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82"/>
  </p:notesMasterIdLst>
  <p:sldIdLst>
    <p:sldId id="423" r:id="rId2"/>
    <p:sldId id="428" r:id="rId3"/>
    <p:sldId id="424" r:id="rId4"/>
    <p:sldId id="425" r:id="rId5"/>
    <p:sldId id="426" r:id="rId6"/>
    <p:sldId id="427" r:id="rId7"/>
    <p:sldId id="429" r:id="rId8"/>
    <p:sldId id="447" r:id="rId9"/>
    <p:sldId id="439" r:id="rId10"/>
    <p:sldId id="434" r:id="rId11"/>
    <p:sldId id="445" r:id="rId12"/>
    <p:sldId id="433" r:id="rId13"/>
    <p:sldId id="444" r:id="rId14"/>
    <p:sldId id="435" r:id="rId15"/>
    <p:sldId id="436" r:id="rId16"/>
    <p:sldId id="443" r:id="rId17"/>
    <p:sldId id="437" r:id="rId18"/>
    <p:sldId id="430" r:id="rId19"/>
    <p:sldId id="432" r:id="rId20"/>
    <p:sldId id="431" r:id="rId21"/>
    <p:sldId id="440" r:id="rId22"/>
    <p:sldId id="441" r:id="rId23"/>
    <p:sldId id="446" r:id="rId24"/>
    <p:sldId id="448" r:id="rId25"/>
    <p:sldId id="449" r:id="rId26"/>
    <p:sldId id="450" r:id="rId27"/>
    <p:sldId id="451" r:id="rId28"/>
    <p:sldId id="452" r:id="rId29"/>
    <p:sldId id="458" r:id="rId30"/>
    <p:sldId id="454" r:id="rId31"/>
    <p:sldId id="456" r:id="rId32"/>
    <p:sldId id="453" r:id="rId33"/>
    <p:sldId id="455" r:id="rId34"/>
    <p:sldId id="457" r:id="rId35"/>
    <p:sldId id="459" r:id="rId36"/>
    <p:sldId id="460" r:id="rId37"/>
    <p:sldId id="461" r:id="rId38"/>
    <p:sldId id="462" r:id="rId39"/>
    <p:sldId id="464" r:id="rId40"/>
    <p:sldId id="471" r:id="rId41"/>
    <p:sldId id="479" r:id="rId42"/>
    <p:sldId id="466" r:id="rId43"/>
    <p:sldId id="480" r:id="rId44"/>
    <p:sldId id="481" r:id="rId45"/>
    <p:sldId id="470" r:id="rId46"/>
    <p:sldId id="469" r:id="rId47"/>
    <p:sldId id="482" r:id="rId48"/>
    <p:sldId id="472" r:id="rId49"/>
    <p:sldId id="483" r:id="rId50"/>
    <p:sldId id="489" r:id="rId51"/>
    <p:sldId id="484" r:id="rId52"/>
    <p:sldId id="485" r:id="rId53"/>
    <p:sldId id="486" r:id="rId54"/>
    <p:sldId id="488" r:id="rId55"/>
    <p:sldId id="473" r:id="rId56"/>
    <p:sldId id="474" r:id="rId57"/>
    <p:sldId id="475" r:id="rId58"/>
    <p:sldId id="476" r:id="rId59"/>
    <p:sldId id="477" r:id="rId60"/>
    <p:sldId id="478" r:id="rId61"/>
    <p:sldId id="490" r:id="rId62"/>
    <p:sldId id="492" r:id="rId63"/>
    <p:sldId id="493" r:id="rId64"/>
    <p:sldId id="494" r:id="rId65"/>
    <p:sldId id="495" r:id="rId66"/>
    <p:sldId id="497" r:id="rId67"/>
    <p:sldId id="498" r:id="rId68"/>
    <p:sldId id="411" r:id="rId69"/>
    <p:sldId id="414" r:id="rId70"/>
    <p:sldId id="413" r:id="rId71"/>
    <p:sldId id="257" r:id="rId72"/>
    <p:sldId id="256" r:id="rId73"/>
    <p:sldId id="420" r:id="rId74"/>
    <p:sldId id="421" r:id="rId75"/>
    <p:sldId id="417" r:id="rId76"/>
    <p:sldId id="499" r:id="rId77"/>
    <p:sldId id="502" r:id="rId78"/>
    <p:sldId id="500" r:id="rId79"/>
    <p:sldId id="501" r:id="rId80"/>
    <p:sldId id="503"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발표" id="{C34EF00A-35D1-4DA1-96A5-40F1D1103423}">
          <p14:sldIdLst/>
        </p14:section>
        <p14:section name="발표자료 준비" id="{AD720F16-CE79-40C8-9C5E-E22822EF97AE}">
          <p14:sldIdLst>
            <p14:sldId id="423"/>
            <p14:sldId id="428"/>
            <p14:sldId id="424"/>
            <p14:sldId id="425"/>
            <p14:sldId id="426"/>
            <p14:sldId id="427"/>
            <p14:sldId id="429"/>
            <p14:sldId id="447"/>
            <p14:sldId id="439"/>
            <p14:sldId id="434"/>
            <p14:sldId id="445"/>
            <p14:sldId id="433"/>
            <p14:sldId id="444"/>
            <p14:sldId id="435"/>
            <p14:sldId id="436"/>
            <p14:sldId id="443"/>
            <p14:sldId id="437"/>
            <p14:sldId id="430"/>
            <p14:sldId id="432"/>
            <p14:sldId id="431"/>
            <p14:sldId id="440"/>
            <p14:sldId id="441"/>
            <p14:sldId id="446"/>
            <p14:sldId id="448"/>
          </p14:sldIdLst>
        </p14:section>
        <p14:section name="2/8" id="{FC0F8F5C-4CA6-5340-A46D-86EDFEC73DE6}">
          <p14:sldIdLst>
            <p14:sldId id="449"/>
            <p14:sldId id="450"/>
            <p14:sldId id="451"/>
            <p14:sldId id="452"/>
            <p14:sldId id="458"/>
            <p14:sldId id="454"/>
            <p14:sldId id="456"/>
            <p14:sldId id="453"/>
            <p14:sldId id="455"/>
            <p14:sldId id="457"/>
          </p14:sldIdLst>
        </p14:section>
        <p14:section name="2.9" id="{8CBD84BF-7637-8848-BAF1-C9502469FA6A}">
          <p14:sldIdLst>
            <p14:sldId id="459"/>
            <p14:sldId id="460"/>
            <p14:sldId id="461"/>
            <p14:sldId id="462"/>
            <p14:sldId id="464"/>
            <p14:sldId id="471"/>
            <p14:sldId id="479"/>
            <p14:sldId id="466"/>
            <p14:sldId id="480"/>
            <p14:sldId id="481"/>
            <p14:sldId id="470"/>
            <p14:sldId id="469"/>
            <p14:sldId id="482"/>
            <p14:sldId id="472"/>
            <p14:sldId id="483"/>
            <p14:sldId id="489"/>
            <p14:sldId id="484"/>
            <p14:sldId id="485"/>
            <p14:sldId id="486"/>
            <p14:sldId id="488"/>
          </p14:sldIdLst>
        </p14:section>
        <p14:section name="2/13 장표" id="{A817F4D8-F460-7741-97CB-706CC6C33186}">
          <p14:sldIdLst>
            <p14:sldId id="473"/>
            <p14:sldId id="474"/>
            <p14:sldId id="475"/>
            <p14:sldId id="476"/>
            <p14:sldId id="477"/>
            <p14:sldId id="478"/>
            <p14:sldId id="490"/>
            <p14:sldId id="492"/>
            <p14:sldId id="493"/>
            <p14:sldId id="494"/>
            <p14:sldId id="495"/>
            <p14:sldId id="497"/>
            <p14:sldId id="498"/>
          </p14:sldIdLst>
        </p14:section>
        <p14:section name="2/27" id="{E01B66D3-418A-524D-923D-98DCF4CA2099}">
          <p14:sldIdLst>
            <p14:sldId id="411"/>
            <p14:sldId id="414"/>
            <p14:sldId id="413"/>
            <p14:sldId id="257"/>
            <p14:sldId id="256"/>
            <p14:sldId id="420"/>
            <p14:sldId id="421"/>
            <p14:sldId id="417"/>
          </p14:sldIdLst>
        </p14:section>
        <p14:section name="2/28" id="{81E0B8EC-A197-7247-B094-A950D5D7C7C3}">
          <p14:sldIdLst>
            <p14:sldId id="499"/>
            <p14:sldId id="502"/>
            <p14:sldId id="500"/>
            <p14:sldId id="501"/>
            <p14:sldId id="5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사용자" initials="W사" lastIdx="1" clrIdx="0">
    <p:extLst>
      <p:ext uri="{19B8F6BF-5375-455C-9EA6-DF929625EA0E}">
        <p15:presenceInfo xmlns:p15="http://schemas.microsoft.com/office/powerpoint/2012/main" userId="16633d384acabd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FA9"/>
    <a:srgbClr val="949494"/>
    <a:srgbClr val="041F60"/>
    <a:srgbClr val="C21300"/>
    <a:srgbClr val="C11300"/>
    <a:srgbClr val="0E1D5B"/>
    <a:srgbClr val="FF1D00"/>
    <a:srgbClr val="BD770C"/>
    <a:srgbClr val="BFBFBF"/>
    <a:srgbClr val="F74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0" autoAdjust="0"/>
    <p:restoredTop sz="89888" autoAdjust="0"/>
  </p:normalViewPr>
  <p:slideViewPr>
    <p:cSldViewPr snapToGrid="0">
      <p:cViewPr varScale="1">
        <p:scale>
          <a:sx n="140" d="100"/>
          <a:sy n="140" d="100"/>
        </p:scale>
        <p:origin x="2896" y="192"/>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8E4BE-D92A-40F6-8BA4-0518F74888EA}" type="datetimeFigureOut">
              <a:rPr lang="ko-KR" altLang="en-US" smtClean="0"/>
              <a:t>2023. 3. 6.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E0041-C0E5-4DF7-9D3F-8533905C54C3}" type="slidenum">
              <a:rPr lang="ko-KR" altLang="en-US" smtClean="0"/>
              <a:t>‹#›</a:t>
            </a:fld>
            <a:endParaRPr lang="ko-KR" altLang="en-US"/>
          </a:p>
        </p:txBody>
      </p:sp>
    </p:spTree>
    <p:extLst>
      <p:ext uri="{BB962C8B-B14F-4D97-AF65-F5344CB8AC3E}">
        <p14:creationId xmlns:p14="http://schemas.microsoft.com/office/powerpoint/2010/main" val="36175284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제품은 점차 복잡화 되는 것은 사실</a:t>
            </a:r>
            <a:endParaRPr kumimoji="1" lang="en-US" altLang="ko-Kore-KR" dirty="0"/>
          </a:p>
          <a:p>
            <a:r>
              <a:rPr kumimoji="1" lang="ko-Kore-KR" altLang="en-US" dirty="0"/>
              <a:t>특히 전자제품의 경우엔</a:t>
            </a:r>
            <a:r>
              <a:rPr kumimoji="1" lang="en-US" altLang="ko-Kore-KR" dirty="0"/>
              <a:t>, </a:t>
            </a:r>
            <a:r>
              <a:rPr kumimoji="1" lang="ko-Kore-KR" altLang="en-US" dirty="0"/>
              <a:t>단순 물리적인 복잡성 뿐만 아니라</a:t>
            </a:r>
            <a:r>
              <a:rPr kumimoji="1" lang="en-US" altLang="ko-Kore-KR" dirty="0"/>
              <a:t>, software </a:t>
            </a:r>
            <a:r>
              <a:rPr kumimoji="1" lang="ko-Kore-KR" altLang="en-US" dirty="0"/>
              <a:t>혹은 전기적인 흐름이 들어가므로 더더욱 복잡화</a:t>
            </a:r>
            <a:endParaRPr kumimoji="1" lang="en-US" altLang="ko-Kore-KR" dirty="0"/>
          </a:p>
          <a:p>
            <a:endParaRPr kumimoji="1" lang="en-US" altLang="ko-Kore-KR" dirty="0"/>
          </a:p>
          <a:p>
            <a:r>
              <a:rPr kumimoji="1" lang="ko-Kore-KR" altLang="en-US" dirty="0"/>
              <a:t>제품의 </a:t>
            </a:r>
            <a:r>
              <a:rPr kumimoji="1" lang="en-US" altLang="ko-Kore-KR" dirty="0"/>
              <a:t>redesign </a:t>
            </a:r>
            <a:r>
              <a:rPr kumimoji="1" lang="ko-Kore-KR" altLang="en-US" dirty="0"/>
              <a:t>문제나 </a:t>
            </a:r>
            <a:r>
              <a:rPr kumimoji="1" lang="en-US" altLang="ko-Kore-KR" dirty="0"/>
              <a:t>platform </a:t>
            </a:r>
            <a:r>
              <a:rPr kumimoji="1" lang="ko-Kore-KR" altLang="en-US" dirty="0"/>
              <a:t>선별하는 문제에서는 각 모듈 사이에서의 </a:t>
            </a:r>
            <a:r>
              <a:rPr kumimoji="1" lang="en-US" altLang="ko-Kore-KR" dirty="0"/>
              <a:t>dependent</a:t>
            </a:r>
            <a:r>
              <a:rPr kumimoji="1" lang="en-US" altLang="ko-KR" dirty="0"/>
              <a:t>, </a:t>
            </a:r>
            <a:r>
              <a:rPr kumimoji="1" lang="ko-KR" altLang="en-US" dirty="0"/>
              <a:t>즉 </a:t>
            </a:r>
            <a:r>
              <a:rPr kumimoji="1" lang="en-US" altLang="ko-KR" dirty="0"/>
              <a:t>coupling index </a:t>
            </a:r>
            <a:r>
              <a:rPr kumimoji="1" lang="ko-KR" altLang="en-US" dirty="0"/>
              <a:t>등을 고려하여 각 모듈 사이의 관계를 </a:t>
            </a:r>
            <a:r>
              <a:rPr kumimoji="1" lang="ko-Kore-KR" altLang="en-US" dirty="0"/>
              <a:t>고려한 연구들이 많으나</a:t>
            </a:r>
            <a:r>
              <a:rPr kumimoji="1" lang="en-US" altLang="ko-Kore-KR" dirty="0"/>
              <a:t>,</a:t>
            </a:r>
          </a:p>
          <a:p>
            <a:r>
              <a:rPr kumimoji="1" lang="ko-Kore-KR" altLang="en-US" dirty="0"/>
              <a:t>기존엔 </a:t>
            </a:r>
            <a:r>
              <a:rPr kumimoji="1" lang="en-US" altLang="ko-Kore-KR" dirty="0"/>
              <a:t>module selection </a:t>
            </a:r>
            <a:r>
              <a:rPr kumimoji="1" lang="ko-Kore-KR" altLang="en-US" dirty="0"/>
              <a:t>문제의 경우엔</a:t>
            </a:r>
            <a:r>
              <a:rPr kumimoji="1" lang="en-US" altLang="ko-Kore-KR" dirty="0"/>
              <a:t>, </a:t>
            </a:r>
            <a:r>
              <a:rPr kumimoji="1" lang="ko-Kore-KR" altLang="en-US" dirty="0"/>
              <a:t>각 </a:t>
            </a:r>
            <a:r>
              <a:rPr kumimoji="1" lang="en-US" altLang="ko-Kore-KR" dirty="0"/>
              <a:t>module</a:t>
            </a:r>
            <a:r>
              <a:rPr kumimoji="1" lang="ko-Kore-KR" altLang="en-US" dirty="0"/>
              <a:t>은 서로 </a:t>
            </a:r>
            <a:r>
              <a:rPr kumimoji="1" lang="en-US" altLang="ko-Kore-KR" dirty="0"/>
              <a:t>i</a:t>
            </a:r>
            <a:r>
              <a:rPr kumimoji="1" lang="en-US" altLang="ko-KR" dirty="0"/>
              <a:t>ndependent </a:t>
            </a:r>
            <a:r>
              <a:rPr kumimoji="1" lang="ko-KR" altLang="en-US" dirty="0"/>
              <a:t>하다는 관점 아래로</a:t>
            </a:r>
            <a:r>
              <a:rPr kumimoji="1" lang="en-US" altLang="ko-KR" dirty="0"/>
              <a:t>, </a:t>
            </a:r>
            <a:r>
              <a:rPr kumimoji="1" lang="ko-KR" altLang="en-US" dirty="0"/>
              <a:t>단순 각 모듈 별로의 선택을 통해 마지막에 </a:t>
            </a:r>
            <a:r>
              <a:rPr kumimoji="1" lang="en-US" altLang="ko-KR" dirty="0"/>
              <a:t>assemble</a:t>
            </a:r>
            <a:r>
              <a:rPr kumimoji="1" lang="ko-KR" altLang="en-US" dirty="0"/>
              <a:t>을 한다</a:t>
            </a:r>
            <a:r>
              <a:rPr kumimoji="1" lang="en-US" altLang="ko-KR" dirty="0"/>
              <a:t>.</a:t>
            </a:r>
            <a:br>
              <a:rPr kumimoji="1" lang="en-US" altLang="ko-KR" dirty="0"/>
            </a:br>
            <a:endParaRPr kumimoji="1" lang="en-US" altLang="ko-Kore-KR" dirty="0"/>
          </a:p>
          <a:p>
            <a:r>
              <a:rPr kumimoji="1" lang="ko-Kore-KR" altLang="en-US" dirty="0"/>
              <a:t>그러나</a:t>
            </a:r>
            <a:r>
              <a:rPr kumimoji="1" lang="en-US" altLang="ko-Kore-KR" dirty="0"/>
              <a:t>, </a:t>
            </a:r>
            <a:r>
              <a:rPr kumimoji="1" lang="ko-Kore-KR" altLang="en-US" dirty="0"/>
              <a:t>이렇게 복잡화 됨에 따라</a:t>
            </a:r>
            <a:r>
              <a:rPr kumimoji="1" lang="en-US" altLang="ko-Kore-KR" dirty="0"/>
              <a:t>, </a:t>
            </a:r>
            <a:r>
              <a:rPr kumimoji="1" lang="ko-Kore-KR" altLang="en-US" dirty="0"/>
              <a:t>모듈간의 연관성이 커지고</a:t>
            </a:r>
            <a:r>
              <a:rPr kumimoji="1" lang="en-US" altLang="ko-Kore-KR" dirty="0"/>
              <a:t>, </a:t>
            </a:r>
            <a:r>
              <a:rPr kumimoji="1" lang="ko-Kore-KR" altLang="en-US" dirty="0"/>
              <a:t>이에 따라 </a:t>
            </a:r>
            <a:r>
              <a:rPr kumimoji="1" lang="en-US" altLang="ko-Kore-KR" dirty="0"/>
              <a:t>module selection </a:t>
            </a:r>
            <a:r>
              <a:rPr kumimoji="1" lang="ko-Kore-KR" altLang="en-US" dirty="0"/>
              <a:t>상에서도 일종의 </a:t>
            </a:r>
            <a:r>
              <a:rPr kumimoji="1" lang="en-US" altLang="ko-Kore-KR" dirty="0"/>
              <a:t>compatibility issue </a:t>
            </a:r>
            <a:r>
              <a:rPr kumimoji="1" lang="ko-Kore-KR" altLang="en-US" dirty="0"/>
              <a:t>등의 고려가 필요하다</a:t>
            </a:r>
            <a:r>
              <a:rPr kumimoji="1" lang="en-US" altLang="ko-Kore-KR" dirty="0"/>
              <a:t>.</a:t>
            </a:r>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a:t>
            </a:fld>
            <a:endParaRPr lang="ko-KR" altLang="en-US"/>
          </a:p>
        </p:txBody>
      </p:sp>
    </p:spTree>
    <p:extLst>
      <p:ext uri="{BB962C8B-B14F-4D97-AF65-F5344CB8AC3E}">
        <p14:creationId xmlns:p14="http://schemas.microsoft.com/office/powerpoint/2010/main" val="417075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Performance : just module </a:t>
            </a:r>
            <a:r>
              <a:rPr kumimoji="1" lang="ko-Kore-KR" altLang="en-US" dirty="0"/>
              <a:t>별 </a:t>
            </a:r>
            <a:r>
              <a:rPr kumimoji="1" lang="en-US" altLang="ko-Kore-KR" dirty="0"/>
              <a:t>utility / cost</a:t>
            </a:r>
          </a:p>
          <a:p>
            <a:r>
              <a:rPr kumimoji="1" lang="en-US" altLang="ko-Kore-KR" dirty="0"/>
              <a:t>Constraint : if-then / </a:t>
            </a:r>
          </a:p>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15</a:t>
            </a:fld>
            <a:endParaRPr lang="ko-KR" altLang="en-US"/>
          </a:p>
        </p:txBody>
      </p:sp>
    </p:spTree>
    <p:extLst>
      <p:ext uri="{BB962C8B-B14F-4D97-AF65-F5344CB8AC3E}">
        <p14:creationId xmlns:p14="http://schemas.microsoft.com/office/powerpoint/2010/main" val="58205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Performance : just module </a:t>
            </a:r>
            <a:r>
              <a:rPr kumimoji="1" lang="ko-Kore-KR" altLang="en-US" dirty="0"/>
              <a:t>별 </a:t>
            </a:r>
            <a:r>
              <a:rPr kumimoji="1" lang="en-US" altLang="ko-Kore-KR" dirty="0"/>
              <a:t>utility / cost</a:t>
            </a:r>
          </a:p>
          <a:p>
            <a:endParaRPr kumimoji="1" lang="en-US" altLang="ko-Kore-KR" dirty="0"/>
          </a:p>
          <a:p>
            <a:r>
              <a:rPr kumimoji="1" lang="en-US" altLang="ko-Kore-KR" dirty="0"/>
              <a:t>Constraint : if-then / </a:t>
            </a:r>
          </a:p>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16</a:t>
            </a:fld>
            <a:endParaRPr lang="ko-KR" altLang="en-US"/>
          </a:p>
        </p:txBody>
      </p:sp>
    </p:spTree>
    <p:extLst>
      <p:ext uri="{BB962C8B-B14F-4D97-AF65-F5344CB8AC3E}">
        <p14:creationId xmlns:p14="http://schemas.microsoft.com/office/powerpoint/2010/main" val="140729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Performance : just module </a:t>
            </a:r>
            <a:r>
              <a:rPr kumimoji="1" lang="ko-Kore-KR" altLang="en-US" dirty="0"/>
              <a:t>별 </a:t>
            </a:r>
            <a:r>
              <a:rPr kumimoji="1" lang="en-US" altLang="ko-Kore-KR" dirty="0"/>
              <a:t>utility / cost</a:t>
            </a:r>
          </a:p>
          <a:p>
            <a:endParaRPr kumimoji="1" lang="en-US" altLang="ko-Kore-KR" dirty="0"/>
          </a:p>
          <a:p>
            <a:r>
              <a:rPr kumimoji="1" lang="en-US" altLang="ko-Kore-KR" dirty="0"/>
              <a:t>Constraint : if-then / </a:t>
            </a:r>
          </a:p>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17</a:t>
            </a:fld>
            <a:endParaRPr lang="ko-KR" altLang="en-US"/>
          </a:p>
        </p:txBody>
      </p:sp>
    </p:spTree>
    <p:extLst>
      <p:ext uri="{BB962C8B-B14F-4D97-AF65-F5344CB8AC3E}">
        <p14:creationId xmlns:p14="http://schemas.microsoft.com/office/powerpoint/2010/main" val="245609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20</a:t>
            </a:fld>
            <a:endParaRPr lang="ko-KR" altLang="en-US"/>
          </a:p>
        </p:txBody>
      </p:sp>
    </p:spTree>
    <p:extLst>
      <p:ext uri="{BB962C8B-B14F-4D97-AF65-F5344CB8AC3E}">
        <p14:creationId xmlns:p14="http://schemas.microsoft.com/office/powerpoint/2010/main" val="229557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21</a:t>
            </a:fld>
            <a:endParaRPr lang="ko-KR" altLang="en-US"/>
          </a:p>
        </p:txBody>
      </p:sp>
    </p:spTree>
    <p:extLst>
      <p:ext uri="{BB962C8B-B14F-4D97-AF65-F5344CB8AC3E}">
        <p14:creationId xmlns:p14="http://schemas.microsoft.com/office/powerpoint/2010/main" val="3088129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Design sequence [</a:t>
            </a:r>
            <a:r>
              <a:rPr kumimoji="1" lang="ko-Kore-KR" altLang="en-US" dirty="0"/>
              <a:t>이렇게 하는게 좋을거다</a:t>
            </a:r>
            <a:r>
              <a:rPr kumimoji="1" lang="en-US" altLang="ko-Kore-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23</a:t>
            </a:fld>
            <a:endParaRPr lang="ko-KR" altLang="en-US"/>
          </a:p>
        </p:txBody>
      </p:sp>
    </p:spTree>
    <p:extLst>
      <p:ext uri="{BB962C8B-B14F-4D97-AF65-F5344CB8AC3E}">
        <p14:creationId xmlns:p14="http://schemas.microsoft.com/office/powerpoint/2010/main" val="310607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25</a:t>
            </a:fld>
            <a:endParaRPr lang="ko-KR" altLang="en-US"/>
          </a:p>
        </p:txBody>
      </p:sp>
    </p:spTree>
    <p:extLst>
      <p:ext uri="{BB962C8B-B14F-4D97-AF65-F5344CB8AC3E}">
        <p14:creationId xmlns:p14="http://schemas.microsoft.com/office/powerpoint/2010/main" val="201165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Design sequence [</a:t>
            </a:r>
            <a:r>
              <a:rPr kumimoji="1" lang="ko-Kore-KR" altLang="en-US" dirty="0"/>
              <a:t>이렇게 하는게 좋을거다</a:t>
            </a:r>
            <a:r>
              <a:rPr kumimoji="1" lang="en-US" altLang="ko-Kore-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26</a:t>
            </a:fld>
            <a:endParaRPr lang="ko-KR" altLang="en-US"/>
          </a:p>
        </p:txBody>
      </p:sp>
    </p:spTree>
    <p:extLst>
      <p:ext uri="{BB962C8B-B14F-4D97-AF65-F5344CB8AC3E}">
        <p14:creationId xmlns:p14="http://schemas.microsoft.com/office/powerpoint/2010/main" val="358555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38</a:t>
            </a:fld>
            <a:endParaRPr lang="ko-KR" altLang="en-US"/>
          </a:p>
        </p:txBody>
      </p:sp>
    </p:spTree>
    <p:extLst>
      <p:ext uri="{BB962C8B-B14F-4D97-AF65-F5344CB8AC3E}">
        <p14:creationId xmlns:p14="http://schemas.microsoft.com/office/powerpoint/2010/main" val="312387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41</a:t>
            </a:fld>
            <a:endParaRPr lang="ko-KR" altLang="en-US"/>
          </a:p>
        </p:txBody>
      </p:sp>
    </p:spTree>
    <p:extLst>
      <p:ext uri="{BB962C8B-B14F-4D97-AF65-F5344CB8AC3E}">
        <p14:creationId xmlns:p14="http://schemas.microsoft.com/office/powerpoint/2010/main" val="171942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제품은 점차 복잡화 되는 것은 사실</a:t>
            </a:r>
            <a:endParaRPr kumimoji="1" lang="en-US" altLang="ko-Kore-KR" dirty="0"/>
          </a:p>
          <a:p>
            <a:r>
              <a:rPr kumimoji="1" lang="ko-Kore-KR" altLang="en-US" dirty="0"/>
              <a:t>특히 전자제품의 경우엔</a:t>
            </a:r>
            <a:r>
              <a:rPr kumimoji="1" lang="en-US" altLang="ko-Kore-KR" dirty="0"/>
              <a:t>, </a:t>
            </a:r>
            <a:r>
              <a:rPr kumimoji="1" lang="ko-Kore-KR" altLang="en-US" dirty="0"/>
              <a:t>단순 물리적인 복잡성 뿐만 아니라</a:t>
            </a:r>
            <a:r>
              <a:rPr kumimoji="1" lang="en-US" altLang="ko-Kore-KR" dirty="0"/>
              <a:t>, software </a:t>
            </a:r>
            <a:r>
              <a:rPr kumimoji="1" lang="ko-Kore-KR" altLang="en-US" dirty="0"/>
              <a:t>혹은 전기적인 흐름이 들어가므로 더더욱 복잡화</a:t>
            </a:r>
            <a:endParaRPr kumimoji="1" lang="en-US" altLang="ko-Kore-KR" dirty="0"/>
          </a:p>
          <a:p>
            <a:endParaRPr kumimoji="1" lang="en-US" altLang="ko-Kore-KR" dirty="0"/>
          </a:p>
          <a:p>
            <a:r>
              <a:rPr kumimoji="1" lang="ko-Kore-KR" altLang="en-US" dirty="0"/>
              <a:t>제품의 </a:t>
            </a:r>
            <a:r>
              <a:rPr kumimoji="1" lang="en-US" altLang="ko-Kore-KR" dirty="0"/>
              <a:t>redesign </a:t>
            </a:r>
            <a:r>
              <a:rPr kumimoji="1" lang="ko-Kore-KR" altLang="en-US" dirty="0"/>
              <a:t>문제나 </a:t>
            </a:r>
            <a:r>
              <a:rPr kumimoji="1" lang="en-US" altLang="ko-Kore-KR" dirty="0"/>
              <a:t>platform </a:t>
            </a:r>
            <a:r>
              <a:rPr kumimoji="1" lang="ko-Kore-KR" altLang="en-US" dirty="0"/>
              <a:t>선별하는 문제에서는 각 모듈 사이에서의 </a:t>
            </a:r>
            <a:r>
              <a:rPr kumimoji="1" lang="en-US" altLang="ko-Kore-KR" dirty="0"/>
              <a:t>dependent</a:t>
            </a:r>
            <a:r>
              <a:rPr kumimoji="1" lang="en-US" altLang="ko-KR" dirty="0"/>
              <a:t>, </a:t>
            </a:r>
            <a:r>
              <a:rPr kumimoji="1" lang="ko-KR" altLang="en-US" dirty="0"/>
              <a:t>즉 </a:t>
            </a:r>
            <a:r>
              <a:rPr kumimoji="1" lang="en-US" altLang="ko-KR" dirty="0"/>
              <a:t>coupling index </a:t>
            </a:r>
            <a:r>
              <a:rPr kumimoji="1" lang="ko-KR" altLang="en-US" dirty="0"/>
              <a:t>등을 고려하여 각 모듈 사이의 관계를 </a:t>
            </a:r>
            <a:r>
              <a:rPr kumimoji="1" lang="ko-Kore-KR" altLang="en-US" dirty="0"/>
              <a:t>고려한 연구들이 많으나</a:t>
            </a:r>
            <a:r>
              <a:rPr kumimoji="1" lang="en-US" altLang="ko-Kore-KR" dirty="0"/>
              <a:t>,</a:t>
            </a:r>
          </a:p>
          <a:p>
            <a:r>
              <a:rPr kumimoji="1" lang="ko-Kore-KR" altLang="en-US" dirty="0"/>
              <a:t>기존엔 </a:t>
            </a:r>
            <a:r>
              <a:rPr kumimoji="1" lang="en-US" altLang="ko-Kore-KR" dirty="0"/>
              <a:t>module selection </a:t>
            </a:r>
            <a:r>
              <a:rPr kumimoji="1" lang="ko-Kore-KR" altLang="en-US" dirty="0"/>
              <a:t>문제의 경우엔</a:t>
            </a:r>
            <a:r>
              <a:rPr kumimoji="1" lang="en-US" altLang="ko-Kore-KR" dirty="0"/>
              <a:t>, </a:t>
            </a:r>
            <a:r>
              <a:rPr kumimoji="1" lang="ko-Kore-KR" altLang="en-US" dirty="0"/>
              <a:t>각 </a:t>
            </a:r>
            <a:r>
              <a:rPr kumimoji="1" lang="en-US" altLang="ko-Kore-KR" dirty="0"/>
              <a:t>module</a:t>
            </a:r>
            <a:r>
              <a:rPr kumimoji="1" lang="ko-Kore-KR" altLang="en-US" dirty="0"/>
              <a:t>은 서로 </a:t>
            </a:r>
            <a:r>
              <a:rPr kumimoji="1" lang="en-US" altLang="ko-Kore-KR" dirty="0"/>
              <a:t>i</a:t>
            </a:r>
            <a:r>
              <a:rPr kumimoji="1" lang="en-US" altLang="ko-KR" dirty="0"/>
              <a:t>ndependent </a:t>
            </a:r>
            <a:r>
              <a:rPr kumimoji="1" lang="ko-KR" altLang="en-US" dirty="0"/>
              <a:t>하다는 관점 아래로</a:t>
            </a:r>
            <a:r>
              <a:rPr kumimoji="1" lang="en-US" altLang="ko-KR" dirty="0"/>
              <a:t>, </a:t>
            </a:r>
            <a:r>
              <a:rPr kumimoji="1" lang="ko-KR" altLang="en-US" dirty="0"/>
              <a:t>단순 각 모듈 별로의 선택을 통해 마지막에 </a:t>
            </a:r>
            <a:r>
              <a:rPr kumimoji="1" lang="en-US" altLang="ko-KR" dirty="0"/>
              <a:t>assemble</a:t>
            </a:r>
            <a:r>
              <a:rPr kumimoji="1" lang="ko-KR" altLang="en-US" dirty="0"/>
              <a:t>을 한다</a:t>
            </a:r>
            <a:r>
              <a:rPr kumimoji="1" lang="en-US" altLang="ko-KR" dirty="0"/>
              <a:t>.</a:t>
            </a:r>
            <a:br>
              <a:rPr kumimoji="1" lang="en-US" altLang="ko-KR" dirty="0"/>
            </a:br>
            <a:endParaRPr kumimoji="1" lang="en-US" altLang="ko-Kore-KR" dirty="0"/>
          </a:p>
          <a:p>
            <a:r>
              <a:rPr kumimoji="1" lang="ko-Kore-KR" altLang="en-US" dirty="0"/>
              <a:t>그러나</a:t>
            </a:r>
            <a:r>
              <a:rPr kumimoji="1" lang="en-US" altLang="ko-Kore-KR" dirty="0"/>
              <a:t>, </a:t>
            </a:r>
            <a:r>
              <a:rPr kumimoji="1" lang="ko-Kore-KR" altLang="en-US" dirty="0"/>
              <a:t>이렇게 복잡화 됨에 따라</a:t>
            </a:r>
            <a:r>
              <a:rPr kumimoji="1" lang="en-US" altLang="ko-Kore-KR" dirty="0"/>
              <a:t>, </a:t>
            </a:r>
            <a:r>
              <a:rPr kumimoji="1" lang="ko-Kore-KR" altLang="en-US" dirty="0"/>
              <a:t>모듈간의 연관성이 커지고</a:t>
            </a:r>
            <a:r>
              <a:rPr kumimoji="1" lang="en-US" altLang="ko-Kore-KR" dirty="0"/>
              <a:t>, </a:t>
            </a:r>
            <a:r>
              <a:rPr kumimoji="1" lang="ko-Kore-KR" altLang="en-US" dirty="0"/>
              <a:t>이에 따라 </a:t>
            </a:r>
            <a:r>
              <a:rPr kumimoji="1" lang="en-US" altLang="ko-Kore-KR" dirty="0"/>
              <a:t>module selection </a:t>
            </a:r>
            <a:r>
              <a:rPr kumimoji="1" lang="ko-Kore-KR" altLang="en-US" dirty="0"/>
              <a:t>상에서도 일종의 </a:t>
            </a:r>
            <a:r>
              <a:rPr kumimoji="1" lang="en-US" altLang="ko-Kore-KR" dirty="0"/>
              <a:t>compatibility issue </a:t>
            </a:r>
            <a:r>
              <a:rPr kumimoji="1" lang="ko-Kore-KR" altLang="en-US" dirty="0"/>
              <a:t>등의 고려가 필요하다</a:t>
            </a:r>
            <a:r>
              <a:rPr kumimoji="1" lang="en-US" altLang="ko-Kore-KR" dirty="0"/>
              <a:t>.</a:t>
            </a:r>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2</a:t>
            </a:fld>
            <a:endParaRPr lang="ko-KR" altLang="en-US"/>
          </a:p>
        </p:txBody>
      </p:sp>
    </p:spTree>
    <p:extLst>
      <p:ext uri="{BB962C8B-B14F-4D97-AF65-F5344CB8AC3E}">
        <p14:creationId xmlns:p14="http://schemas.microsoft.com/office/powerpoint/2010/main" val="101750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42</a:t>
            </a:fld>
            <a:endParaRPr lang="ko-KR" altLang="en-US"/>
          </a:p>
        </p:txBody>
      </p:sp>
    </p:spTree>
    <p:extLst>
      <p:ext uri="{BB962C8B-B14F-4D97-AF65-F5344CB8AC3E}">
        <p14:creationId xmlns:p14="http://schemas.microsoft.com/office/powerpoint/2010/main" val="1941401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43</a:t>
            </a:fld>
            <a:endParaRPr lang="ko-KR" altLang="en-US"/>
          </a:p>
        </p:txBody>
      </p:sp>
    </p:spTree>
    <p:extLst>
      <p:ext uri="{BB962C8B-B14F-4D97-AF65-F5344CB8AC3E}">
        <p14:creationId xmlns:p14="http://schemas.microsoft.com/office/powerpoint/2010/main" val="3676279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맨 처음에 계획한 바를 유지할 수 있다면</a:t>
            </a:r>
            <a:r>
              <a:rPr kumimoji="1" lang="en-US" altLang="ko-Kore-KR" dirty="0"/>
              <a:t>. </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44</a:t>
            </a:fld>
            <a:endParaRPr lang="ko-KR" altLang="en-US"/>
          </a:p>
        </p:txBody>
      </p:sp>
    </p:spTree>
    <p:extLst>
      <p:ext uri="{BB962C8B-B14F-4D97-AF65-F5344CB8AC3E}">
        <p14:creationId xmlns:p14="http://schemas.microsoft.com/office/powerpoint/2010/main" val="277045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45</a:t>
            </a:fld>
            <a:endParaRPr lang="ko-KR" altLang="en-US"/>
          </a:p>
        </p:txBody>
      </p:sp>
    </p:spTree>
    <p:extLst>
      <p:ext uri="{BB962C8B-B14F-4D97-AF65-F5344CB8AC3E}">
        <p14:creationId xmlns:p14="http://schemas.microsoft.com/office/powerpoint/2010/main" val="135050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46</a:t>
            </a:fld>
            <a:endParaRPr lang="ko-KR" altLang="en-US"/>
          </a:p>
        </p:txBody>
      </p:sp>
    </p:spTree>
    <p:extLst>
      <p:ext uri="{BB962C8B-B14F-4D97-AF65-F5344CB8AC3E}">
        <p14:creationId xmlns:p14="http://schemas.microsoft.com/office/powerpoint/2010/main" val="372777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47</a:t>
            </a:fld>
            <a:endParaRPr lang="ko-KR" altLang="en-US"/>
          </a:p>
        </p:txBody>
      </p:sp>
    </p:spTree>
    <p:extLst>
      <p:ext uri="{BB962C8B-B14F-4D97-AF65-F5344CB8AC3E}">
        <p14:creationId xmlns:p14="http://schemas.microsoft.com/office/powerpoint/2010/main" val="400572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50</a:t>
            </a:fld>
            <a:endParaRPr lang="ko-KR" altLang="en-US"/>
          </a:p>
        </p:txBody>
      </p:sp>
    </p:spTree>
    <p:extLst>
      <p:ext uri="{BB962C8B-B14F-4D97-AF65-F5344CB8AC3E}">
        <p14:creationId xmlns:p14="http://schemas.microsoft.com/office/powerpoint/2010/main" val="1517835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맨 처음에 계획한 바를 유지할 수 있다면</a:t>
            </a:r>
            <a:r>
              <a:rPr kumimoji="1" lang="en-US" altLang="ko-Kore-KR" dirty="0"/>
              <a:t>. </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51</a:t>
            </a:fld>
            <a:endParaRPr lang="ko-KR" altLang="en-US"/>
          </a:p>
        </p:txBody>
      </p:sp>
    </p:spTree>
    <p:extLst>
      <p:ext uri="{BB962C8B-B14F-4D97-AF65-F5344CB8AC3E}">
        <p14:creationId xmlns:p14="http://schemas.microsoft.com/office/powerpoint/2010/main" val="619717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52</a:t>
            </a:fld>
            <a:endParaRPr lang="ko-KR" altLang="en-US"/>
          </a:p>
        </p:txBody>
      </p:sp>
    </p:spTree>
    <p:extLst>
      <p:ext uri="{BB962C8B-B14F-4D97-AF65-F5344CB8AC3E}">
        <p14:creationId xmlns:p14="http://schemas.microsoft.com/office/powerpoint/2010/main" val="1917581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53</a:t>
            </a:fld>
            <a:endParaRPr lang="ko-KR" altLang="en-US"/>
          </a:p>
        </p:txBody>
      </p:sp>
    </p:spTree>
    <p:extLst>
      <p:ext uri="{BB962C8B-B14F-4D97-AF65-F5344CB8AC3E}">
        <p14:creationId xmlns:p14="http://schemas.microsoft.com/office/powerpoint/2010/main" val="243506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3</a:t>
            </a:fld>
            <a:endParaRPr lang="ko-KR" altLang="en-US"/>
          </a:p>
        </p:txBody>
      </p:sp>
    </p:spTree>
    <p:extLst>
      <p:ext uri="{BB962C8B-B14F-4D97-AF65-F5344CB8AC3E}">
        <p14:creationId xmlns:p14="http://schemas.microsoft.com/office/powerpoint/2010/main" val="2661527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56</a:t>
            </a:fld>
            <a:endParaRPr lang="ko-KR" altLang="en-US"/>
          </a:p>
        </p:txBody>
      </p:sp>
    </p:spTree>
    <p:extLst>
      <p:ext uri="{BB962C8B-B14F-4D97-AF65-F5344CB8AC3E}">
        <p14:creationId xmlns:p14="http://schemas.microsoft.com/office/powerpoint/2010/main" val="868600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57</a:t>
            </a:fld>
            <a:endParaRPr lang="ko-KR" altLang="en-US"/>
          </a:p>
        </p:txBody>
      </p:sp>
    </p:spTree>
    <p:extLst>
      <p:ext uri="{BB962C8B-B14F-4D97-AF65-F5344CB8AC3E}">
        <p14:creationId xmlns:p14="http://schemas.microsoft.com/office/powerpoint/2010/main" val="2593615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58</a:t>
            </a:fld>
            <a:endParaRPr lang="ko-KR" altLang="en-US"/>
          </a:p>
        </p:txBody>
      </p:sp>
    </p:spTree>
    <p:extLst>
      <p:ext uri="{BB962C8B-B14F-4D97-AF65-F5344CB8AC3E}">
        <p14:creationId xmlns:p14="http://schemas.microsoft.com/office/powerpoint/2010/main" val="2283595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59</a:t>
            </a:fld>
            <a:endParaRPr lang="ko-KR" altLang="en-US"/>
          </a:p>
        </p:txBody>
      </p:sp>
    </p:spTree>
    <p:extLst>
      <p:ext uri="{BB962C8B-B14F-4D97-AF65-F5344CB8AC3E}">
        <p14:creationId xmlns:p14="http://schemas.microsoft.com/office/powerpoint/2010/main" val="2137151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60</a:t>
            </a:fld>
            <a:endParaRPr lang="ko-KR" altLang="en-US"/>
          </a:p>
        </p:txBody>
      </p:sp>
    </p:spTree>
    <p:extLst>
      <p:ext uri="{BB962C8B-B14F-4D97-AF65-F5344CB8AC3E}">
        <p14:creationId xmlns:p14="http://schemas.microsoft.com/office/powerpoint/2010/main" val="235859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NPD  + product family </a:t>
            </a:r>
            <a:r>
              <a:rPr kumimoji="1" lang="en-US" altLang="ko-Kore-KR" dirty="0">
                <a:sym typeface="Wingdings" pitchFamily="2" charset="2"/>
              </a:rPr>
              <a:t> </a:t>
            </a:r>
            <a:r>
              <a:rPr kumimoji="1" lang="ko-Kore-KR" altLang="en-US" dirty="0">
                <a:sym typeface="Wingdings" pitchFamily="2" charset="2"/>
              </a:rPr>
              <a:t>어떻게 </a:t>
            </a:r>
            <a:r>
              <a:rPr kumimoji="1" lang="en-US" altLang="ko-Kore-KR" dirty="0">
                <a:sym typeface="Wingdings" pitchFamily="2" charset="2"/>
              </a:rPr>
              <a:t>module selection</a:t>
            </a:r>
            <a:r>
              <a:rPr kumimoji="1" lang="ko-Kore-KR" altLang="en-US" dirty="0">
                <a:sym typeface="Wingdings" pitchFamily="2" charset="2"/>
              </a:rPr>
              <a:t>문제를 해결할가</a:t>
            </a:r>
            <a:r>
              <a:rPr kumimoji="1" lang="en-US" altLang="ko-Kore-KR" dirty="0">
                <a:sym typeface="Wingdings" pitchFamily="2" charset="2"/>
              </a:rPr>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61</a:t>
            </a:fld>
            <a:endParaRPr lang="ko-KR" altLang="en-US"/>
          </a:p>
        </p:txBody>
      </p:sp>
    </p:spTree>
    <p:extLst>
      <p:ext uri="{BB962C8B-B14F-4D97-AF65-F5344CB8AC3E}">
        <p14:creationId xmlns:p14="http://schemas.microsoft.com/office/powerpoint/2010/main" val="758396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Modular design, multi-objective / function or geographic / supplier / global CR (</a:t>
            </a:r>
            <a:r>
              <a:rPr kumimoji="1" lang="ko-Kore-KR" altLang="en-US" dirty="0"/>
              <a:t>무게</a:t>
            </a:r>
            <a:r>
              <a:rPr kumimoji="1" lang="en-US" altLang="ko-Kore-KR" dirty="0"/>
              <a:t>, power , size)</a:t>
            </a:r>
          </a:p>
          <a:p>
            <a:endParaRPr kumimoji="1" lang="en-US" altLang="ko-Kore-KR" dirty="0"/>
          </a:p>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62</a:t>
            </a:fld>
            <a:endParaRPr lang="ko-KR" altLang="en-US"/>
          </a:p>
        </p:txBody>
      </p:sp>
    </p:spTree>
    <p:extLst>
      <p:ext uri="{BB962C8B-B14F-4D97-AF65-F5344CB8AC3E}">
        <p14:creationId xmlns:p14="http://schemas.microsoft.com/office/powerpoint/2010/main" val="1513248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Risk</a:t>
            </a:r>
            <a:r>
              <a:rPr kumimoji="1" lang="ko-Kore-KR" altLang="en-US" dirty="0"/>
              <a:t>로 인한 </a:t>
            </a:r>
            <a:r>
              <a:rPr kumimoji="1" lang="en-US" altLang="ko-Kore-KR" dirty="0"/>
              <a:t>propagation</a:t>
            </a:r>
            <a:r>
              <a:rPr kumimoji="1" lang="ko-Kore-KR" altLang="en-US" dirty="0"/>
              <a:t>을 국지화 할 수 있기에</a:t>
            </a:r>
            <a:r>
              <a:rPr kumimoji="1" lang="en-US" altLang="ko-Kore-KR" dirty="0"/>
              <a:t>, risk management </a:t>
            </a:r>
            <a:r>
              <a:rPr kumimoji="1" lang="ko-Kore-KR" altLang="en-US" dirty="0"/>
              <a:t>관점에서도 효과가 있다</a:t>
            </a:r>
            <a:r>
              <a:rPr kumimoji="1" lang="en-US" altLang="ko-Kore-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63</a:t>
            </a:fld>
            <a:endParaRPr lang="ko-KR" altLang="en-US"/>
          </a:p>
        </p:txBody>
      </p:sp>
    </p:spTree>
    <p:extLst>
      <p:ext uri="{BB962C8B-B14F-4D97-AF65-F5344CB8AC3E}">
        <p14:creationId xmlns:p14="http://schemas.microsoft.com/office/powerpoint/2010/main" val="535931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Risk</a:t>
            </a:r>
            <a:r>
              <a:rPr kumimoji="1" lang="ko-Kore-KR" altLang="en-US" dirty="0"/>
              <a:t>로 인한 </a:t>
            </a:r>
            <a:r>
              <a:rPr kumimoji="1" lang="en-US" altLang="ko-Kore-KR" dirty="0"/>
              <a:t>propagation</a:t>
            </a:r>
            <a:r>
              <a:rPr kumimoji="1" lang="ko-Kore-KR" altLang="en-US" dirty="0"/>
              <a:t>을 국지화 할 수 있기에</a:t>
            </a:r>
            <a:r>
              <a:rPr kumimoji="1" lang="en-US" altLang="ko-Kore-KR" dirty="0"/>
              <a:t>, risk management </a:t>
            </a:r>
            <a:r>
              <a:rPr kumimoji="1" lang="ko-Kore-KR" altLang="en-US" dirty="0"/>
              <a:t>관점에서도 효과가 있다</a:t>
            </a:r>
            <a:r>
              <a:rPr kumimoji="1" lang="en-US" altLang="ko-Kore-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64</a:t>
            </a:fld>
            <a:endParaRPr lang="ko-KR" altLang="en-US"/>
          </a:p>
        </p:txBody>
      </p:sp>
    </p:spTree>
    <p:extLst>
      <p:ext uri="{BB962C8B-B14F-4D97-AF65-F5344CB8AC3E}">
        <p14:creationId xmlns:p14="http://schemas.microsoft.com/office/powerpoint/2010/main" val="419364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Modular design, multi-objective / function or geographic / supplier / global CR (</a:t>
            </a:r>
            <a:r>
              <a:rPr kumimoji="1" lang="ko-Kore-KR" altLang="en-US" dirty="0"/>
              <a:t>무게</a:t>
            </a:r>
            <a:r>
              <a:rPr kumimoji="1" lang="en-US" altLang="ko-Kore-KR" dirty="0"/>
              <a:t>, power , size)</a:t>
            </a:r>
          </a:p>
          <a:p>
            <a:endParaRPr kumimoji="1" lang="en-US" altLang="ko-Kore-KR" dirty="0"/>
          </a:p>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65</a:t>
            </a:fld>
            <a:endParaRPr lang="ko-KR" altLang="en-US"/>
          </a:p>
        </p:txBody>
      </p:sp>
    </p:spTree>
    <p:extLst>
      <p:ext uri="{BB962C8B-B14F-4D97-AF65-F5344CB8AC3E}">
        <p14:creationId xmlns:p14="http://schemas.microsoft.com/office/powerpoint/2010/main" val="17969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4</a:t>
            </a:fld>
            <a:endParaRPr lang="ko-KR" altLang="en-US"/>
          </a:p>
        </p:txBody>
      </p:sp>
    </p:spTree>
    <p:extLst>
      <p:ext uri="{BB962C8B-B14F-4D97-AF65-F5344CB8AC3E}">
        <p14:creationId xmlns:p14="http://schemas.microsoft.com/office/powerpoint/2010/main" val="850170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Modular design, multi-objective / function or geographic / supplier / global CR (</a:t>
            </a:r>
            <a:r>
              <a:rPr kumimoji="1" lang="ko-Kore-KR" altLang="en-US" dirty="0"/>
              <a:t>무게</a:t>
            </a:r>
            <a:r>
              <a:rPr kumimoji="1" lang="en-US" altLang="ko-Kore-KR" dirty="0"/>
              <a:t>, power , size)</a:t>
            </a:r>
          </a:p>
          <a:p>
            <a:endParaRPr kumimoji="1" lang="en-US" altLang="ko-Kore-KR" dirty="0"/>
          </a:p>
          <a:p>
            <a:r>
              <a:rPr kumimoji="1" lang="ko-Kore-KR" altLang="en-US" dirty="0"/>
              <a:t>모듈의 정보</a:t>
            </a:r>
            <a:r>
              <a:rPr kumimoji="1" lang="en-US" altLang="ko-Kore-KR" dirty="0"/>
              <a:t>? </a:t>
            </a:r>
            <a:r>
              <a:rPr kumimoji="1" lang="ko-Kore-KR" altLang="en-US" dirty="0"/>
              <a:t>라고 하는게 애매한데</a:t>
            </a:r>
            <a:r>
              <a:rPr kumimoji="1" lang="en-US" altLang="ko-Kore-KR" dirty="0"/>
              <a:t>,</a:t>
            </a:r>
          </a:p>
          <a:p>
            <a:endParaRPr kumimoji="1" lang="en-US" altLang="ko-Kore-KR" dirty="0"/>
          </a:p>
          <a:p>
            <a:r>
              <a:rPr kumimoji="1" lang="ko-Kore-KR" altLang="en-US" dirty="0"/>
              <a:t>모듈을 생산하는 </a:t>
            </a:r>
            <a:r>
              <a:rPr kumimoji="1" lang="en-US" altLang="ko-Kore-KR" dirty="0"/>
              <a:t>supplier</a:t>
            </a:r>
            <a:r>
              <a:rPr kumimoji="1" lang="ko-Kore-KR" altLang="en-US" dirty="0"/>
              <a:t>는 각 </a:t>
            </a:r>
            <a:r>
              <a:rPr kumimoji="1" lang="en-US" altLang="ko-Kore-KR" dirty="0"/>
              <a:t>1</a:t>
            </a:r>
            <a:r>
              <a:rPr kumimoji="1" lang="ko-Kore-KR" altLang="en-US" dirty="0"/>
              <a:t>개있다고 치고</a:t>
            </a:r>
            <a:r>
              <a:rPr kumimoji="1" lang="en-US" altLang="ko-Kore-KR" dirty="0"/>
              <a:t>,</a:t>
            </a:r>
          </a:p>
          <a:p>
            <a:r>
              <a:rPr kumimoji="1" lang="ko-Kore-KR" altLang="en-US" dirty="0"/>
              <a:t>모듈 </a:t>
            </a:r>
            <a:r>
              <a:rPr kumimoji="1" lang="en-US" altLang="ko-Kore-KR" dirty="0"/>
              <a:t>supplier </a:t>
            </a:r>
            <a:r>
              <a:rPr kumimoji="1" lang="ko-Kore-KR" altLang="en-US" dirty="0"/>
              <a:t>마다</a:t>
            </a:r>
            <a:r>
              <a:rPr kumimoji="1" lang="en-US" altLang="ko-Kore-KR" dirty="0"/>
              <a:t>, risk</a:t>
            </a:r>
            <a:r>
              <a:rPr kumimoji="1" lang="ko-Kore-KR" altLang="en-US" dirty="0"/>
              <a:t>가 다르다</a:t>
            </a:r>
            <a:r>
              <a:rPr kumimoji="1" lang="en-US" altLang="ko-Kore-KR" dirty="0"/>
              <a:t>.</a:t>
            </a:r>
            <a:r>
              <a:rPr kumimoji="1" lang="ko-Kore-KR" altLang="en-US" dirty="0"/>
              <a:t> </a:t>
            </a:r>
            <a:r>
              <a:rPr kumimoji="1" lang="en-US" altLang="ko-Kore-KR" dirty="0">
                <a:sym typeface="Wingdings" pitchFamily="2" charset="2"/>
              </a:rPr>
              <a:t> </a:t>
            </a:r>
            <a:r>
              <a:rPr kumimoji="1" lang="ko-Kore-KR" altLang="en-US" dirty="0">
                <a:sym typeface="Wingdings" pitchFamily="2" charset="2"/>
              </a:rPr>
              <a:t>비용을 지불 </a:t>
            </a:r>
            <a:r>
              <a:rPr kumimoji="1" lang="en-US" altLang="ko-Kore-KR" dirty="0">
                <a:sym typeface="Wingdings" pitchFamily="2" charset="2"/>
              </a:rPr>
              <a:t>(</a:t>
            </a:r>
            <a:r>
              <a:rPr kumimoji="1" lang="ko-Kore-KR" altLang="en-US" dirty="0">
                <a:sym typeface="Wingdings" pitchFamily="2" charset="2"/>
              </a:rPr>
              <a:t>일종의 </a:t>
            </a:r>
            <a:r>
              <a:rPr kumimoji="1" lang="en-US" altLang="ko-Kore-KR" dirty="0">
                <a:sym typeface="Wingdings" pitchFamily="2" charset="2"/>
              </a:rPr>
              <a:t>protection cost)</a:t>
            </a:r>
            <a:r>
              <a:rPr kumimoji="1" lang="ko-Kore-KR" altLang="en-US" dirty="0">
                <a:sym typeface="Wingdings" pitchFamily="2" charset="2"/>
              </a:rPr>
              <a:t>를 지불함으로써 회사는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즉</a:t>
            </a:r>
            <a:r>
              <a:rPr kumimoji="1" lang="en-US" altLang="ko-Kore-KR" dirty="0">
                <a:sym typeface="Wingdings" pitchFamily="2" charset="2"/>
              </a:rPr>
              <a:t>, </a:t>
            </a:r>
            <a:r>
              <a:rPr kumimoji="1" lang="ko-Kore-KR" altLang="en-US" dirty="0">
                <a:sym typeface="Wingdings" pitchFamily="2" charset="2"/>
              </a:rPr>
              <a:t>핵심 부품은 </a:t>
            </a:r>
            <a:r>
              <a:rPr kumimoji="1" lang="en-US" altLang="ko-Kore-KR" dirty="0">
                <a:sym typeface="Wingdings" pitchFamily="2" charset="2"/>
              </a:rPr>
              <a:t>module selection</a:t>
            </a:r>
            <a:r>
              <a:rPr kumimoji="1" lang="ko-Kore-KR" altLang="en-US" dirty="0">
                <a:sym typeface="Wingdings" pitchFamily="2" charset="2"/>
              </a:rPr>
              <a:t>의 </a:t>
            </a:r>
            <a:r>
              <a:rPr kumimoji="1" lang="en-US" altLang="ko-Kore-KR" dirty="0">
                <a:sym typeface="Wingdings" pitchFamily="2" charset="2"/>
              </a:rPr>
              <a:t>sub </a:t>
            </a:r>
            <a:r>
              <a:rPr kumimoji="1" lang="ko-Kore-KR" altLang="en-US" dirty="0">
                <a:sym typeface="Wingdings" pitchFamily="2" charset="2"/>
              </a:rPr>
              <a:t>독립적인 선택문제를 풀수 있게하는 부품이며</a:t>
            </a:r>
            <a:r>
              <a:rPr kumimoji="1" lang="en-US" altLang="ko-Kore-KR" dirty="0">
                <a:sym typeface="Wingdings" pitchFamily="2" charset="2"/>
              </a:rPr>
              <a:t>, </a:t>
            </a:r>
            <a:r>
              <a:rPr kumimoji="1" lang="ko-Kore-KR" altLang="en-US" dirty="0">
                <a:sym typeface="Wingdings" pitchFamily="2" charset="2"/>
              </a:rPr>
              <a:t>이 부품에 대한 정보 </a:t>
            </a:r>
            <a:r>
              <a:rPr kumimoji="1" lang="en-US" altLang="ko-Kore-KR" dirty="0">
                <a:sym typeface="Wingdings" pitchFamily="2" charset="2"/>
              </a:rPr>
              <a:t>(</a:t>
            </a:r>
            <a:r>
              <a:rPr kumimoji="1" lang="ko-Kore-KR" altLang="en-US" dirty="0">
                <a:sym typeface="Wingdings" pitchFamily="2" charset="2"/>
              </a:rPr>
              <a:t>혹은 </a:t>
            </a:r>
            <a:r>
              <a:rPr kumimoji="1" lang="en-US" altLang="ko-Kore-KR" dirty="0">
                <a:sym typeface="Wingdings" pitchFamily="2" charset="2"/>
              </a:rPr>
              <a:t>risk)</a:t>
            </a:r>
            <a:r>
              <a:rPr kumimoji="1" lang="ko-Kore-KR" altLang="en-US" dirty="0">
                <a:sym typeface="Wingdings" pitchFamily="2" charset="2"/>
              </a:rPr>
              <a:t>를 줄임으로써</a:t>
            </a:r>
            <a:r>
              <a:rPr kumimoji="1" lang="en-US" altLang="ko-Kore-KR" dirty="0">
                <a:sym typeface="Wingdings" pitchFamily="2" charset="2"/>
              </a:rPr>
              <a:t>,</a:t>
            </a:r>
          </a:p>
          <a:p>
            <a:r>
              <a:rPr kumimoji="1" lang="ko-Kore-KR" altLang="en-US" dirty="0">
                <a:sym typeface="Wingdings" pitchFamily="2" charset="2"/>
              </a:rPr>
              <a:t>회사는 불확실한 미래 결정에 대한 </a:t>
            </a:r>
            <a:r>
              <a:rPr kumimoji="1" lang="en-US" altLang="ko-Kore-KR" dirty="0">
                <a:sym typeface="Wingdings" pitchFamily="2" charset="2"/>
              </a:rPr>
              <a:t>r</a:t>
            </a:r>
            <a:r>
              <a:rPr kumimoji="1" lang="en-US" altLang="ko-KR" dirty="0">
                <a:sym typeface="Wingdings" pitchFamily="2" charset="2"/>
              </a:rPr>
              <a:t>isk</a:t>
            </a:r>
            <a:r>
              <a:rPr kumimoji="1" lang="ko-KR" altLang="en-US" dirty="0" err="1">
                <a:sym typeface="Wingdings" pitchFamily="2" charset="2"/>
              </a:rPr>
              <a:t>를</a:t>
            </a:r>
            <a:r>
              <a:rPr kumimoji="1" lang="ko-KR" altLang="en-US" dirty="0">
                <a:sym typeface="Wingdings" pitchFamily="2" charset="2"/>
              </a:rPr>
              <a:t> 줄일 수 있다</a:t>
            </a:r>
            <a:r>
              <a:rPr kumimoji="1" lang="en-US" altLang="ko-KR" dirty="0">
                <a:sym typeface="Wingdings" pitchFamily="2" charset="2"/>
              </a:rPr>
              <a:t>.</a:t>
            </a:r>
          </a:p>
          <a:p>
            <a:endParaRPr kumimoji="1" lang="en-US" altLang="ko-Kore-KR" dirty="0">
              <a:sym typeface="Wingdings" pitchFamily="2" charset="2"/>
            </a:endParaRPr>
          </a:p>
          <a:p>
            <a:r>
              <a:rPr kumimoji="1" lang="ko-Kore-KR" altLang="en-US" dirty="0">
                <a:sym typeface="Wingdings" pitchFamily="2" charset="2"/>
              </a:rPr>
              <a:t>이때</a:t>
            </a:r>
            <a:r>
              <a:rPr kumimoji="1" lang="en-US" altLang="ko-Kore-KR" dirty="0">
                <a:sym typeface="Wingdings" pitchFamily="2" charset="2"/>
              </a:rPr>
              <a:t>, </a:t>
            </a:r>
            <a:r>
              <a:rPr kumimoji="1" lang="ko-Kore-KR" altLang="en-US" dirty="0">
                <a:sym typeface="Wingdings" pitchFamily="2" charset="2"/>
              </a:rPr>
              <a:t>독립적인 선택문제로 할 수 있는 방법은 </a:t>
            </a:r>
            <a:r>
              <a:rPr kumimoji="1" lang="en-US" altLang="ko-Kore-KR" dirty="0">
                <a:sym typeface="Wingdings" pitchFamily="2" charset="2"/>
              </a:rPr>
              <a:t>Bayesian network </a:t>
            </a:r>
            <a:r>
              <a:rPr kumimoji="1" lang="ko-Kore-KR" altLang="en-US" dirty="0">
                <a:sym typeface="Wingdings" pitchFamily="2" charset="2"/>
              </a:rPr>
              <a:t>에서의 </a:t>
            </a:r>
            <a:r>
              <a:rPr kumimoji="1" lang="en-US" altLang="ko-Kore-KR" dirty="0">
                <a:sym typeface="Wingdings" pitchFamily="2" charset="2"/>
              </a:rPr>
              <a:t>D-separation</a:t>
            </a:r>
            <a:r>
              <a:rPr kumimoji="1" lang="ko-Kore-KR" altLang="en-US" dirty="0">
                <a:sym typeface="Wingdings" pitchFamily="2" charset="2"/>
              </a:rPr>
              <a:t>을 이용한다</a:t>
            </a:r>
            <a:r>
              <a:rPr kumimoji="1" lang="en-US" altLang="ko-Kore-KR" dirty="0">
                <a:sym typeface="Wingdings" pitchFamily="2" charset="2"/>
              </a:rPr>
              <a:t>.</a:t>
            </a:r>
            <a:endParaRPr kumimoji="1" lang="en-US" altLang="ko-Kore-KR"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66</a:t>
            </a:fld>
            <a:endParaRPr lang="ko-KR" altLang="en-US"/>
          </a:p>
        </p:txBody>
      </p:sp>
    </p:spTree>
    <p:extLst>
      <p:ext uri="{BB962C8B-B14F-4D97-AF65-F5344CB8AC3E}">
        <p14:creationId xmlns:p14="http://schemas.microsoft.com/office/powerpoint/2010/main" val="2777242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67</a:t>
            </a:fld>
            <a:endParaRPr lang="ko-KR" altLang="en-US"/>
          </a:p>
        </p:txBody>
      </p:sp>
    </p:spTree>
    <p:extLst>
      <p:ext uri="{BB962C8B-B14F-4D97-AF65-F5344CB8AC3E}">
        <p14:creationId xmlns:p14="http://schemas.microsoft.com/office/powerpoint/2010/main" val="139775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68</a:t>
            </a:fld>
            <a:endParaRPr lang="ko-KR" altLang="en-US"/>
          </a:p>
        </p:txBody>
      </p:sp>
    </p:spTree>
    <p:extLst>
      <p:ext uri="{BB962C8B-B14F-4D97-AF65-F5344CB8AC3E}">
        <p14:creationId xmlns:p14="http://schemas.microsoft.com/office/powerpoint/2010/main" val="3636336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69</a:t>
            </a:fld>
            <a:endParaRPr lang="ko-KR" altLang="en-US"/>
          </a:p>
        </p:txBody>
      </p:sp>
    </p:spTree>
    <p:extLst>
      <p:ext uri="{BB962C8B-B14F-4D97-AF65-F5344CB8AC3E}">
        <p14:creationId xmlns:p14="http://schemas.microsoft.com/office/powerpoint/2010/main" val="1873426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u="none" strike="noStrike" dirty="0">
                <a:solidFill>
                  <a:srgbClr val="333333"/>
                </a:solidFill>
                <a:effectLst/>
                <a:latin typeface="맑은고딕"/>
              </a:rPr>
              <a:t> </a:t>
            </a:r>
            <a:r>
              <a:rPr lang="en-US" altLang="ko-KR" b="0" i="0" u="none" strike="noStrike" dirty="0">
                <a:solidFill>
                  <a:srgbClr val="333333"/>
                </a:solidFill>
                <a:effectLst/>
                <a:latin typeface="맑은고딕"/>
              </a:rPr>
              <a:t>"</a:t>
            </a:r>
            <a:r>
              <a:rPr lang="ko-KR" altLang="en-US" b="0" i="0" u="none" strike="noStrike" dirty="0">
                <a:solidFill>
                  <a:srgbClr val="333333"/>
                </a:solidFill>
                <a:effectLst/>
                <a:latin typeface="맑은고딕"/>
              </a:rPr>
              <a:t>삼성전자는 하반기 줄어드는 스마트폰 판매량보다 실적 하락 폭이 더 클 수 있다</a:t>
            </a:r>
            <a:r>
              <a:rPr lang="en-US" altLang="ko-KR" b="0" i="0" u="none" strike="noStrike" dirty="0">
                <a:solidFill>
                  <a:srgbClr val="333333"/>
                </a:solidFill>
                <a:effectLst/>
                <a:latin typeface="맑은고딕"/>
              </a:rPr>
              <a:t>"</a:t>
            </a:r>
            <a:r>
              <a:rPr lang="ko-KR" altLang="en-US" b="0" i="0" u="none" strike="noStrike" dirty="0" err="1">
                <a:solidFill>
                  <a:srgbClr val="333333"/>
                </a:solidFill>
                <a:effectLst/>
                <a:latin typeface="맑은고딕"/>
              </a:rPr>
              <a:t>며</a:t>
            </a:r>
            <a:r>
              <a:rPr lang="ko-KR" altLang="en-US" b="0" i="0" u="none" strike="noStrike" dirty="0">
                <a:solidFill>
                  <a:srgbClr val="333333"/>
                </a:solidFill>
                <a:effectLst/>
                <a:latin typeface="맑은고딕"/>
              </a:rPr>
              <a:t> </a:t>
            </a:r>
            <a:r>
              <a:rPr lang="en-US" altLang="ko-KR" b="0" i="0" u="none" strike="noStrike" dirty="0">
                <a:solidFill>
                  <a:srgbClr val="333333"/>
                </a:solidFill>
                <a:effectLst/>
                <a:latin typeface="맑은고딕"/>
              </a:rPr>
              <a:t>"</a:t>
            </a:r>
            <a:r>
              <a:rPr lang="ko-KR" altLang="en-US" b="0" i="0" u="none" strike="noStrike" dirty="0" err="1">
                <a:solidFill>
                  <a:srgbClr val="333333"/>
                </a:solidFill>
                <a:effectLst/>
                <a:latin typeface="맑은고딕"/>
              </a:rPr>
              <a:t>원자잿값</a:t>
            </a:r>
            <a:r>
              <a:rPr lang="ko-KR" altLang="en-US" b="0" i="0" u="none" strike="noStrike" dirty="0">
                <a:solidFill>
                  <a:srgbClr val="333333"/>
                </a:solidFill>
                <a:effectLst/>
                <a:latin typeface="맑은고딕"/>
              </a:rPr>
              <a:t> 상승으로 비용이 증가하기 때문에 </a:t>
            </a:r>
            <a:r>
              <a:rPr lang="en-US" altLang="ko-KR" b="0" i="0" u="none" strike="noStrike" dirty="0">
                <a:solidFill>
                  <a:srgbClr val="333333"/>
                </a:solidFill>
                <a:effectLst/>
                <a:latin typeface="맑은고딕"/>
              </a:rPr>
              <a:t>'</a:t>
            </a:r>
            <a:r>
              <a:rPr lang="ko-KR" altLang="en-US" b="0" i="0" u="none" strike="noStrike" dirty="0">
                <a:solidFill>
                  <a:srgbClr val="333333"/>
                </a:solidFill>
                <a:effectLst/>
                <a:latin typeface="맑은고딕"/>
              </a:rPr>
              <a:t>팔아도 남는 게 없는</a:t>
            </a:r>
            <a:r>
              <a:rPr lang="en-US" altLang="ko-KR" b="0" i="0" u="none" strike="noStrike" dirty="0">
                <a:solidFill>
                  <a:srgbClr val="333333"/>
                </a:solidFill>
                <a:effectLst/>
                <a:latin typeface="맑은고딕"/>
              </a:rPr>
              <a:t>' </a:t>
            </a:r>
            <a:r>
              <a:rPr lang="ko-KR" altLang="en-US" b="0" i="0" u="none" strike="noStrike" dirty="0">
                <a:solidFill>
                  <a:srgbClr val="333333"/>
                </a:solidFill>
                <a:effectLst/>
                <a:latin typeface="맑은고딕"/>
              </a:rPr>
              <a:t>상황이 될 수 있다</a:t>
            </a:r>
            <a:r>
              <a:rPr lang="en-US" altLang="ko-KR" b="0" i="0" u="none" strike="noStrike" dirty="0">
                <a:solidFill>
                  <a:srgbClr val="333333"/>
                </a:solidFill>
                <a:effectLst/>
                <a:latin typeface="맑은고딕"/>
              </a:rPr>
              <a:t>"</a:t>
            </a:r>
            <a:r>
              <a:rPr lang="ko-KR" altLang="en-US" b="0" i="0" u="none" strike="noStrike" dirty="0">
                <a:solidFill>
                  <a:srgbClr val="333333"/>
                </a:solidFill>
                <a:effectLst/>
                <a:latin typeface="맑은고딕"/>
              </a:rPr>
              <a:t>고 말했다</a:t>
            </a:r>
            <a:r>
              <a:rPr lang="en-US" altLang="ko-KR" b="0" i="0" u="none" strike="noStrike" dirty="0">
                <a:solidFill>
                  <a:srgbClr val="333333"/>
                </a:solidFill>
                <a:effectLst/>
                <a:latin typeface="맑은고딕"/>
              </a:rPr>
              <a:t>. </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70</a:t>
            </a:fld>
            <a:endParaRPr lang="ko-KR" altLang="en-US"/>
          </a:p>
        </p:txBody>
      </p:sp>
    </p:spTree>
    <p:extLst>
      <p:ext uri="{BB962C8B-B14F-4D97-AF65-F5344CB8AC3E}">
        <p14:creationId xmlns:p14="http://schemas.microsoft.com/office/powerpoint/2010/main" val="2036992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73</a:t>
            </a:fld>
            <a:endParaRPr lang="ko-KR" altLang="en-US"/>
          </a:p>
        </p:txBody>
      </p:sp>
    </p:spTree>
    <p:extLst>
      <p:ext uri="{BB962C8B-B14F-4D97-AF65-F5344CB8AC3E}">
        <p14:creationId xmlns:p14="http://schemas.microsoft.com/office/powerpoint/2010/main" val="186733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74</a:t>
            </a:fld>
            <a:endParaRPr lang="ko-KR" altLang="en-US"/>
          </a:p>
        </p:txBody>
      </p:sp>
    </p:spTree>
    <p:extLst>
      <p:ext uri="{BB962C8B-B14F-4D97-AF65-F5344CB8AC3E}">
        <p14:creationId xmlns:p14="http://schemas.microsoft.com/office/powerpoint/2010/main" val="1933450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기존 논문의 한계 </a:t>
            </a:r>
            <a:r>
              <a:rPr kumimoji="1" lang="en-US" altLang="ko-KR" dirty="0"/>
              <a:t>: </a:t>
            </a:r>
            <a:r>
              <a:rPr kumimoji="1" lang="ko-KR" altLang="en-US" dirty="0"/>
              <a:t>기존 제품을 기준으로 신제품을 </a:t>
            </a:r>
            <a:r>
              <a:rPr kumimoji="1" lang="ko-KR" altLang="en-US" dirty="0" err="1"/>
              <a:t>만들때</a:t>
            </a:r>
            <a:r>
              <a:rPr kumimoji="1" lang="en-US" altLang="ko-KR" dirty="0"/>
              <a:t>, </a:t>
            </a:r>
            <a:r>
              <a:rPr kumimoji="1" lang="ko-KR" altLang="en-US" dirty="0"/>
              <a:t>그 차이 </a:t>
            </a:r>
            <a:r>
              <a:rPr kumimoji="1" lang="en-US" altLang="ko-KR" dirty="0"/>
              <a:t>[ </a:t>
            </a:r>
            <a:r>
              <a:rPr kumimoji="1" lang="ko-KR" altLang="en-US" dirty="0"/>
              <a:t>소비자가 신제품을  살만큼의 매력적인가</a:t>
            </a:r>
            <a:r>
              <a:rPr kumimoji="1" lang="en-US" altLang="ko-KR" dirty="0"/>
              <a:t>. </a:t>
            </a:r>
            <a:r>
              <a:rPr kumimoji="1" lang="ko-KR" altLang="en-US" dirty="0"/>
              <a:t>아이폰 </a:t>
            </a:r>
            <a:r>
              <a:rPr kumimoji="1" lang="en-US" altLang="ko-KR" dirty="0"/>
              <a:t>14</a:t>
            </a:r>
            <a:r>
              <a:rPr kumimoji="1" lang="ko-KR" altLang="en-US" dirty="0"/>
              <a:t>는 매력적이지 못해</a:t>
            </a:r>
            <a:r>
              <a:rPr kumimoji="1" lang="en-US" altLang="ko-KR" dirty="0"/>
              <a:t>, </a:t>
            </a:r>
            <a:r>
              <a:rPr kumimoji="1" lang="en" altLang="ko-Kore-KR" dirty="0" err="1"/>
              <a:t>utiliy</a:t>
            </a:r>
            <a:r>
              <a:rPr kumimoji="1" lang="en" altLang="ko-Kore-KR" dirty="0"/>
              <a:t> per cost</a:t>
            </a:r>
            <a:r>
              <a:rPr kumimoji="1" lang="ko-KR" altLang="en-US" dirty="0"/>
              <a:t>는 높지만</a:t>
            </a:r>
            <a:r>
              <a:rPr kumimoji="1" lang="en-US" altLang="ko-KR" dirty="0"/>
              <a:t>, </a:t>
            </a:r>
            <a:r>
              <a:rPr kumimoji="1" lang="ko-KR" altLang="en-US" dirty="0"/>
              <a:t>실제 구매 즉</a:t>
            </a:r>
            <a:r>
              <a:rPr kumimoji="1" lang="en-US" altLang="ko-KR" dirty="0"/>
              <a:t>, </a:t>
            </a:r>
            <a:r>
              <a:rPr kumimoji="1" lang="en" altLang="ko-Kore-KR" dirty="0"/>
              <a:t>quantity</a:t>
            </a:r>
            <a:r>
              <a:rPr kumimoji="1" lang="ko-KR" altLang="en-US" dirty="0"/>
              <a:t>는 </a:t>
            </a:r>
            <a:r>
              <a:rPr kumimoji="1" lang="ko-KR" altLang="en-US" dirty="0" err="1"/>
              <a:t>증가하지못함</a:t>
            </a:r>
            <a:r>
              <a:rPr kumimoji="1" lang="en-US" altLang="ko-KR" dirty="0"/>
              <a:t>.]</a:t>
            </a:r>
          </a:p>
          <a:p>
            <a:endParaRPr kumimoji="1" lang="en-US" altLang="ko-KR" dirty="0"/>
          </a:p>
          <a:p>
            <a:r>
              <a:rPr kumimoji="1" lang="ko-KR" altLang="en-US" dirty="0"/>
              <a:t>즉</a:t>
            </a:r>
            <a:r>
              <a:rPr kumimoji="1" lang="en-US" altLang="ko-KR" dirty="0"/>
              <a:t>, </a:t>
            </a:r>
            <a:r>
              <a:rPr kumimoji="1" lang="ko-KR" altLang="en-US" dirty="0"/>
              <a:t>기존 </a:t>
            </a:r>
            <a:r>
              <a:rPr kumimoji="1" lang="ko-KR" altLang="en-US" dirty="0" err="1"/>
              <a:t>제품간의</a:t>
            </a:r>
            <a:r>
              <a:rPr kumimoji="1" lang="ko-KR" altLang="en-US" dirty="0"/>
              <a:t> 격차 </a:t>
            </a:r>
            <a:r>
              <a:rPr kumimoji="1" lang="en-US" altLang="ko-KR" dirty="0"/>
              <a:t>/ </a:t>
            </a:r>
            <a:r>
              <a:rPr kumimoji="1" lang="ko-KR" altLang="en-US" dirty="0"/>
              <a:t>그리고 각 </a:t>
            </a:r>
            <a:r>
              <a:rPr kumimoji="1" lang="en" altLang="ko-Kore-KR" dirty="0"/>
              <a:t>market segment </a:t>
            </a:r>
            <a:r>
              <a:rPr kumimoji="1" lang="ko-KR" altLang="en-US" dirty="0"/>
              <a:t>사이에서의 격차가 </a:t>
            </a:r>
            <a:r>
              <a:rPr kumimoji="1" lang="ko-KR" altLang="en-US" dirty="0" err="1"/>
              <a:t>뚜렷해야함</a:t>
            </a:r>
            <a:r>
              <a:rPr kumimoji="1" lang="en-US" altLang="ko-KR" dirty="0"/>
              <a:t>.</a:t>
            </a:r>
          </a:p>
          <a:p>
            <a:r>
              <a:rPr kumimoji="1" lang="en-US" altLang="ko-KR" dirty="0"/>
              <a:t>__________________________________________________________________________</a:t>
            </a:r>
          </a:p>
          <a:p>
            <a:r>
              <a:rPr kumimoji="1" lang="ko-KR" altLang="en-US" dirty="0"/>
              <a:t>공장을 짓거나</a:t>
            </a:r>
            <a:r>
              <a:rPr kumimoji="1" lang="en-US" altLang="ko-KR" dirty="0"/>
              <a:t>, </a:t>
            </a:r>
            <a:r>
              <a:rPr kumimoji="1" lang="ko-KR" altLang="en-US" dirty="0"/>
              <a:t>기기를 사는 데에는 단기간적으로 해결이 안됨</a:t>
            </a:r>
            <a:r>
              <a:rPr kumimoji="1" lang="en-US" altLang="ko-KR" dirty="0"/>
              <a:t>. [</a:t>
            </a:r>
            <a:r>
              <a:rPr kumimoji="1" lang="ko-KR" altLang="en-US" dirty="0" err="1"/>
              <a:t>오랜시간</a:t>
            </a:r>
            <a:r>
              <a:rPr kumimoji="1" lang="ko-KR" altLang="en-US" dirty="0"/>
              <a:t> 필요</a:t>
            </a:r>
            <a:r>
              <a:rPr kumimoji="1" lang="en-US" altLang="ko-KR" dirty="0"/>
              <a:t>]</a:t>
            </a:r>
          </a:p>
          <a:p>
            <a:endParaRPr kumimoji="1" lang="en-US" altLang="ko-KR" dirty="0"/>
          </a:p>
          <a:p>
            <a:r>
              <a:rPr kumimoji="1" lang="ko-KR" altLang="en-US" dirty="0"/>
              <a:t>핵심 부품의 </a:t>
            </a:r>
            <a:r>
              <a:rPr kumimoji="1" lang="en-US" altLang="ko-KR" dirty="0"/>
              <a:t>SOTA</a:t>
            </a:r>
            <a:r>
              <a:rPr kumimoji="1" lang="ko-KR" altLang="en-US" dirty="0" err="1"/>
              <a:t>를</a:t>
            </a:r>
            <a:r>
              <a:rPr kumimoji="1" lang="ko-KR" altLang="en-US" dirty="0"/>
              <a:t> 계속 </a:t>
            </a:r>
            <a:r>
              <a:rPr kumimoji="1" lang="ko-KR" altLang="en-US" dirty="0" err="1"/>
              <a:t>태울수가</a:t>
            </a:r>
            <a:r>
              <a:rPr kumimoji="1" lang="ko-KR" altLang="en-US" dirty="0"/>
              <a:t> 없는 현실 상황</a:t>
            </a:r>
            <a:r>
              <a:rPr kumimoji="1" lang="en-US" altLang="ko-KR" dirty="0"/>
              <a:t>.</a:t>
            </a:r>
          </a:p>
          <a:p>
            <a:pPr marL="228600" indent="-228600">
              <a:buAutoNum type="arabicPeriod"/>
            </a:pPr>
            <a:r>
              <a:rPr kumimoji="1" lang="ko-KR" altLang="en-US" dirty="0"/>
              <a:t>회사 내부에서는 더 많은 제품에 핵심 부품을 탑재</a:t>
            </a:r>
            <a:r>
              <a:rPr kumimoji="1" lang="en-US" altLang="ko-KR" dirty="0"/>
              <a:t>. [</a:t>
            </a:r>
            <a:r>
              <a:rPr kumimoji="1" lang="ko-KR" altLang="en-US" dirty="0"/>
              <a:t>범용성</a:t>
            </a:r>
            <a:r>
              <a:rPr kumimoji="1" lang="en-US" altLang="ko-KR" dirty="0"/>
              <a:t>]</a:t>
            </a:r>
          </a:p>
          <a:p>
            <a:pPr marL="228600" indent="-228600">
              <a:buAutoNum type="arabicPeriod"/>
            </a:pPr>
            <a:r>
              <a:rPr kumimoji="1" lang="ko-KR" altLang="en-US" dirty="0"/>
              <a:t>경쟁사 및 외부 다른 기기에서도 핵심 부품을 탑재하는 경우 많음 </a:t>
            </a:r>
            <a:r>
              <a:rPr kumimoji="1" lang="en-US" altLang="ko-KR" dirty="0"/>
              <a:t>[</a:t>
            </a:r>
            <a:r>
              <a:rPr kumimoji="1" lang="ko-KR" altLang="en-US" dirty="0"/>
              <a:t>범용성</a:t>
            </a:r>
            <a:r>
              <a:rPr kumimoji="1" lang="en-US" altLang="ko-KR" dirty="0"/>
              <a:t>]</a:t>
            </a:r>
            <a:br>
              <a:rPr kumimoji="1" lang="en-US" altLang="ko-KR" dirty="0"/>
            </a:br>
            <a:r>
              <a:rPr kumimoji="1" lang="en-US" altLang="ko-KR" dirty="0">
                <a:sym typeface="Wingdings" pitchFamily="2" charset="2"/>
              </a:rPr>
              <a:t> </a:t>
            </a:r>
            <a:r>
              <a:rPr kumimoji="1" lang="ko-KR" altLang="en-US" dirty="0">
                <a:sym typeface="Wingdings" pitchFamily="2" charset="2"/>
              </a:rPr>
              <a:t>따라서</a:t>
            </a:r>
            <a:r>
              <a:rPr kumimoji="1" lang="en-US" altLang="ko-KR" dirty="0">
                <a:sym typeface="Wingdings" pitchFamily="2" charset="2"/>
              </a:rPr>
              <a:t>, </a:t>
            </a:r>
            <a:r>
              <a:rPr kumimoji="1" lang="ko-KR" altLang="en-US" dirty="0">
                <a:sym typeface="Wingdings" pitchFamily="2" charset="2"/>
              </a:rPr>
              <a:t>부품의 수요 </a:t>
            </a:r>
            <a:r>
              <a:rPr kumimoji="1" lang="en-US" altLang="ko-KR" dirty="0">
                <a:sym typeface="Wingdings" pitchFamily="2" charset="2"/>
              </a:rPr>
              <a:t>&gt; </a:t>
            </a:r>
            <a:r>
              <a:rPr kumimoji="1" lang="ko-KR" altLang="en-US" dirty="0">
                <a:sym typeface="Wingdings" pitchFamily="2" charset="2"/>
              </a:rPr>
              <a:t>공급 </a:t>
            </a:r>
            <a:r>
              <a:rPr kumimoji="1" lang="en-US" altLang="ko-KR" dirty="0">
                <a:sym typeface="Wingdings" pitchFamily="2" charset="2"/>
              </a:rPr>
              <a:t>matching issue</a:t>
            </a:r>
            <a:br>
              <a:rPr kumimoji="1" lang="en-US" altLang="ko-KR" dirty="0">
                <a:sym typeface="Wingdings" pitchFamily="2" charset="2"/>
              </a:rPr>
            </a:br>
            <a:endParaRPr kumimoji="1" lang="en-US" altLang="ko-KR" dirty="0">
              <a:sym typeface="Wingdings" pitchFamily="2" charset="2"/>
            </a:endParaRPr>
          </a:p>
          <a:p>
            <a:pPr marL="0" indent="0">
              <a:buNone/>
            </a:pPr>
            <a:r>
              <a:rPr kumimoji="1" lang="ko-KR" altLang="en-US" dirty="0">
                <a:sym typeface="Wingdings" pitchFamily="2" charset="2"/>
              </a:rPr>
              <a:t>다른 부품의 성능 확장으로 인한 업그레이드는 한계가 있음</a:t>
            </a:r>
            <a:r>
              <a:rPr kumimoji="1" lang="en-US" altLang="ko-KR" dirty="0">
                <a:sym typeface="Wingdings" pitchFamily="2" charset="2"/>
              </a:rPr>
              <a:t>.</a:t>
            </a:r>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75</a:t>
            </a:fld>
            <a:endParaRPr lang="ko-KR" altLang="en-US"/>
          </a:p>
        </p:txBody>
      </p:sp>
    </p:spTree>
    <p:extLst>
      <p:ext uri="{BB962C8B-B14F-4D97-AF65-F5344CB8AC3E}">
        <p14:creationId xmlns:p14="http://schemas.microsoft.com/office/powerpoint/2010/main" val="29752249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b="0" i="0" u="none" strike="noStrike" dirty="0" err="1">
                <a:solidFill>
                  <a:srgbClr val="222222"/>
                </a:solidFill>
                <a:effectLst/>
                <a:latin typeface="Arial" panose="020B0604020202020204" pitchFamily="34" charset="0"/>
              </a:rPr>
              <a:t>Shiau</a:t>
            </a:r>
            <a:r>
              <a:rPr lang="en" altLang="ko-Kore-KR" b="0" i="0" u="none" strike="noStrike" dirty="0">
                <a:solidFill>
                  <a:srgbClr val="222222"/>
                </a:solidFill>
                <a:effectLst/>
                <a:latin typeface="Arial" panose="020B0604020202020204" pitchFamily="34" charset="0"/>
              </a:rPr>
              <a:t>, Ching-Shin Norman, and Jeremy J. </a:t>
            </a:r>
            <a:r>
              <a:rPr lang="en" altLang="ko-Kore-KR" b="0" i="0" u="none" strike="noStrike" dirty="0" err="1">
                <a:solidFill>
                  <a:srgbClr val="222222"/>
                </a:solidFill>
                <a:effectLst/>
                <a:latin typeface="Arial" panose="020B0604020202020204" pitchFamily="34" charset="0"/>
              </a:rPr>
              <a:t>Michalek</a:t>
            </a:r>
            <a:r>
              <a:rPr lang="en" altLang="ko-Kore-KR" b="0" i="0" u="none" strike="noStrike" dirty="0">
                <a:solidFill>
                  <a:srgbClr val="222222"/>
                </a:solidFill>
                <a:effectLst/>
                <a:latin typeface="Arial" panose="020B0604020202020204" pitchFamily="34" charset="0"/>
              </a:rPr>
              <a:t>. "Optimal product design under price competition." </a:t>
            </a:r>
            <a:r>
              <a:rPr lang="en" altLang="ko-Kore-KR" b="0" i="1" u="none" strike="noStrike" dirty="0">
                <a:solidFill>
                  <a:srgbClr val="222222"/>
                </a:solidFill>
                <a:effectLst/>
                <a:latin typeface="Arial" panose="020B0604020202020204" pitchFamily="34" charset="0"/>
              </a:rPr>
              <a:t>Journal of Mechanical Design</a:t>
            </a:r>
            <a:r>
              <a:rPr lang="en" altLang="ko-Kore-KR" b="0" i="0" u="none" strike="noStrike" dirty="0">
                <a:solidFill>
                  <a:srgbClr val="222222"/>
                </a:solidFill>
                <a:effectLst/>
                <a:latin typeface="Arial" panose="020B0604020202020204" pitchFamily="34" charset="0"/>
              </a:rPr>
              <a:t> 131.7 (2009).</a:t>
            </a:r>
          </a:p>
          <a:p>
            <a:endParaRPr kumimoji="1" lang="en" altLang="ko-Kore-KR" b="0" i="0" u="none" strike="noStrike" dirty="0">
              <a:solidFill>
                <a:srgbClr val="222222"/>
              </a:solidFill>
              <a:effectLst/>
              <a:latin typeface="Arial" panose="020B0604020202020204" pitchFamily="34" charset="0"/>
            </a:endParaRPr>
          </a:p>
          <a:p>
            <a:r>
              <a:rPr kumimoji="1" lang="ko-Kore-KR" altLang="en-US" b="0" i="0" u="none" strike="noStrike" dirty="0">
                <a:solidFill>
                  <a:srgbClr val="222222"/>
                </a:solidFill>
                <a:effectLst/>
                <a:latin typeface="Arial" panose="020B0604020202020204" pitchFamily="34" charset="0"/>
              </a:rPr>
              <a:t>신제품을 만듬 </a:t>
            </a:r>
            <a:r>
              <a:rPr kumimoji="1" lang="en-US" altLang="ko-Kore-KR" b="0" i="0" u="none" strike="noStrike" dirty="0">
                <a:solidFill>
                  <a:srgbClr val="222222"/>
                </a:solidFill>
                <a:effectLst/>
                <a:latin typeface="Arial" panose="020B0604020202020204" pitchFamily="34" charset="0"/>
              </a:rPr>
              <a:t>+ </a:t>
            </a:r>
            <a:r>
              <a:rPr kumimoji="1" lang="ko-Kore-KR" altLang="en-US" b="0" i="0" u="none" strike="noStrike" dirty="0">
                <a:solidFill>
                  <a:srgbClr val="222222"/>
                </a:solidFill>
                <a:effectLst/>
                <a:latin typeface="Arial" panose="020B0604020202020204" pitchFamily="34" charset="0"/>
              </a:rPr>
              <a:t>기존 제품의 가격을 재설정하는 문제를 풀어 보는건 어떨까</a:t>
            </a:r>
            <a:r>
              <a:rPr kumimoji="1" lang="en-US" altLang="ko-Kore-KR" b="0" i="0" u="none" strike="noStrike" dirty="0">
                <a:solidFill>
                  <a:srgbClr val="222222"/>
                </a:solidFill>
                <a:effectLst/>
                <a:latin typeface="Arial" panose="020B0604020202020204" pitchFamily="34" charset="0"/>
              </a:rPr>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76</a:t>
            </a:fld>
            <a:endParaRPr lang="ko-KR" altLang="en-US"/>
          </a:p>
        </p:txBody>
      </p:sp>
    </p:spTree>
    <p:extLst>
      <p:ext uri="{BB962C8B-B14F-4D97-AF65-F5344CB8AC3E}">
        <p14:creationId xmlns:p14="http://schemas.microsoft.com/office/powerpoint/2010/main" val="2368686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77</a:t>
            </a:fld>
            <a:endParaRPr lang="ko-KR" altLang="en-US"/>
          </a:p>
        </p:txBody>
      </p:sp>
    </p:spTree>
    <p:extLst>
      <p:ext uri="{BB962C8B-B14F-4D97-AF65-F5344CB8AC3E}">
        <p14:creationId xmlns:p14="http://schemas.microsoft.com/office/powerpoint/2010/main" val="3042237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5</a:t>
            </a:fld>
            <a:endParaRPr lang="ko-KR" altLang="en-US"/>
          </a:p>
        </p:txBody>
      </p:sp>
    </p:spTree>
    <p:extLst>
      <p:ext uri="{BB962C8B-B14F-4D97-AF65-F5344CB8AC3E}">
        <p14:creationId xmlns:p14="http://schemas.microsoft.com/office/powerpoint/2010/main" val="2754757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실제로 기존 제품들에 사용된 </a:t>
            </a:r>
            <a:r>
              <a:rPr kumimoji="1" lang="en-US" altLang="ko-Kore-KR" dirty="0"/>
              <a:t>module </a:t>
            </a:r>
            <a:r>
              <a:rPr kumimoji="1" lang="en-US" altLang="ko-Kore-KR" dirty="0" err="1"/>
              <a:t>instanace</a:t>
            </a:r>
            <a:r>
              <a:rPr kumimoji="1" lang="ko-Kore-KR" altLang="en-US" dirty="0"/>
              <a:t>를 쓰면</a:t>
            </a:r>
            <a:r>
              <a:rPr kumimoji="1" lang="en-US" altLang="ko-Kore-KR" dirty="0"/>
              <a:t>, </a:t>
            </a:r>
          </a:p>
          <a:p>
            <a:endParaRPr kumimoji="1" lang="en-US" altLang="ko-Kore-KR" dirty="0"/>
          </a:p>
          <a:p>
            <a:r>
              <a:rPr kumimoji="1" lang="en-US" altLang="ko-KR" dirty="0"/>
              <a:t>1) </a:t>
            </a:r>
            <a:r>
              <a:rPr kumimoji="1" lang="en-US" altLang="ko-Kore-KR" dirty="0"/>
              <a:t>development cost</a:t>
            </a:r>
            <a:r>
              <a:rPr kumimoji="1" lang="ko-Kore-KR" altLang="en-US" dirty="0"/>
              <a:t>를 줄일 수 있고</a:t>
            </a:r>
            <a:endParaRPr kumimoji="1" lang="en-US" altLang="ko-Kore-KR" dirty="0"/>
          </a:p>
          <a:p>
            <a:r>
              <a:rPr kumimoji="1" lang="en-US" altLang="ko-Kore-KR" dirty="0"/>
              <a:t>2</a:t>
            </a:r>
            <a:r>
              <a:rPr kumimoji="1" lang="en-US" altLang="ko-KR" dirty="0"/>
              <a:t>) </a:t>
            </a:r>
            <a:r>
              <a:rPr kumimoji="1" lang="ko-Kore-KR" altLang="en-US" dirty="0"/>
              <a:t>구매의 단가 </a:t>
            </a:r>
            <a:r>
              <a:rPr kumimoji="1" lang="en-US" altLang="ko-Kore-KR" dirty="0"/>
              <a:t>(</a:t>
            </a:r>
            <a:r>
              <a:rPr kumimoji="1" lang="ko-Kore-KR" altLang="en-US" dirty="0"/>
              <a:t>도매가</a:t>
            </a:r>
            <a:r>
              <a:rPr kumimoji="1" lang="en-US" altLang="ko-Kore-KR" dirty="0"/>
              <a:t>) </a:t>
            </a:r>
            <a:r>
              <a:rPr kumimoji="1" lang="en-US" altLang="ko-KR" dirty="0"/>
              <a:t>saving</a:t>
            </a:r>
          </a:p>
          <a:p>
            <a:r>
              <a:rPr kumimoji="1" lang="en-US" altLang="ko-KR" dirty="0"/>
              <a:t>3) </a:t>
            </a:r>
            <a:r>
              <a:rPr kumimoji="1" lang="ko-KR" altLang="en-US" dirty="0"/>
              <a:t>각기 다른 모듈을 </a:t>
            </a:r>
            <a:r>
              <a:rPr kumimoji="1" lang="ko-KR" altLang="en-US" dirty="0" err="1"/>
              <a:t>사용할때의</a:t>
            </a:r>
            <a:r>
              <a:rPr kumimoji="1" lang="ko-KR" altLang="en-US" dirty="0"/>
              <a:t> 고정비용인 </a:t>
            </a:r>
            <a:r>
              <a:rPr kumimoji="1" lang="en-US" altLang="ko-KR" dirty="0"/>
              <a:t>set-up cost (</a:t>
            </a:r>
            <a:r>
              <a:rPr kumimoji="1" lang="en-US" altLang="ko-KR" dirty="0" err="1"/>
              <a:t>swtiching</a:t>
            </a:r>
            <a:r>
              <a:rPr kumimoji="1" lang="en-US" altLang="ko-KR" dirty="0"/>
              <a:t>)</a:t>
            </a:r>
            <a:r>
              <a:rPr kumimoji="1" lang="ko-KR" altLang="en-US" dirty="0"/>
              <a:t>비용</a:t>
            </a:r>
            <a:endParaRPr kumimoji="1" lang="en-US" altLang="ko-KR" dirty="0"/>
          </a:p>
          <a:p>
            <a:endParaRPr kumimoji="1" lang="en-US" altLang="ko-Kore-KR" dirty="0"/>
          </a:p>
          <a:p>
            <a:r>
              <a:rPr kumimoji="1" lang="ko-KR" altLang="en-US" dirty="0"/>
              <a:t>등의 이유로 기존 모듈을 사용하는 경우가 많다</a:t>
            </a:r>
            <a:r>
              <a:rPr kumimoji="1" lang="en-US" altLang="ko-KR" dirty="0"/>
              <a:t>. </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78</a:t>
            </a:fld>
            <a:endParaRPr lang="ko-KR" altLang="en-US"/>
          </a:p>
        </p:txBody>
      </p:sp>
    </p:spTree>
    <p:extLst>
      <p:ext uri="{BB962C8B-B14F-4D97-AF65-F5344CB8AC3E}">
        <p14:creationId xmlns:p14="http://schemas.microsoft.com/office/powerpoint/2010/main" val="3512929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79</a:t>
            </a:fld>
            <a:endParaRPr lang="ko-KR" altLang="en-US"/>
          </a:p>
        </p:txBody>
      </p:sp>
    </p:spTree>
    <p:extLst>
      <p:ext uri="{BB962C8B-B14F-4D97-AF65-F5344CB8AC3E}">
        <p14:creationId xmlns:p14="http://schemas.microsoft.com/office/powerpoint/2010/main" val="2561150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방법론은 전체 </a:t>
            </a:r>
            <a:r>
              <a:rPr kumimoji="1" lang="en-US" altLang="ko-Kore-KR" dirty="0"/>
              <a:t>LP </a:t>
            </a:r>
            <a:r>
              <a:rPr kumimoji="1" lang="ko-Kore-KR" altLang="en-US" dirty="0"/>
              <a:t>수리계획으로 일단 식을 작성하되</a:t>
            </a:r>
            <a:r>
              <a:rPr kumimoji="1" lang="en-US" altLang="ko-Kore-KR" dirty="0"/>
              <a:t>, </a:t>
            </a:r>
          </a:p>
          <a:p>
            <a:endParaRPr kumimoji="1" lang="en-US" altLang="ko-Kore-KR" dirty="0"/>
          </a:p>
          <a:p>
            <a:r>
              <a:rPr kumimoji="1" lang="ko-Kore-KR" altLang="en-US" dirty="0"/>
              <a:t>너무 고려사항이 많으니</a:t>
            </a:r>
            <a:r>
              <a:rPr kumimoji="1" lang="en-US" altLang="ko-Kore-KR" dirty="0"/>
              <a:t>, </a:t>
            </a:r>
            <a:r>
              <a:rPr kumimoji="1" lang="ko-Kore-KR" altLang="en-US" dirty="0"/>
              <a:t>그에 대한 나의 </a:t>
            </a:r>
            <a:r>
              <a:rPr kumimoji="1" lang="en-US" altLang="ko-Kore-KR" dirty="0"/>
              <a:t>search algorithm </a:t>
            </a:r>
            <a:r>
              <a:rPr kumimoji="1" lang="en-US" altLang="ko-KR" dirty="0"/>
              <a:t>(D-separation</a:t>
            </a:r>
            <a:r>
              <a:rPr kumimoji="1" lang="ko-KR" altLang="en-US" dirty="0"/>
              <a:t> </a:t>
            </a:r>
            <a:r>
              <a:rPr kumimoji="1" lang="en-US" altLang="ko-KR" dirty="0"/>
              <a:t>/ graph neural network</a:t>
            </a:r>
            <a:r>
              <a:rPr kumimoji="1" lang="ko-KR" altLang="en-US" dirty="0" err="1"/>
              <a:t>를</a:t>
            </a:r>
            <a:r>
              <a:rPr kumimoji="1" lang="ko-KR" altLang="en-US" dirty="0"/>
              <a:t> 통한 최적화</a:t>
            </a:r>
            <a:r>
              <a:rPr kumimoji="1" lang="en-US" altLang="ko-KR" dirty="0"/>
              <a:t>) </a:t>
            </a:r>
            <a:r>
              <a:rPr kumimoji="1" lang="ko-KR" altLang="en-US" dirty="0"/>
              <a:t>알고리즘을 통해 문제를 접근한다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80</a:t>
            </a:fld>
            <a:endParaRPr lang="ko-KR" altLang="en-US"/>
          </a:p>
        </p:txBody>
      </p:sp>
    </p:spTree>
    <p:extLst>
      <p:ext uri="{BB962C8B-B14F-4D97-AF65-F5344CB8AC3E}">
        <p14:creationId xmlns:p14="http://schemas.microsoft.com/office/powerpoint/2010/main" val="115345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6</a:t>
            </a:fld>
            <a:endParaRPr lang="ko-KR" altLang="en-US"/>
          </a:p>
        </p:txBody>
      </p:sp>
    </p:spTree>
    <p:extLst>
      <p:ext uri="{BB962C8B-B14F-4D97-AF65-F5344CB8AC3E}">
        <p14:creationId xmlns:p14="http://schemas.microsoft.com/office/powerpoint/2010/main" val="1773829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12</a:t>
            </a:fld>
            <a:endParaRPr lang="ko-KR" altLang="en-US"/>
          </a:p>
        </p:txBody>
      </p:sp>
    </p:spTree>
    <p:extLst>
      <p:ext uri="{BB962C8B-B14F-4D97-AF65-F5344CB8AC3E}">
        <p14:creationId xmlns:p14="http://schemas.microsoft.com/office/powerpoint/2010/main" val="167420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13</a:t>
            </a:fld>
            <a:endParaRPr lang="ko-KR" altLang="en-US"/>
          </a:p>
        </p:txBody>
      </p:sp>
    </p:spTree>
    <p:extLst>
      <p:ext uri="{BB962C8B-B14F-4D97-AF65-F5344CB8AC3E}">
        <p14:creationId xmlns:p14="http://schemas.microsoft.com/office/powerpoint/2010/main" val="5148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즉</a:t>
            </a:r>
            <a:r>
              <a:rPr kumimoji="1" lang="en-US" altLang="ko-Kore-KR" dirty="0"/>
              <a:t>, </a:t>
            </a:r>
            <a:r>
              <a:rPr kumimoji="1" lang="ko-Kore-KR" altLang="en-US" dirty="0"/>
              <a:t>기존엔 주로 </a:t>
            </a:r>
            <a:r>
              <a:rPr kumimoji="1" lang="en-US" altLang="ko-Kore-KR" dirty="0"/>
              <a:t>utility per cost </a:t>
            </a:r>
            <a:r>
              <a:rPr kumimoji="1" lang="ko-Kore-KR" altLang="en-US" dirty="0"/>
              <a:t>지표</a:t>
            </a:r>
            <a:r>
              <a:rPr kumimoji="1" lang="en-US" altLang="ko-Kore-KR" dirty="0"/>
              <a:t>, </a:t>
            </a:r>
            <a:r>
              <a:rPr kumimoji="1" lang="ko-Kore-KR" altLang="en-US" dirty="0"/>
              <a:t>더 상세히 각 모듈 별 소비자가 느끼는 </a:t>
            </a:r>
            <a:r>
              <a:rPr kumimoji="1" lang="en-US" altLang="ko-Kore-KR" dirty="0"/>
              <a:t>utility / cost </a:t>
            </a:r>
            <a:r>
              <a:rPr kumimoji="1" lang="ko-Kore-KR" altLang="en-US" dirty="0"/>
              <a:t>를 계산하여 </a:t>
            </a:r>
            <a:r>
              <a:rPr kumimoji="1" lang="en-US" altLang="ko-Kore-KR" dirty="0"/>
              <a:t>u/c</a:t>
            </a:r>
            <a:r>
              <a:rPr kumimoji="1" lang="ko-Kore-KR" altLang="en-US" dirty="0"/>
              <a:t>를 증가</a:t>
            </a:r>
            <a:endParaRPr kumimoji="1" lang="en-US" altLang="ko-Kore-KR" dirty="0"/>
          </a:p>
          <a:p>
            <a:endParaRPr kumimoji="1" lang="en-US" altLang="ko-Kore-KR" dirty="0"/>
          </a:p>
          <a:p>
            <a:r>
              <a:rPr kumimoji="1" lang="ko-Kore-KR" altLang="en-US" dirty="0"/>
              <a:t>그러나</a:t>
            </a:r>
            <a:r>
              <a:rPr kumimoji="1" lang="en-US" altLang="ko-Kore-KR" dirty="0"/>
              <a:t>, CR</a:t>
            </a:r>
            <a:r>
              <a:rPr kumimoji="1" lang="ko-Kore-KR" altLang="en-US" dirty="0"/>
              <a:t>을 바탕으로 하는 </a:t>
            </a:r>
            <a:r>
              <a:rPr kumimoji="1" lang="en-US" altLang="ko-Kore-KR" dirty="0" err="1"/>
              <a:t>urich</a:t>
            </a:r>
            <a:r>
              <a:rPr kumimoji="1" lang="en-US" altLang="ko-Kore-KR" dirty="0"/>
              <a:t> </a:t>
            </a:r>
            <a:r>
              <a:rPr kumimoji="1" lang="ko-Kore-KR" altLang="en-US" dirty="0"/>
              <a:t>논문에 따르면</a:t>
            </a:r>
            <a:r>
              <a:rPr kumimoji="1" lang="en-US" altLang="ko-Kore-KR" dirty="0"/>
              <a:t>, </a:t>
            </a:r>
            <a:r>
              <a:rPr kumimoji="1" lang="en-US" altLang="ko-KR" dirty="0"/>
              <a:t>utility</a:t>
            </a:r>
            <a:r>
              <a:rPr kumimoji="1" lang="ko-KR" altLang="en-US" dirty="0"/>
              <a:t>는 </a:t>
            </a:r>
            <a:r>
              <a:rPr kumimoji="1" lang="en-US" altLang="ko-KR" dirty="0"/>
              <a:t>CR</a:t>
            </a:r>
            <a:r>
              <a:rPr kumimoji="1" lang="ko-KR" altLang="en-US" dirty="0"/>
              <a:t>로 </a:t>
            </a:r>
            <a:r>
              <a:rPr kumimoji="1" lang="ko-KR" altLang="en-US" dirty="0" err="1"/>
              <a:t>부터</a:t>
            </a:r>
            <a:r>
              <a:rPr kumimoji="1" lang="ko-KR" altLang="en-US" dirty="0"/>
              <a:t> 파생하고</a:t>
            </a:r>
            <a:r>
              <a:rPr kumimoji="1" lang="en-US" altLang="ko-KR" dirty="0"/>
              <a:t>, CR</a:t>
            </a:r>
            <a:r>
              <a:rPr kumimoji="1" lang="ko-KR" altLang="en-US" dirty="0"/>
              <a:t>을 </a:t>
            </a:r>
            <a:r>
              <a:rPr kumimoji="1" lang="en-US" altLang="ko-KR" dirty="0"/>
              <a:t>Module</a:t>
            </a:r>
            <a:r>
              <a:rPr kumimoji="1" lang="ko-KR" altLang="en-US" dirty="0"/>
              <a:t>이 </a:t>
            </a:r>
            <a:r>
              <a:rPr kumimoji="1" lang="en-US" altLang="ko-KR" dirty="0"/>
              <a:t>mapping.</a:t>
            </a:r>
          </a:p>
          <a:p>
            <a:r>
              <a:rPr kumimoji="1" lang="ko-Kore-KR" altLang="en-US" dirty="0"/>
              <a:t>즉</a:t>
            </a:r>
            <a:r>
              <a:rPr kumimoji="1" lang="en-US" altLang="ko-Kore-KR" dirty="0"/>
              <a:t>, </a:t>
            </a:r>
            <a:r>
              <a:rPr kumimoji="1" lang="ko-Kore-KR" altLang="en-US" dirty="0"/>
              <a:t>기존의 제품엔 </a:t>
            </a:r>
            <a:r>
              <a:rPr kumimoji="1" lang="en-US" altLang="ko-Kore-KR" dirty="0"/>
              <a:t>1</a:t>
            </a:r>
            <a:r>
              <a:rPr kumimoji="1" lang="en-US" altLang="ko-KR" dirty="0"/>
              <a:t>:1 mapping</a:t>
            </a:r>
            <a:r>
              <a:rPr kumimoji="1" lang="ko-KR" altLang="en-US" dirty="0" err="1"/>
              <a:t>으로</a:t>
            </a:r>
            <a:r>
              <a:rPr kumimoji="1" lang="ko-KR" altLang="en-US" dirty="0"/>
              <a:t> 한 모듈이 하나의 </a:t>
            </a:r>
            <a:r>
              <a:rPr kumimoji="1" lang="en-US" altLang="ko-KR" dirty="0"/>
              <a:t>requirements</a:t>
            </a:r>
            <a:r>
              <a:rPr kumimoji="1" lang="ko-KR" altLang="en-US" dirty="0" err="1"/>
              <a:t>를</a:t>
            </a:r>
            <a:r>
              <a:rPr kumimoji="1" lang="ko-KR" altLang="en-US" dirty="0"/>
              <a:t> 담당하면 그렇게 계산해도 괜찮으나</a:t>
            </a:r>
            <a:r>
              <a:rPr kumimoji="1" lang="en-US" altLang="ko-KR" dirty="0"/>
              <a:t>, </a:t>
            </a:r>
          </a:p>
          <a:p>
            <a:r>
              <a:rPr kumimoji="1" lang="en-US" altLang="ko-Kore-KR" dirty="0"/>
              <a:t>Module instance </a:t>
            </a:r>
            <a:r>
              <a:rPr kumimoji="1" lang="ko-Kore-KR" altLang="en-US" dirty="0"/>
              <a:t>에서의 여러 다중 </a:t>
            </a:r>
            <a:r>
              <a:rPr kumimoji="1" lang="en-US" altLang="ko-Kore-KR" dirty="0"/>
              <a:t>mapping</a:t>
            </a:r>
            <a:r>
              <a:rPr kumimoji="1" lang="ko-Kore-KR" altLang="en-US" dirty="0"/>
              <a:t>으로 이렇게 표현하기가 힘들다</a:t>
            </a:r>
            <a:r>
              <a:rPr kumimoji="1" lang="en-US" altLang="ko-Kore-KR" dirty="0"/>
              <a:t>.</a:t>
            </a:r>
            <a:endParaRPr kumimoji="1" lang="ko-Kore-KR" altLang="en-US" dirty="0"/>
          </a:p>
        </p:txBody>
      </p:sp>
      <p:sp>
        <p:nvSpPr>
          <p:cNvPr id="4" name="슬라이드 번호 개체 틀 3"/>
          <p:cNvSpPr>
            <a:spLocks noGrp="1"/>
          </p:cNvSpPr>
          <p:nvPr>
            <p:ph type="sldNum" sz="quarter" idx="5"/>
          </p:nvPr>
        </p:nvSpPr>
        <p:spPr/>
        <p:txBody>
          <a:bodyPr/>
          <a:lstStyle/>
          <a:p>
            <a:fld id="{9ACE0041-C0E5-4DF7-9D3F-8533905C54C3}" type="slidenum">
              <a:rPr lang="ko-KR" altLang="en-US" smtClean="0"/>
              <a:t>14</a:t>
            </a:fld>
            <a:endParaRPr lang="ko-KR" altLang="en-US"/>
          </a:p>
        </p:txBody>
      </p:sp>
    </p:spTree>
    <p:extLst>
      <p:ext uri="{BB962C8B-B14F-4D97-AF65-F5344CB8AC3E}">
        <p14:creationId xmlns:p14="http://schemas.microsoft.com/office/powerpoint/2010/main" val="3514751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hasCustomPrompt="1"/>
          </p:nvPr>
        </p:nvSpPr>
        <p:spPr/>
        <p:txBody>
          <a:bodyPr/>
          <a:lstStyle/>
          <a:p>
            <a:pPr lvl="0"/>
            <a:r>
              <a:rPr lang="ko-KR" altLang="en-US" dirty="0"/>
              <a:t>마스터 텍스트 스타일을 편집하려면 클릭</a:t>
            </a:r>
          </a:p>
        </p:txBody>
      </p:sp>
      <p:sp>
        <p:nvSpPr>
          <p:cNvPr id="4" name="Date Placeholder 3"/>
          <p:cNvSpPr>
            <a:spLocks noGrp="1"/>
          </p:cNvSpPr>
          <p:nvPr>
            <p:ph type="dt" sz="half" idx="10"/>
          </p:nvPr>
        </p:nvSpPr>
        <p:spPr/>
        <p:txBody>
          <a:bodyPr/>
          <a:lstStyle/>
          <a:p>
            <a:fld id="{A49D8947-90C7-46AC-891E-0ACE4E8FE21E}" type="datetime1">
              <a:rPr lang="ko-KR" altLang="en-US" smtClean="0"/>
              <a:t>2023. 3. 6.</a:t>
            </a:fld>
            <a:endParaRPr lang="ko-KR" altLang="en-US" dirty="0"/>
          </a:p>
        </p:txBody>
      </p:sp>
      <p:cxnSp>
        <p:nvCxnSpPr>
          <p:cNvPr id="7" name="직선 연결선 6">
            <a:extLst>
              <a:ext uri="{FF2B5EF4-FFF2-40B4-BE49-F238E27FC236}">
                <a16:creationId xmlns:a16="http://schemas.microsoft.com/office/drawing/2014/main" id="{C02E3E92-00B0-47ED-82AF-FB5E8C24A7DF}"/>
              </a:ext>
            </a:extLst>
          </p:cNvPr>
          <p:cNvCxnSpPr/>
          <p:nvPr userDrawn="1"/>
        </p:nvCxnSpPr>
        <p:spPr>
          <a:xfrm>
            <a:off x="0" y="885158"/>
            <a:ext cx="9144000"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Slide Number Placeholder 5">
            <a:extLst>
              <a:ext uri="{FF2B5EF4-FFF2-40B4-BE49-F238E27FC236}">
                <a16:creationId xmlns:a16="http://schemas.microsoft.com/office/drawing/2014/main" id="{2224AE60-C9C2-414B-BEDB-488B64AF01C3}"/>
              </a:ext>
            </a:extLst>
          </p:cNvPr>
          <p:cNvSpPr>
            <a:spLocks noGrp="1"/>
          </p:cNvSpPr>
          <p:nvPr>
            <p:ph type="sldNum" sz="quarter" idx="4"/>
          </p:nvPr>
        </p:nvSpPr>
        <p:spPr>
          <a:xfrm>
            <a:off x="6862482" y="6625848"/>
            <a:ext cx="2057400" cy="232152"/>
          </a:xfrm>
          <a:prstGeom prst="rect">
            <a:avLst/>
          </a:prstGeom>
        </p:spPr>
        <p:txBody>
          <a:bodyPr vert="horz" lIns="91440" tIns="45720" rIns="91440" bIns="45720" rtlCol="0" anchor="ctr"/>
          <a:lstStyle>
            <a:lvl1pPr algn="r">
              <a:defRPr sz="1200" b="1" spc="-40" baseline="0">
                <a:solidFill>
                  <a:schemeClr val="bg1"/>
                </a:solidFill>
              </a:defRPr>
            </a:lvl1pPr>
          </a:lstStyle>
          <a:p>
            <a:fld id="{528F71E4-6861-4081-93F7-1CE13C0AE979}" type="slidenum">
              <a:rPr lang="ko-KR" altLang="en-US" smtClean="0"/>
              <a:pPr/>
              <a:t>‹#›</a:t>
            </a:fld>
            <a:endParaRPr lang="ko-KR" altLang="en-US" dirty="0"/>
          </a:p>
        </p:txBody>
      </p:sp>
    </p:spTree>
    <p:extLst>
      <p:ext uri="{BB962C8B-B14F-4D97-AF65-F5344CB8AC3E}">
        <p14:creationId xmlns:p14="http://schemas.microsoft.com/office/powerpoint/2010/main" val="210684884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8" name="Slide Number Placeholder 5">
            <a:extLst>
              <a:ext uri="{FF2B5EF4-FFF2-40B4-BE49-F238E27FC236}">
                <a16:creationId xmlns:a16="http://schemas.microsoft.com/office/drawing/2014/main" id="{CCDD5983-0642-4A80-A183-606F333C1F08}"/>
              </a:ext>
            </a:extLst>
          </p:cNvPr>
          <p:cNvSpPr>
            <a:spLocks noGrp="1"/>
          </p:cNvSpPr>
          <p:nvPr>
            <p:ph type="sldNum" sz="quarter" idx="4"/>
          </p:nvPr>
        </p:nvSpPr>
        <p:spPr>
          <a:xfrm>
            <a:off x="6862482" y="6625848"/>
            <a:ext cx="2057400" cy="232152"/>
          </a:xfrm>
          <a:prstGeom prst="rect">
            <a:avLst/>
          </a:prstGeom>
        </p:spPr>
        <p:txBody>
          <a:bodyPr vert="horz" lIns="91440" tIns="45720" rIns="91440" bIns="45720" rtlCol="0" anchor="ctr"/>
          <a:lstStyle>
            <a:lvl1pPr algn="r">
              <a:defRPr sz="1200" b="1" spc="-40" baseline="0">
                <a:solidFill>
                  <a:schemeClr val="bg1"/>
                </a:solidFill>
              </a:defRPr>
            </a:lvl1pPr>
          </a:lstStyle>
          <a:p>
            <a:fld id="{528F71E4-6861-4081-93F7-1CE13C0AE979}" type="slidenum">
              <a:rPr lang="ko-KR" altLang="en-US" smtClean="0"/>
              <a:pPr/>
              <a:t>‹#›</a:t>
            </a:fld>
            <a:endParaRPr lang="ko-KR" altLang="en-US" dirty="0"/>
          </a:p>
        </p:txBody>
      </p:sp>
    </p:spTree>
    <p:extLst>
      <p:ext uri="{BB962C8B-B14F-4D97-AF65-F5344CB8AC3E}">
        <p14:creationId xmlns:p14="http://schemas.microsoft.com/office/powerpoint/2010/main" val="19559781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8DDD25-3C09-4C42-CA32-CE6B81BE882B}"/>
              </a:ext>
            </a:extLst>
          </p:cNvPr>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6B2274C8-57EE-2D35-D378-C83263E8733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8C6D896-50DD-029F-8CCE-F4402EA78FCE}"/>
              </a:ext>
            </a:extLst>
          </p:cNvPr>
          <p:cNvSpPr>
            <a:spLocks noGrp="1"/>
          </p:cNvSpPr>
          <p:nvPr>
            <p:ph type="dt" sz="half" idx="10"/>
          </p:nvPr>
        </p:nvSpPr>
        <p:spPr/>
        <p:txBody>
          <a:bodyPr/>
          <a:lstStyle/>
          <a:p>
            <a:fld id="{00051CD5-3066-4B6B-8762-690DC6A4A9C0}" type="datetimeFigureOut">
              <a:rPr lang="ko-KR" altLang="en-US" smtClean="0"/>
              <a:t>2023. 3. 6.</a:t>
            </a:fld>
            <a:endParaRPr lang="ko-KR" altLang="en-US"/>
          </a:p>
        </p:txBody>
      </p:sp>
      <p:sp>
        <p:nvSpPr>
          <p:cNvPr id="5" name="바닥글 개체 틀 4">
            <a:extLst>
              <a:ext uri="{FF2B5EF4-FFF2-40B4-BE49-F238E27FC236}">
                <a16:creationId xmlns:a16="http://schemas.microsoft.com/office/drawing/2014/main" id="{52C1CE1C-51F7-5C8C-5254-D62F9C5B222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E5F7E7-A44D-7C3B-0E20-72A60C75F753}"/>
              </a:ext>
            </a:extLst>
          </p:cNvPr>
          <p:cNvSpPr>
            <a:spLocks noGrp="1"/>
          </p:cNvSpPr>
          <p:nvPr>
            <p:ph type="sldNum" sz="quarter" idx="12"/>
          </p:nvPr>
        </p:nvSpPr>
        <p:spPr/>
        <p:txBody>
          <a:bodyPr/>
          <a:lstStyle/>
          <a:p>
            <a:fld id="{26194836-4E20-4112-803F-6393B7399A4D}" type="slidenum">
              <a:rPr lang="ko-KR" altLang="en-US" smtClean="0"/>
              <a:t>‹#›</a:t>
            </a:fld>
            <a:endParaRPr lang="ko-KR" altLang="en-US"/>
          </a:p>
        </p:txBody>
      </p:sp>
    </p:spTree>
    <p:extLst>
      <p:ext uri="{BB962C8B-B14F-4D97-AF65-F5344CB8AC3E}">
        <p14:creationId xmlns:p14="http://schemas.microsoft.com/office/powerpoint/2010/main" val="690485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1894864-52B8-47DE-91BB-B48C9EDEAD6A}"/>
              </a:ext>
            </a:extLst>
          </p:cNvPr>
          <p:cNvSpPr/>
          <p:nvPr userDrawn="1"/>
        </p:nvSpPr>
        <p:spPr>
          <a:xfrm>
            <a:off x="0" y="6625848"/>
            <a:ext cx="9144000" cy="23215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NanumBarunGothic" panose="020B0603020101020101" pitchFamily="34" charset="-127"/>
              <a:ea typeface="NanumBarunGothic" panose="020B0603020101020101" pitchFamily="34" charset="-127"/>
            </a:endParaRPr>
          </a:p>
        </p:txBody>
      </p:sp>
      <p:sp>
        <p:nvSpPr>
          <p:cNvPr id="2" name="Title Placeholder 1"/>
          <p:cNvSpPr>
            <a:spLocks noGrp="1"/>
          </p:cNvSpPr>
          <p:nvPr>
            <p:ph type="title"/>
          </p:nvPr>
        </p:nvSpPr>
        <p:spPr>
          <a:xfrm>
            <a:off x="256615" y="232152"/>
            <a:ext cx="8650940" cy="586909"/>
          </a:xfrm>
          <a:prstGeom prst="rect">
            <a:avLst/>
          </a:prstGeom>
        </p:spPr>
        <p:txBody>
          <a:bodyPr vert="horz" lIns="91440" tIns="45720" rIns="91440" bIns="45720" rtlCol="0" anchor="ctr">
            <a:no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268941" y="952036"/>
            <a:ext cx="8650941" cy="5293041"/>
          </a:xfrm>
          <a:prstGeom prst="rect">
            <a:avLst/>
          </a:prstGeom>
        </p:spPr>
        <p:txBody>
          <a:bodyPr vert="horz" lIns="91440" tIns="45720" rIns="91440" bIns="45720" rtlCol="0">
            <a:normAutofit/>
          </a:bodyPr>
          <a:lstStyle/>
          <a:p>
            <a:pPr lvl="0"/>
            <a:r>
              <a:rPr lang="ko-KR" altLang="en-US" dirty="0"/>
              <a:t>마스터 텍스트 스타일을 편집하려면 클릭</a:t>
            </a:r>
          </a:p>
        </p:txBody>
      </p:sp>
      <p:sp>
        <p:nvSpPr>
          <p:cNvPr id="4" name="Date Placeholder 3"/>
          <p:cNvSpPr>
            <a:spLocks noGrp="1"/>
          </p:cNvSpPr>
          <p:nvPr>
            <p:ph type="dt" sz="half" idx="2"/>
          </p:nvPr>
        </p:nvSpPr>
        <p:spPr>
          <a:xfrm>
            <a:off x="256615" y="6625848"/>
            <a:ext cx="2057400" cy="232152"/>
          </a:xfrm>
          <a:prstGeom prst="rect">
            <a:avLst/>
          </a:prstGeom>
        </p:spPr>
        <p:txBody>
          <a:bodyPr vert="horz" lIns="91440" tIns="45720" rIns="91440" bIns="45720" rtlCol="0" anchor="ctr"/>
          <a:lstStyle>
            <a:lvl1pPr algn="l">
              <a:defRPr sz="1200" b="1" spc="-40" baseline="0">
                <a:solidFill>
                  <a:schemeClr val="bg1"/>
                </a:solidFill>
              </a:defRPr>
            </a:lvl1pPr>
          </a:lstStyle>
          <a:p>
            <a:fld id="{4E6E991D-186F-4EAC-812A-2FB98178E9CA}" type="datetime1">
              <a:rPr lang="ko-KR" altLang="en-US" smtClean="0"/>
              <a:t>2023. 3. 6.</a:t>
            </a:fld>
            <a:endParaRPr lang="ko-KR" altLang="en-US" dirty="0"/>
          </a:p>
        </p:txBody>
      </p:sp>
      <p:sp>
        <p:nvSpPr>
          <p:cNvPr id="6" name="Slide Number Placeholder 5"/>
          <p:cNvSpPr>
            <a:spLocks noGrp="1"/>
          </p:cNvSpPr>
          <p:nvPr>
            <p:ph type="sldNum" sz="quarter" idx="4"/>
          </p:nvPr>
        </p:nvSpPr>
        <p:spPr>
          <a:xfrm>
            <a:off x="6862482" y="6625848"/>
            <a:ext cx="2057400" cy="232152"/>
          </a:xfrm>
          <a:prstGeom prst="rect">
            <a:avLst/>
          </a:prstGeom>
        </p:spPr>
        <p:txBody>
          <a:bodyPr vert="horz" lIns="91440" tIns="45720" rIns="91440" bIns="45720" rtlCol="0" anchor="ctr"/>
          <a:lstStyle>
            <a:lvl1pPr algn="r">
              <a:defRPr sz="1200" b="1" spc="-40" baseline="0">
                <a:solidFill>
                  <a:schemeClr val="bg1"/>
                </a:solidFill>
              </a:defRPr>
            </a:lvl1pPr>
          </a:lstStyle>
          <a:p>
            <a:fld id="{528F71E4-6861-4081-93F7-1CE13C0AE979}" type="slidenum">
              <a:rPr lang="ko-KR" altLang="en-US" smtClean="0"/>
              <a:pPr/>
              <a:t>‹#›</a:t>
            </a:fld>
            <a:endParaRPr lang="ko-KR" altLang="en-US" dirty="0"/>
          </a:p>
        </p:txBody>
      </p:sp>
    </p:spTree>
    <p:extLst>
      <p:ext uri="{BB962C8B-B14F-4D97-AF65-F5344CB8AC3E}">
        <p14:creationId xmlns:p14="http://schemas.microsoft.com/office/powerpoint/2010/main" val="3816845381"/>
      </p:ext>
    </p:extLst>
  </p:cSld>
  <p:clrMap bg1="lt1" tx1="dk1" bg2="lt2" tx2="dk2" accent1="accent1" accent2="accent2" accent3="accent3" accent4="accent4" accent5="accent5" accent6="accent6" hlink="hlink" folHlink="folHlink"/>
  <p:sldLayoutIdLst>
    <p:sldLayoutId id="2147483867" r:id="rId1"/>
    <p:sldLayoutId id="2147483866" r:id="rId2"/>
    <p:sldLayoutId id="2147483868" r:id="rId3"/>
  </p:sldLayoutIdLst>
  <p:hf hdr="0" ftr="0"/>
  <p:txStyles>
    <p:title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Wingdings" panose="05000000000000000000" pitchFamily="2" charset="2"/>
        <a:buNone/>
        <a:defRPr sz="1800" kern="1200" spc="-40" baseline="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40" baseline="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40" baseline="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40" baseline="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40" baseline="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72075D2-A389-E303-7250-384018FAE731}"/>
              </a:ext>
            </a:extLst>
          </p:cNvPr>
          <p:cNvSpPr txBox="1"/>
          <p:nvPr/>
        </p:nvSpPr>
        <p:spPr>
          <a:xfrm>
            <a:off x="802888" y="721916"/>
            <a:ext cx="8084634" cy="2862322"/>
          </a:xfrm>
          <a:prstGeom prst="rect">
            <a:avLst/>
          </a:prstGeom>
          <a:noFill/>
        </p:spPr>
        <p:txBody>
          <a:bodyPr wrap="square">
            <a:spAutoFit/>
          </a:bodyPr>
          <a:lstStyle/>
          <a:p>
            <a:r>
              <a:rPr lang="en" altLang="ko-Kore-KR" sz="1800" dirty="0">
                <a:effectLst/>
                <a:latin typeface="JkbvmfAdvPTimesB"/>
              </a:rPr>
              <a:t>A multi-objective modular design method for creating highly distinct independent modules </a:t>
            </a:r>
            <a:endParaRPr lang="en" altLang="ko-Kore-KR" dirty="0"/>
          </a:p>
          <a:p>
            <a:r>
              <a:rPr lang="en" altLang="ko-Kore-KR" sz="1800" dirty="0" err="1">
                <a:effectLst/>
                <a:latin typeface="JkbvmfAdvPTimesB"/>
              </a:rPr>
              <a:t>Zih</a:t>
            </a:r>
            <a:r>
              <a:rPr lang="en" altLang="ko-Kore-KR" sz="1800" dirty="0">
                <a:effectLst/>
                <a:latin typeface="JkbvmfAdvPTimesB"/>
              </a:rPr>
              <a:t>-Hao You1 </a:t>
            </a:r>
            <a:r>
              <a:rPr lang="en" altLang="ko-Kore-KR" sz="1800" dirty="0">
                <a:effectLst/>
                <a:latin typeface="LmtbsgAdvNPSTim"/>
              </a:rPr>
              <a:t>• </a:t>
            </a:r>
            <a:r>
              <a:rPr lang="en" altLang="ko-Kore-KR" sz="1800" dirty="0">
                <a:effectLst/>
                <a:latin typeface="JkbvmfAdvPTimesB"/>
              </a:rPr>
              <a:t>Shana Smith1 </a:t>
            </a:r>
            <a:endParaRPr lang="en" altLang="ko-Kore-KR" dirty="0"/>
          </a:p>
          <a:p>
            <a:endParaRPr lang="en" altLang="ko-Kore-KR" sz="1800" dirty="0">
              <a:effectLst/>
              <a:latin typeface="NxjbglAdvPTimes"/>
            </a:endParaRPr>
          </a:p>
          <a:p>
            <a:r>
              <a:rPr lang="en" altLang="ko-Kore-KR" sz="1800" dirty="0">
                <a:effectLst/>
                <a:latin typeface="NxjbglAdvPTimes"/>
              </a:rPr>
              <a:t>With the increasing product complexity and the enforcement of environmental regulations, modular design objectives have become more diverse. Thus, not only product functional constraints but also environmental constraints need to be considered. However, modularizing a product based on multiple objectives increases </a:t>
            </a:r>
            <a:r>
              <a:rPr lang="en" altLang="ko-Kore-KR" sz="1800" dirty="0" err="1">
                <a:effectLst/>
                <a:latin typeface="NxjbglAdvPTimes"/>
              </a:rPr>
              <a:t>modu</a:t>
            </a:r>
            <a:r>
              <a:rPr lang="en" altLang="ko-Kore-KR" sz="1800" dirty="0">
                <a:effectLst/>
                <a:latin typeface="NxjbglAdvPTimes"/>
              </a:rPr>
              <a:t>- </a:t>
            </a:r>
            <a:r>
              <a:rPr lang="en" altLang="ko-Kore-KR" sz="1800" dirty="0" err="1">
                <a:effectLst/>
                <a:latin typeface="NxjbglAdvPTimes"/>
              </a:rPr>
              <a:t>larization</a:t>
            </a:r>
            <a:r>
              <a:rPr lang="en" altLang="ko-Kore-KR" sz="1800" dirty="0">
                <a:effectLst/>
                <a:latin typeface="NxjbglAdvPTimes"/>
              </a:rPr>
              <a:t> complexity. Therefore, most previous modular design methods only modularize products based on a single objective. </a:t>
            </a:r>
            <a:endParaRPr lang="en" altLang="ko-Kore-KR" dirty="0"/>
          </a:p>
        </p:txBody>
      </p:sp>
    </p:spTree>
    <p:extLst>
      <p:ext uri="{BB962C8B-B14F-4D97-AF65-F5344CB8AC3E}">
        <p14:creationId xmlns:p14="http://schemas.microsoft.com/office/powerpoint/2010/main" val="303649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10</a:t>
            </a:fld>
            <a:endParaRPr lang="ko-KR" altLang="en-US" dirty="0"/>
          </a:p>
        </p:txBody>
      </p:sp>
      <p:sp>
        <p:nvSpPr>
          <p:cNvPr id="6" name="타원 5">
            <a:extLst>
              <a:ext uri="{FF2B5EF4-FFF2-40B4-BE49-F238E27FC236}">
                <a16:creationId xmlns:a16="http://schemas.microsoft.com/office/drawing/2014/main" id="{8FED05D5-D72C-8D8D-06C7-4D10384A374C}"/>
              </a:ext>
            </a:extLst>
          </p:cNvPr>
          <p:cNvSpPr/>
          <p:nvPr/>
        </p:nvSpPr>
        <p:spPr>
          <a:xfrm>
            <a:off x="2113433" y="1090799"/>
            <a:ext cx="906978" cy="9069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EFDA2579-7A4A-10ED-9D0D-3F28BC527629}"/>
              </a:ext>
            </a:extLst>
          </p:cNvPr>
          <p:cNvSpPr/>
          <p:nvPr/>
        </p:nvSpPr>
        <p:spPr>
          <a:xfrm>
            <a:off x="2113432" y="2564678"/>
            <a:ext cx="878741" cy="8787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8" name="직사각형 7">
            <a:extLst>
              <a:ext uri="{FF2B5EF4-FFF2-40B4-BE49-F238E27FC236}">
                <a16:creationId xmlns:a16="http://schemas.microsoft.com/office/drawing/2014/main" id="{070D56EA-B059-D292-6616-63A120B911DD}"/>
              </a:ext>
            </a:extLst>
          </p:cNvPr>
          <p:cNvSpPr/>
          <p:nvPr/>
        </p:nvSpPr>
        <p:spPr>
          <a:xfrm>
            <a:off x="256615" y="1128229"/>
            <a:ext cx="1184752" cy="830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cxnSp>
        <p:nvCxnSpPr>
          <p:cNvPr id="10" name="직선 연결선[R] 9">
            <a:extLst>
              <a:ext uri="{FF2B5EF4-FFF2-40B4-BE49-F238E27FC236}">
                <a16:creationId xmlns:a16="http://schemas.microsoft.com/office/drawing/2014/main" id="{40263EA4-7A02-28DC-66C6-4D19F754C136}"/>
              </a:ext>
            </a:extLst>
          </p:cNvPr>
          <p:cNvCxnSpPr>
            <a:cxnSpLocks/>
            <a:stCxn id="8" idx="3"/>
            <a:endCxn id="6" idx="2"/>
          </p:cNvCxnSpPr>
          <p:nvPr/>
        </p:nvCxnSpPr>
        <p:spPr>
          <a:xfrm>
            <a:off x="1441367" y="1543640"/>
            <a:ext cx="672066" cy="6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70FD2C2D-C458-94C4-D0AA-84A5CE3D0FC9}"/>
              </a:ext>
            </a:extLst>
          </p:cNvPr>
          <p:cNvSpPr/>
          <p:nvPr/>
        </p:nvSpPr>
        <p:spPr>
          <a:xfrm>
            <a:off x="256615" y="2601129"/>
            <a:ext cx="1149127" cy="805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cxnSp>
        <p:nvCxnSpPr>
          <p:cNvPr id="28" name="직선 연결선[R] 27">
            <a:extLst>
              <a:ext uri="{FF2B5EF4-FFF2-40B4-BE49-F238E27FC236}">
                <a16:creationId xmlns:a16="http://schemas.microsoft.com/office/drawing/2014/main" id="{376B3F19-A170-F7D7-E7E3-4A0702B54B7A}"/>
              </a:ext>
            </a:extLst>
          </p:cNvPr>
          <p:cNvCxnSpPr>
            <a:cxnSpLocks/>
            <a:stCxn id="27" idx="3"/>
            <a:endCxn id="7" idx="2"/>
          </p:cNvCxnSpPr>
          <p:nvPr/>
        </p:nvCxnSpPr>
        <p:spPr>
          <a:xfrm>
            <a:off x="1405742" y="3004049"/>
            <a:ext cx="7076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00BC6947-5773-B3E4-52A6-D0219C6B027C}"/>
              </a:ext>
            </a:extLst>
          </p:cNvPr>
          <p:cNvSpPr/>
          <p:nvPr/>
        </p:nvSpPr>
        <p:spPr>
          <a:xfrm>
            <a:off x="2113433" y="4021642"/>
            <a:ext cx="906978" cy="9069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3</a:t>
            </a:r>
            <a:endParaRPr kumimoji="1" lang="ko-Kore-KR" altLang="en-US" dirty="0">
              <a:solidFill>
                <a:schemeClr val="tx1"/>
              </a:solidFill>
            </a:endParaRPr>
          </a:p>
        </p:txBody>
      </p:sp>
      <p:sp>
        <p:nvSpPr>
          <p:cNvPr id="17" name="타원 16">
            <a:extLst>
              <a:ext uri="{FF2B5EF4-FFF2-40B4-BE49-F238E27FC236}">
                <a16:creationId xmlns:a16="http://schemas.microsoft.com/office/drawing/2014/main" id="{C798AB2C-A1F6-7CCE-8DC1-62CF77A18201}"/>
              </a:ext>
            </a:extLst>
          </p:cNvPr>
          <p:cNvSpPr/>
          <p:nvPr/>
        </p:nvSpPr>
        <p:spPr>
          <a:xfrm>
            <a:off x="2113432" y="5485497"/>
            <a:ext cx="878741" cy="8787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4</a:t>
            </a:r>
            <a:endParaRPr kumimoji="1" lang="ko-Kore-KR" altLang="en-US" dirty="0">
              <a:solidFill>
                <a:schemeClr val="tx1"/>
              </a:solidFill>
            </a:endParaRPr>
          </a:p>
        </p:txBody>
      </p:sp>
      <p:sp>
        <p:nvSpPr>
          <p:cNvPr id="20" name="직사각형 19">
            <a:extLst>
              <a:ext uri="{FF2B5EF4-FFF2-40B4-BE49-F238E27FC236}">
                <a16:creationId xmlns:a16="http://schemas.microsoft.com/office/drawing/2014/main" id="{55F4DD00-BD48-181F-0484-0F9AA05B4945}"/>
              </a:ext>
            </a:extLst>
          </p:cNvPr>
          <p:cNvSpPr/>
          <p:nvPr/>
        </p:nvSpPr>
        <p:spPr>
          <a:xfrm>
            <a:off x="256615" y="4049047"/>
            <a:ext cx="1184752" cy="830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CR3</a:t>
            </a:r>
            <a:endParaRPr kumimoji="1" lang="ko-Kore-KR" altLang="en-US" dirty="0">
              <a:solidFill>
                <a:schemeClr val="tx1"/>
              </a:solidFill>
            </a:endParaRPr>
          </a:p>
        </p:txBody>
      </p:sp>
      <p:cxnSp>
        <p:nvCxnSpPr>
          <p:cNvPr id="23" name="직선 연결선[R] 22">
            <a:extLst>
              <a:ext uri="{FF2B5EF4-FFF2-40B4-BE49-F238E27FC236}">
                <a16:creationId xmlns:a16="http://schemas.microsoft.com/office/drawing/2014/main" id="{4F21B8E8-145B-BB7C-4B31-AD1403E42C19}"/>
              </a:ext>
            </a:extLst>
          </p:cNvPr>
          <p:cNvCxnSpPr>
            <a:cxnSpLocks/>
            <a:stCxn id="20" idx="3"/>
            <a:endCxn id="16" idx="2"/>
          </p:cNvCxnSpPr>
          <p:nvPr/>
        </p:nvCxnSpPr>
        <p:spPr>
          <a:xfrm>
            <a:off x="1441367" y="4464458"/>
            <a:ext cx="672066" cy="106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4A2CEFC-A905-3F6B-222A-2B52A46FBEE1}"/>
              </a:ext>
            </a:extLst>
          </p:cNvPr>
          <p:cNvSpPr/>
          <p:nvPr/>
        </p:nvSpPr>
        <p:spPr>
          <a:xfrm>
            <a:off x="256615" y="5521948"/>
            <a:ext cx="1149127" cy="805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CR4</a:t>
            </a:r>
            <a:endParaRPr kumimoji="1" lang="ko-Kore-KR" altLang="en-US" dirty="0">
              <a:solidFill>
                <a:schemeClr val="tx1"/>
              </a:solidFill>
            </a:endParaRPr>
          </a:p>
        </p:txBody>
      </p:sp>
      <p:cxnSp>
        <p:nvCxnSpPr>
          <p:cNvPr id="26" name="직선 연결선[R] 25">
            <a:extLst>
              <a:ext uri="{FF2B5EF4-FFF2-40B4-BE49-F238E27FC236}">
                <a16:creationId xmlns:a16="http://schemas.microsoft.com/office/drawing/2014/main" id="{FF25B365-7120-7D85-9FD8-5546A3C4B998}"/>
              </a:ext>
            </a:extLst>
          </p:cNvPr>
          <p:cNvCxnSpPr>
            <a:cxnSpLocks/>
            <a:stCxn id="25" idx="3"/>
            <a:endCxn id="17" idx="2"/>
          </p:cNvCxnSpPr>
          <p:nvPr/>
        </p:nvCxnSpPr>
        <p:spPr>
          <a:xfrm>
            <a:off x="1405742" y="5924868"/>
            <a:ext cx="7076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모서리가 둥근 직사각형 65">
            <a:extLst>
              <a:ext uri="{FF2B5EF4-FFF2-40B4-BE49-F238E27FC236}">
                <a16:creationId xmlns:a16="http://schemas.microsoft.com/office/drawing/2014/main" id="{22C3A193-ACB5-3F15-337C-52EAE92D82C9}"/>
              </a:ext>
            </a:extLst>
          </p:cNvPr>
          <p:cNvSpPr/>
          <p:nvPr/>
        </p:nvSpPr>
        <p:spPr>
          <a:xfrm>
            <a:off x="3692478" y="1296208"/>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12</a:t>
            </a:r>
            <a:endParaRPr kumimoji="1" lang="ko-Kore-KR" altLang="en-US" dirty="0">
              <a:solidFill>
                <a:schemeClr val="tx1"/>
              </a:solidFill>
            </a:endParaRPr>
          </a:p>
        </p:txBody>
      </p:sp>
      <p:sp>
        <p:nvSpPr>
          <p:cNvPr id="69" name="모서리가 둥근 직사각형 68">
            <a:extLst>
              <a:ext uri="{FF2B5EF4-FFF2-40B4-BE49-F238E27FC236}">
                <a16:creationId xmlns:a16="http://schemas.microsoft.com/office/drawing/2014/main" id="{66957D9A-5139-E343-644F-B601DE564175}"/>
              </a:ext>
            </a:extLst>
          </p:cNvPr>
          <p:cNvSpPr/>
          <p:nvPr/>
        </p:nvSpPr>
        <p:spPr>
          <a:xfrm>
            <a:off x="3692478" y="911894"/>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solidFill>
                  <a:schemeClr val="tx1"/>
                </a:solidFill>
              </a:rPr>
              <a:t>M</a:t>
            </a:r>
            <a:r>
              <a:rPr kumimoji="1" lang="en-US" altLang="ko-Kore-KR" baseline="-25000">
                <a:solidFill>
                  <a:schemeClr val="tx1"/>
                </a:solidFill>
              </a:rPr>
              <a:t>11</a:t>
            </a:r>
            <a:endParaRPr kumimoji="1" lang="ko-Kore-KR" altLang="en-US" dirty="0">
              <a:solidFill>
                <a:schemeClr val="tx1"/>
              </a:solidFill>
            </a:endParaRPr>
          </a:p>
        </p:txBody>
      </p:sp>
      <p:sp>
        <p:nvSpPr>
          <p:cNvPr id="70" name="모서리가 둥근 직사각형 69">
            <a:extLst>
              <a:ext uri="{FF2B5EF4-FFF2-40B4-BE49-F238E27FC236}">
                <a16:creationId xmlns:a16="http://schemas.microsoft.com/office/drawing/2014/main" id="{DA54E486-3E5F-411F-8C6C-A68F934F5957}"/>
              </a:ext>
            </a:extLst>
          </p:cNvPr>
          <p:cNvSpPr/>
          <p:nvPr/>
        </p:nvSpPr>
        <p:spPr>
          <a:xfrm>
            <a:off x="3692478" y="168052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13</a:t>
            </a:r>
            <a:endParaRPr kumimoji="1" lang="ko-Kore-KR" altLang="en-US" dirty="0">
              <a:solidFill>
                <a:schemeClr val="tx1"/>
              </a:solidFill>
            </a:endParaRPr>
          </a:p>
        </p:txBody>
      </p:sp>
      <p:sp>
        <p:nvSpPr>
          <p:cNvPr id="80" name="모서리가 둥근 직사각형 79">
            <a:extLst>
              <a:ext uri="{FF2B5EF4-FFF2-40B4-BE49-F238E27FC236}">
                <a16:creationId xmlns:a16="http://schemas.microsoft.com/office/drawing/2014/main" id="{24874198-1A3F-3E60-D48D-4CA8577E50D9}"/>
              </a:ext>
            </a:extLst>
          </p:cNvPr>
          <p:cNvSpPr/>
          <p:nvPr/>
        </p:nvSpPr>
        <p:spPr>
          <a:xfrm>
            <a:off x="3692478" y="283346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22</a:t>
            </a:r>
            <a:endParaRPr kumimoji="1" lang="ko-Kore-KR" altLang="en-US" dirty="0">
              <a:solidFill>
                <a:schemeClr val="tx1"/>
              </a:solidFill>
            </a:endParaRPr>
          </a:p>
        </p:txBody>
      </p:sp>
      <p:sp>
        <p:nvSpPr>
          <p:cNvPr id="81" name="모서리가 둥근 직사각형 80">
            <a:extLst>
              <a:ext uri="{FF2B5EF4-FFF2-40B4-BE49-F238E27FC236}">
                <a16:creationId xmlns:a16="http://schemas.microsoft.com/office/drawing/2014/main" id="{A3D9E21D-AD9E-F9A5-48F1-ABACED1F6262}"/>
              </a:ext>
            </a:extLst>
          </p:cNvPr>
          <p:cNvSpPr/>
          <p:nvPr/>
        </p:nvSpPr>
        <p:spPr>
          <a:xfrm>
            <a:off x="3692478" y="244914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21</a:t>
            </a:r>
            <a:endParaRPr kumimoji="1" lang="ko-Kore-KR" altLang="en-US" dirty="0">
              <a:solidFill>
                <a:schemeClr val="tx1"/>
              </a:solidFill>
            </a:endParaRPr>
          </a:p>
        </p:txBody>
      </p:sp>
      <p:sp>
        <p:nvSpPr>
          <p:cNvPr id="82" name="모서리가 둥근 직사각형 81">
            <a:extLst>
              <a:ext uri="{FF2B5EF4-FFF2-40B4-BE49-F238E27FC236}">
                <a16:creationId xmlns:a16="http://schemas.microsoft.com/office/drawing/2014/main" id="{A0995348-903A-4A61-F392-B4A4D2D72E48}"/>
              </a:ext>
            </a:extLst>
          </p:cNvPr>
          <p:cNvSpPr/>
          <p:nvPr/>
        </p:nvSpPr>
        <p:spPr>
          <a:xfrm>
            <a:off x="3692478" y="3217774"/>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23</a:t>
            </a:r>
            <a:endParaRPr kumimoji="1" lang="ko-Kore-KR" altLang="en-US" dirty="0">
              <a:solidFill>
                <a:schemeClr val="tx1"/>
              </a:solidFill>
            </a:endParaRPr>
          </a:p>
        </p:txBody>
      </p:sp>
      <p:sp>
        <p:nvSpPr>
          <p:cNvPr id="83" name="모서리가 둥근 직사각형 82">
            <a:extLst>
              <a:ext uri="{FF2B5EF4-FFF2-40B4-BE49-F238E27FC236}">
                <a16:creationId xmlns:a16="http://schemas.microsoft.com/office/drawing/2014/main" id="{2EF23CEC-8491-7751-0F03-853517B137A8}"/>
              </a:ext>
            </a:extLst>
          </p:cNvPr>
          <p:cNvSpPr/>
          <p:nvPr/>
        </p:nvSpPr>
        <p:spPr>
          <a:xfrm>
            <a:off x="3692478" y="433095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32</a:t>
            </a:r>
            <a:endParaRPr kumimoji="1" lang="ko-Kore-KR" altLang="en-US" dirty="0">
              <a:solidFill>
                <a:schemeClr val="tx1"/>
              </a:solidFill>
            </a:endParaRPr>
          </a:p>
        </p:txBody>
      </p:sp>
      <p:sp>
        <p:nvSpPr>
          <p:cNvPr id="84" name="모서리가 둥근 직사각형 83">
            <a:extLst>
              <a:ext uri="{FF2B5EF4-FFF2-40B4-BE49-F238E27FC236}">
                <a16:creationId xmlns:a16="http://schemas.microsoft.com/office/drawing/2014/main" id="{197BC43F-6DF4-7E93-67EC-5C3911FD5BE7}"/>
              </a:ext>
            </a:extLst>
          </p:cNvPr>
          <p:cNvSpPr/>
          <p:nvPr/>
        </p:nvSpPr>
        <p:spPr>
          <a:xfrm>
            <a:off x="3692478" y="394664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31</a:t>
            </a:r>
            <a:endParaRPr kumimoji="1" lang="ko-Kore-KR" altLang="en-US" dirty="0">
              <a:solidFill>
                <a:schemeClr val="tx1"/>
              </a:solidFill>
            </a:endParaRPr>
          </a:p>
        </p:txBody>
      </p:sp>
      <p:sp>
        <p:nvSpPr>
          <p:cNvPr id="85" name="모서리가 둥근 직사각형 84">
            <a:extLst>
              <a:ext uri="{FF2B5EF4-FFF2-40B4-BE49-F238E27FC236}">
                <a16:creationId xmlns:a16="http://schemas.microsoft.com/office/drawing/2014/main" id="{44D63A95-761E-3B24-4DD4-0F4F36682363}"/>
              </a:ext>
            </a:extLst>
          </p:cNvPr>
          <p:cNvSpPr/>
          <p:nvPr/>
        </p:nvSpPr>
        <p:spPr>
          <a:xfrm>
            <a:off x="3692478" y="471527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33</a:t>
            </a:r>
            <a:endParaRPr kumimoji="1" lang="ko-Kore-KR" altLang="en-US" dirty="0">
              <a:solidFill>
                <a:schemeClr val="tx1"/>
              </a:solidFill>
            </a:endParaRPr>
          </a:p>
        </p:txBody>
      </p:sp>
      <p:sp>
        <p:nvSpPr>
          <p:cNvPr id="86" name="모서리가 둥근 직사각형 85">
            <a:extLst>
              <a:ext uri="{FF2B5EF4-FFF2-40B4-BE49-F238E27FC236}">
                <a16:creationId xmlns:a16="http://schemas.microsoft.com/office/drawing/2014/main" id="{2EC421AC-D261-44BE-CEB4-010203D7CFFC}"/>
              </a:ext>
            </a:extLst>
          </p:cNvPr>
          <p:cNvSpPr/>
          <p:nvPr/>
        </p:nvSpPr>
        <p:spPr>
          <a:xfrm>
            <a:off x="3692478" y="573568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42</a:t>
            </a:r>
            <a:endParaRPr kumimoji="1" lang="ko-Kore-KR" altLang="en-US" dirty="0">
              <a:solidFill>
                <a:schemeClr val="tx1"/>
              </a:solidFill>
            </a:endParaRPr>
          </a:p>
        </p:txBody>
      </p:sp>
      <p:sp>
        <p:nvSpPr>
          <p:cNvPr id="87" name="모서리가 둥근 직사각형 86">
            <a:extLst>
              <a:ext uri="{FF2B5EF4-FFF2-40B4-BE49-F238E27FC236}">
                <a16:creationId xmlns:a16="http://schemas.microsoft.com/office/drawing/2014/main" id="{31B0B7BE-EBE3-D4CC-625D-37BD7BFC7E44}"/>
              </a:ext>
            </a:extLst>
          </p:cNvPr>
          <p:cNvSpPr/>
          <p:nvPr/>
        </p:nvSpPr>
        <p:spPr>
          <a:xfrm>
            <a:off x="3692478" y="535137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41</a:t>
            </a:r>
            <a:endParaRPr kumimoji="1" lang="ko-Kore-KR" altLang="en-US" dirty="0">
              <a:solidFill>
                <a:schemeClr val="tx1"/>
              </a:solidFill>
            </a:endParaRPr>
          </a:p>
        </p:txBody>
      </p:sp>
      <p:sp>
        <p:nvSpPr>
          <p:cNvPr id="88" name="모서리가 둥근 직사각형 87">
            <a:extLst>
              <a:ext uri="{FF2B5EF4-FFF2-40B4-BE49-F238E27FC236}">
                <a16:creationId xmlns:a16="http://schemas.microsoft.com/office/drawing/2014/main" id="{D9DB9CDC-BEA8-452C-858C-89856A796609}"/>
              </a:ext>
            </a:extLst>
          </p:cNvPr>
          <p:cNvSpPr/>
          <p:nvPr/>
        </p:nvSpPr>
        <p:spPr>
          <a:xfrm>
            <a:off x="3692478" y="612000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43</a:t>
            </a:r>
            <a:endParaRPr kumimoji="1" lang="ko-Kore-KR" altLang="en-US" dirty="0">
              <a:solidFill>
                <a:schemeClr val="tx1"/>
              </a:solidFill>
            </a:endParaRPr>
          </a:p>
        </p:txBody>
      </p:sp>
      <p:cxnSp>
        <p:nvCxnSpPr>
          <p:cNvPr id="92" name="꺾인 연결선[E] 91">
            <a:extLst>
              <a:ext uri="{FF2B5EF4-FFF2-40B4-BE49-F238E27FC236}">
                <a16:creationId xmlns:a16="http://schemas.microsoft.com/office/drawing/2014/main" id="{4E0C03D9-E524-24CA-5184-1A29BFD103CE}"/>
              </a:ext>
            </a:extLst>
          </p:cNvPr>
          <p:cNvCxnSpPr>
            <a:stCxn id="6" idx="6"/>
            <a:endCxn id="70" idx="1"/>
          </p:cNvCxnSpPr>
          <p:nvPr/>
        </p:nvCxnSpPr>
        <p:spPr>
          <a:xfrm>
            <a:off x="3020411" y="1544288"/>
            <a:ext cx="672067" cy="30851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꺾인 연결선[E] 92">
            <a:extLst>
              <a:ext uri="{FF2B5EF4-FFF2-40B4-BE49-F238E27FC236}">
                <a16:creationId xmlns:a16="http://schemas.microsoft.com/office/drawing/2014/main" id="{DEFB7F79-F661-24E7-0E73-F7F5FB523C19}"/>
              </a:ext>
            </a:extLst>
          </p:cNvPr>
          <p:cNvCxnSpPr>
            <a:cxnSpLocks/>
            <a:stCxn id="7" idx="6"/>
            <a:endCxn id="80" idx="1"/>
          </p:cNvCxnSpPr>
          <p:nvPr/>
        </p:nvCxnSpPr>
        <p:spPr>
          <a:xfrm>
            <a:off x="2992173" y="3004049"/>
            <a:ext cx="700305" cy="168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꺾인 연결선[E] 95">
            <a:extLst>
              <a:ext uri="{FF2B5EF4-FFF2-40B4-BE49-F238E27FC236}">
                <a16:creationId xmlns:a16="http://schemas.microsoft.com/office/drawing/2014/main" id="{565DA6D3-4DC5-AD96-932A-AA4F05917E2D}"/>
              </a:ext>
            </a:extLst>
          </p:cNvPr>
          <p:cNvCxnSpPr>
            <a:cxnSpLocks/>
            <a:stCxn id="16" idx="6"/>
            <a:endCxn id="84" idx="1"/>
          </p:cNvCxnSpPr>
          <p:nvPr/>
        </p:nvCxnSpPr>
        <p:spPr>
          <a:xfrm flipV="1">
            <a:off x="3020411" y="4118920"/>
            <a:ext cx="672067" cy="356211"/>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꺾인 연결선[E] 98">
            <a:extLst>
              <a:ext uri="{FF2B5EF4-FFF2-40B4-BE49-F238E27FC236}">
                <a16:creationId xmlns:a16="http://schemas.microsoft.com/office/drawing/2014/main" id="{DD293634-001B-3C9C-09B0-4F0E42D0F788}"/>
              </a:ext>
            </a:extLst>
          </p:cNvPr>
          <p:cNvCxnSpPr>
            <a:cxnSpLocks/>
            <a:stCxn id="17" idx="6"/>
            <a:endCxn id="88" idx="1"/>
          </p:cNvCxnSpPr>
          <p:nvPr/>
        </p:nvCxnSpPr>
        <p:spPr>
          <a:xfrm>
            <a:off x="2992173" y="5924868"/>
            <a:ext cx="700305" cy="36741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3F311EB-150E-BF08-4AC0-7CFB31CFA41E}"/>
              </a:ext>
            </a:extLst>
          </p:cNvPr>
          <p:cNvSpPr txBox="1"/>
          <p:nvPr/>
        </p:nvSpPr>
        <p:spPr>
          <a:xfrm>
            <a:off x="5046266" y="1070619"/>
            <a:ext cx="2192010" cy="553998"/>
          </a:xfrm>
          <a:prstGeom prst="rect">
            <a:avLst/>
          </a:prstGeom>
          <a:noFill/>
        </p:spPr>
        <p:txBody>
          <a:bodyPr wrap="none" lIns="0" tIns="0" rIns="0" bIns="0" rtlCol="0">
            <a:spAutoFit/>
          </a:bodyPr>
          <a:lstStyle/>
          <a:p>
            <a:pPr algn="ctr"/>
            <a:r>
              <a:rPr kumimoji="1" lang="en-US" altLang="ko-Kore-KR" b="1" spc="-40" dirty="0">
                <a:latin typeface="+mn-ea"/>
              </a:rPr>
              <a:t>Product:</a:t>
            </a:r>
          </a:p>
          <a:p>
            <a:pPr algn="ctr"/>
            <a:r>
              <a:rPr kumimoji="1" lang="en-US" altLang="ko-Kore-KR" b="1" spc="-40" dirty="0">
                <a:latin typeface="+mn-ea"/>
              </a:rPr>
              <a:t> {M</a:t>
            </a:r>
            <a:r>
              <a:rPr kumimoji="1" lang="en-US" altLang="ko-Kore-KR" b="1" spc="-40" baseline="-25000" dirty="0">
                <a:latin typeface="+mn-ea"/>
              </a:rPr>
              <a:t>13</a:t>
            </a:r>
            <a:r>
              <a:rPr kumimoji="1" lang="en-US" altLang="ko-Kore-KR" b="1" spc="-40" dirty="0">
                <a:latin typeface="+mn-ea"/>
              </a:rPr>
              <a:t>, M</a:t>
            </a:r>
            <a:r>
              <a:rPr kumimoji="1" lang="en-US" altLang="ko-Kore-KR" b="1" spc="-40" baseline="-25000" dirty="0">
                <a:latin typeface="+mn-ea"/>
              </a:rPr>
              <a:t>22</a:t>
            </a:r>
            <a:r>
              <a:rPr kumimoji="1" lang="en-US" altLang="ko-Kore-KR" b="1" spc="-40" dirty="0">
                <a:latin typeface="+mn-ea"/>
              </a:rPr>
              <a:t>, M</a:t>
            </a:r>
            <a:r>
              <a:rPr kumimoji="1" lang="en-US" altLang="ko-Kore-KR" b="1" spc="-40" baseline="-25000" dirty="0">
                <a:latin typeface="+mn-ea"/>
              </a:rPr>
              <a:t>31</a:t>
            </a:r>
            <a:r>
              <a:rPr kumimoji="1" lang="en-US" altLang="ko-Kore-KR" b="1" spc="-40" dirty="0">
                <a:latin typeface="+mn-ea"/>
              </a:rPr>
              <a:t>, M</a:t>
            </a:r>
            <a:r>
              <a:rPr kumimoji="1" lang="en-US" altLang="ko-Kore-KR" b="1" spc="-40" baseline="-25000" dirty="0">
                <a:latin typeface="+mn-ea"/>
              </a:rPr>
              <a:t>43</a:t>
            </a:r>
            <a:r>
              <a:rPr kumimoji="1" lang="en-US" altLang="ko-Kore-KR" b="1" spc="-40" dirty="0">
                <a:latin typeface="+mn-ea"/>
              </a:rPr>
              <a:t>}</a:t>
            </a:r>
            <a:endParaRPr kumimoji="1" lang="ko-Kore-KR" altLang="en-US" b="1" spc="-40" dirty="0">
              <a:latin typeface="+mn-ea"/>
            </a:endParaRPr>
          </a:p>
        </p:txBody>
      </p:sp>
      <p:cxnSp>
        <p:nvCxnSpPr>
          <p:cNvPr id="103" name="꺾인 연결선[E] 102">
            <a:extLst>
              <a:ext uri="{FF2B5EF4-FFF2-40B4-BE49-F238E27FC236}">
                <a16:creationId xmlns:a16="http://schemas.microsoft.com/office/drawing/2014/main" id="{2D88A55F-3550-4E4E-FFC0-01C3300845C3}"/>
              </a:ext>
            </a:extLst>
          </p:cNvPr>
          <p:cNvCxnSpPr>
            <a:cxnSpLocks/>
            <a:stCxn id="80" idx="3"/>
            <a:endCxn id="102" idx="1"/>
          </p:cNvCxnSpPr>
          <p:nvPr/>
        </p:nvCxnSpPr>
        <p:spPr>
          <a:xfrm flipV="1">
            <a:off x="4237098" y="1347618"/>
            <a:ext cx="809168" cy="165812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꺾인 연결선[E] 107">
            <a:extLst>
              <a:ext uri="{FF2B5EF4-FFF2-40B4-BE49-F238E27FC236}">
                <a16:creationId xmlns:a16="http://schemas.microsoft.com/office/drawing/2014/main" id="{36354671-8CAD-AAA6-95E2-7FFA732CC10A}"/>
              </a:ext>
            </a:extLst>
          </p:cNvPr>
          <p:cNvCxnSpPr>
            <a:cxnSpLocks/>
            <a:stCxn id="70" idx="3"/>
            <a:endCxn id="102" idx="1"/>
          </p:cNvCxnSpPr>
          <p:nvPr/>
        </p:nvCxnSpPr>
        <p:spPr>
          <a:xfrm flipV="1">
            <a:off x="4237098" y="1347618"/>
            <a:ext cx="809168" cy="50518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꺾인 연결선[E] 110">
            <a:extLst>
              <a:ext uri="{FF2B5EF4-FFF2-40B4-BE49-F238E27FC236}">
                <a16:creationId xmlns:a16="http://schemas.microsoft.com/office/drawing/2014/main" id="{C8019253-BC18-5607-11D9-82353711ED23}"/>
              </a:ext>
            </a:extLst>
          </p:cNvPr>
          <p:cNvCxnSpPr>
            <a:cxnSpLocks/>
            <a:stCxn id="84" idx="3"/>
            <a:endCxn id="102" idx="1"/>
          </p:cNvCxnSpPr>
          <p:nvPr/>
        </p:nvCxnSpPr>
        <p:spPr>
          <a:xfrm flipV="1">
            <a:off x="4237098" y="1347618"/>
            <a:ext cx="809168" cy="277130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꺾인 연결선[E] 114">
            <a:extLst>
              <a:ext uri="{FF2B5EF4-FFF2-40B4-BE49-F238E27FC236}">
                <a16:creationId xmlns:a16="http://schemas.microsoft.com/office/drawing/2014/main" id="{9DEC9207-328A-E696-DC65-9218AB8EF0F4}"/>
              </a:ext>
            </a:extLst>
          </p:cNvPr>
          <p:cNvCxnSpPr>
            <a:cxnSpLocks/>
            <a:stCxn id="88" idx="3"/>
            <a:endCxn id="102" idx="1"/>
          </p:cNvCxnSpPr>
          <p:nvPr/>
        </p:nvCxnSpPr>
        <p:spPr>
          <a:xfrm flipV="1">
            <a:off x="4237098" y="1347618"/>
            <a:ext cx="809168" cy="494466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C4BD0D9-C76C-7760-BDA6-5F81CF3B9198}"/>
              </a:ext>
            </a:extLst>
          </p:cNvPr>
          <p:cNvSpPr txBox="1"/>
          <p:nvPr/>
        </p:nvSpPr>
        <p:spPr>
          <a:xfrm>
            <a:off x="5770991" y="-100583"/>
            <a:ext cx="983924" cy="2554545"/>
          </a:xfrm>
          <a:prstGeom prst="rect">
            <a:avLst/>
          </a:prstGeom>
          <a:noFill/>
        </p:spPr>
        <p:txBody>
          <a:bodyPr wrap="none" lIns="0" tIns="0" rIns="0" bIns="0" rtlCol="0">
            <a:spAutoFit/>
          </a:bodyPr>
          <a:lstStyle/>
          <a:p>
            <a:pPr algn="l"/>
            <a:r>
              <a:rPr kumimoji="1" lang="en-US" altLang="ko-Kore-KR" sz="16600" spc="-40" dirty="0">
                <a:solidFill>
                  <a:srgbClr val="FF0000">
                    <a:alpha val="66000"/>
                  </a:srgbClr>
                </a:solidFill>
                <a:latin typeface="+mn-ea"/>
              </a:rPr>
              <a:t>x</a:t>
            </a:r>
            <a:endParaRPr kumimoji="1" lang="ko-Kore-KR" altLang="en-US" sz="16600" spc="-40" dirty="0">
              <a:solidFill>
                <a:srgbClr val="FF0000">
                  <a:alpha val="66000"/>
                </a:srgbClr>
              </a:solidFill>
              <a:latin typeface="+mn-ea"/>
            </a:endParaRPr>
          </a:p>
        </p:txBody>
      </p:sp>
      <p:sp>
        <p:nvSpPr>
          <p:cNvPr id="124" name="TextBox 123">
            <a:extLst>
              <a:ext uri="{FF2B5EF4-FFF2-40B4-BE49-F238E27FC236}">
                <a16:creationId xmlns:a16="http://schemas.microsoft.com/office/drawing/2014/main" id="{E92C5E18-08BC-D4B3-7E97-F330CEF956F9}"/>
              </a:ext>
            </a:extLst>
          </p:cNvPr>
          <p:cNvSpPr txBox="1"/>
          <p:nvPr/>
        </p:nvSpPr>
        <p:spPr>
          <a:xfrm>
            <a:off x="4886755" y="2328847"/>
            <a:ext cx="1601400" cy="246221"/>
          </a:xfrm>
          <a:prstGeom prst="rect">
            <a:avLst/>
          </a:prstGeom>
          <a:noFill/>
        </p:spPr>
        <p:txBody>
          <a:bodyPr wrap="none" lIns="0" tIns="0" rIns="0" bIns="0" rtlCol="0">
            <a:spAutoFit/>
          </a:bodyPr>
          <a:lstStyle/>
          <a:p>
            <a:pPr algn="l"/>
            <a:r>
              <a:rPr kumimoji="1" lang="ko-Kore-KR" altLang="en-US" sz="1600" b="1" spc="-40" dirty="0">
                <a:latin typeface="+mn-ea"/>
              </a:rPr>
              <a:t>기존 논문의 한계 </a:t>
            </a:r>
            <a:endParaRPr kumimoji="1" lang="ko-Kore-KR" altLang="en-US" sz="1400" b="1" spc="-40" dirty="0">
              <a:latin typeface="+mn-ea"/>
            </a:endParaRPr>
          </a:p>
        </p:txBody>
      </p:sp>
      <p:sp>
        <p:nvSpPr>
          <p:cNvPr id="126" name="TextBox 125">
            <a:extLst>
              <a:ext uri="{FF2B5EF4-FFF2-40B4-BE49-F238E27FC236}">
                <a16:creationId xmlns:a16="http://schemas.microsoft.com/office/drawing/2014/main" id="{78E35970-D952-7072-AFC7-57608B792DE3}"/>
              </a:ext>
            </a:extLst>
          </p:cNvPr>
          <p:cNvSpPr txBox="1"/>
          <p:nvPr/>
        </p:nvSpPr>
        <p:spPr>
          <a:xfrm>
            <a:off x="4805214" y="2800250"/>
            <a:ext cx="4472058" cy="1231106"/>
          </a:xfrm>
          <a:prstGeom prst="rect">
            <a:avLst/>
          </a:prstGeom>
          <a:noFill/>
        </p:spPr>
        <p:txBody>
          <a:bodyPr wrap="square" lIns="0" tIns="0" rIns="0" bIns="0" rtlCol="0">
            <a:spAutoFit/>
          </a:bodyPr>
          <a:lstStyle/>
          <a:p>
            <a:pPr algn="l"/>
            <a:r>
              <a:rPr kumimoji="1" lang="en-US" altLang="ko-Kore-KR" sz="1600" spc="-40" dirty="0">
                <a:latin typeface="+mn-ea"/>
              </a:rPr>
              <a:t>2) </a:t>
            </a:r>
            <a:r>
              <a:rPr kumimoji="1" lang="ko-Kore-KR" altLang="en-US" sz="1600" spc="-40" dirty="0">
                <a:latin typeface="+mn-ea"/>
              </a:rPr>
              <a:t>모듈 사이의 </a:t>
            </a:r>
            <a:r>
              <a:rPr kumimoji="1" lang="en-US" altLang="ko-Kore-KR" sz="1600" spc="-40" dirty="0">
                <a:latin typeface="+mn-ea"/>
              </a:rPr>
              <a:t>compatibility</a:t>
            </a:r>
            <a:r>
              <a:rPr kumimoji="1" lang="ko-Kore-KR" altLang="en-US" sz="1600" spc="-40" dirty="0">
                <a:latin typeface="+mn-ea"/>
              </a:rPr>
              <a:t>를 언급한 논문들은</a:t>
            </a:r>
            <a:endParaRPr kumimoji="1" lang="en-US" altLang="ko-Kore-KR" sz="1600" spc="-40" dirty="0">
              <a:latin typeface="+mn-ea"/>
            </a:endParaRPr>
          </a:p>
          <a:p>
            <a:pPr algn="l"/>
            <a:r>
              <a:rPr kumimoji="1" lang="ko-Kore-KR" altLang="en-US" sz="1600" spc="-40" dirty="0">
                <a:latin typeface="+mn-ea"/>
              </a:rPr>
              <a:t> 몇몇 있으나</a:t>
            </a:r>
            <a:r>
              <a:rPr kumimoji="1" lang="en-US" altLang="ko-Kore-KR" sz="1600" spc="-40" dirty="0">
                <a:latin typeface="+mn-ea"/>
              </a:rPr>
              <a:t>, </a:t>
            </a:r>
            <a:r>
              <a:rPr kumimoji="1" lang="ko-Kore-KR" altLang="en-US" sz="1600" spc="-40" dirty="0">
                <a:latin typeface="+mn-ea"/>
              </a:rPr>
              <a:t>단순 </a:t>
            </a:r>
            <a:r>
              <a:rPr kumimoji="1" lang="en-US" altLang="ko-Kore-KR" sz="1600" spc="-40" dirty="0">
                <a:latin typeface="+mn-ea"/>
              </a:rPr>
              <a:t>constraint </a:t>
            </a:r>
            <a:r>
              <a:rPr kumimoji="1" lang="ko-Kore-KR" altLang="en-US" sz="1600" spc="-40" dirty="0">
                <a:latin typeface="+mn-ea"/>
              </a:rPr>
              <a:t>상으로만 언급</a:t>
            </a:r>
            <a:endParaRPr kumimoji="1" lang="en-US" altLang="ko-Kore-KR" sz="1600" spc="-40" dirty="0">
              <a:latin typeface="+mn-ea"/>
            </a:endParaRPr>
          </a:p>
          <a:p>
            <a:pPr algn="l"/>
            <a:endParaRPr kumimoji="1" lang="en-US" altLang="ko-Kore-KR" sz="1600" spc="-40" dirty="0">
              <a:latin typeface="+mn-ea"/>
            </a:endParaRPr>
          </a:p>
          <a:p>
            <a:pPr algn="l"/>
            <a:r>
              <a:rPr kumimoji="1" lang="ko-Kore-KR" altLang="en-US" sz="1600" spc="-40" dirty="0">
                <a:latin typeface="+mn-ea"/>
              </a:rPr>
              <a:t>즉</a:t>
            </a:r>
            <a:r>
              <a:rPr kumimoji="1" lang="en-US" altLang="ko-Kore-KR" sz="1600" spc="-40" dirty="0">
                <a:latin typeface="+mn-ea"/>
              </a:rPr>
              <a:t>,  </a:t>
            </a:r>
            <a:r>
              <a:rPr kumimoji="1" lang="en-US" altLang="ko-KR" sz="1600" spc="-40" dirty="0">
                <a:latin typeface="+mn-ea"/>
              </a:rPr>
              <a:t>module instance</a:t>
            </a:r>
            <a:r>
              <a:rPr kumimoji="1" lang="ko-KR" altLang="en-US" sz="1600" spc="-40" dirty="0">
                <a:latin typeface="+mn-ea"/>
              </a:rPr>
              <a:t>을 통한 </a:t>
            </a:r>
            <a:r>
              <a:rPr kumimoji="1" lang="en-US" altLang="ko-KR" sz="1600" spc="-40" dirty="0">
                <a:latin typeface="+mn-ea"/>
              </a:rPr>
              <a:t>Module selection </a:t>
            </a:r>
            <a:r>
              <a:rPr kumimoji="1" lang="ko-KR" altLang="en-US" sz="1600" spc="-40" dirty="0">
                <a:latin typeface="+mn-ea"/>
              </a:rPr>
              <a:t>문제에서는</a:t>
            </a:r>
            <a:r>
              <a:rPr kumimoji="1" lang="en-US" altLang="ko-KR" sz="1600" spc="-40" dirty="0">
                <a:latin typeface="+mn-ea"/>
              </a:rPr>
              <a:t> </a:t>
            </a:r>
            <a:r>
              <a:rPr kumimoji="1" lang="ko-Kore-KR" altLang="en-US" sz="1600" spc="-40" dirty="0">
                <a:latin typeface="+mn-ea"/>
              </a:rPr>
              <a:t>간단한 </a:t>
            </a:r>
            <a:r>
              <a:rPr kumimoji="1" lang="en-US" altLang="ko-Kore-KR" sz="1600" spc="-40" dirty="0">
                <a:latin typeface="+mn-ea"/>
              </a:rPr>
              <a:t>if-then</a:t>
            </a:r>
          </a:p>
        </p:txBody>
      </p:sp>
      <p:sp>
        <p:nvSpPr>
          <p:cNvPr id="127" name="TextBox 126">
            <a:extLst>
              <a:ext uri="{FF2B5EF4-FFF2-40B4-BE49-F238E27FC236}">
                <a16:creationId xmlns:a16="http://schemas.microsoft.com/office/drawing/2014/main" id="{A0DA6F26-DF01-D28D-E833-A0A3521F1073}"/>
              </a:ext>
            </a:extLst>
          </p:cNvPr>
          <p:cNvSpPr txBox="1"/>
          <p:nvPr/>
        </p:nvSpPr>
        <p:spPr>
          <a:xfrm>
            <a:off x="5221162" y="4219109"/>
            <a:ext cx="2882840" cy="738664"/>
          </a:xfrm>
          <a:prstGeom prst="rect">
            <a:avLst/>
          </a:prstGeom>
          <a:noFill/>
        </p:spPr>
        <p:txBody>
          <a:bodyPr wrap="none" lIns="0" tIns="0" rIns="0" bIns="0" rtlCol="0">
            <a:spAutoFit/>
          </a:bodyPr>
          <a:lstStyle/>
          <a:p>
            <a:pPr algn="l"/>
            <a:r>
              <a:rPr kumimoji="1" lang="ko-Kore-KR" altLang="en-US" sz="1600" spc="-40" dirty="0">
                <a:latin typeface="+mn-ea"/>
              </a:rPr>
              <a:t>또 너무 넓히는 것 같기도 하고</a:t>
            </a:r>
            <a:r>
              <a:rPr kumimoji="1" lang="en-US" altLang="ko-Kore-KR" sz="1600" spc="-40" dirty="0">
                <a:latin typeface="+mn-ea"/>
              </a:rPr>
              <a:t>…</a:t>
            </a:r>
          </a:p>
          <a:p>
            <a:pPr algn="l"/>
            <a:endParaRPr kumimoji="1" lang="en-US" altLang="ko-Kore-KR" sz="1600" spc="-40" dirty="0">
              <a:latin typeface="+mn-ea"/>
            </a:endParaRPr>
          </a:p>
          <a:p>
            <a:pPr algn="l"/>
            <a:r>
              <a:rPr kumimoji="1" lang="ko-Kore-KR" altLang="en-US" sz="1600" spc="-40" dirty="0">
                <a:latin typeface="+mn-ea"/>
              </a:rPr>
              <a:t>그 중에 하나만이라도</a:t>
            </a:r>
            <a:r>
              <a:rPr kumimoji="1" lang="en-US" altLang="ko-Kore-KR" sz="1600" spc="-40" dirty="0">
                <a:latin typeface="+mn-ea"/>
              </a:rPr>
              <a:t>.</a:t>
            </a:r>
            <a:r>
              <a:rPr kumimoji="1" lang="en-US" altLang="ko-KR" sz="1600" spc="-40" dirty="0">
                <a:latin typeface="+mn-ea"/>
              </a:rPr>
              <a:t>.?</a:t>
            </a:r>
            <a:endParaRPr kumimoji="1" lang="ko-Kore-KR" altLang="en-US" sz="1400" spc="-40" dirty="0">
              <a:latin typeface="+mn-ea"/>
            </a:endParaRPr>
          </a:p>
        </p:txBody>
      </p:sp>
      <p:cxnSp>
        <p:nvCxnSpPr>
          <p:cNvPr id="128" name="직선 연결선[R] 127">
            <a:extLst>
              <a:ext uri="{FF2B5EF4-FFF2-40B4-BE49-F238E27FC236}">
                <a16:creationId xmlns:a16="http://schemas.microsoft.com/office/drawing/2014/main" id="{CEA35A4E-6D7F-CC30-D83E-E23F8EB8139C}"/>
              </a:ext>
            </a:extLst>
          </p:cNvPr>
          <p:cNvCxnSpPr>
            <a:cxnSpLocks/>
            <a:stCxn id="8" idx="3"/>
            <a:endCxn id="7" idx="1"/>
          </p:cNvCxnSpPr>
          <p:nvPr/>
        </p:nvCxnSpPr>
        <p:spPr>
          <a:xfrm>
            <a:off x="1441367" y="1543640"/>
            <a:ext cx="800754" cy="1149727"/>
          </a:xfrm>
          <a:prstGeom prst="line">
            <a:avLst/>
          </a:prstGeom>
          <a:ln w="38100">
            <a:solidFill>
              <a:schemeClr val="tx1">
                <a:alpha val="49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꺾인 연결선[E] 131">
            <a:extLst>
              <a:ext uri="{FF2B5EF4-FFF2-40B4-BE49-F238E27FC236}">
                <a16:creationId xmlns:a16="http://schemas.microsoft.com/office/drawing/2014/main" id="{ECC882CB-50AC-92CA-6E55-BE9B6FA988B7}"/>
              </a:ext>
            </a:extLst>
          </p:cNvPr>
          <p:cNvCxnSpPr>
            <a:cxnSpLocks/>
            <a:stCxn id="70" idx="3"/>
            <a:endCxn id="80" idx="3"/>
          </p:cNvCxnSpPr>
          <p:nvPr/>
        </p:nvCxnSpPr>
        <p:spPr>
          <a:xfrm>
            <a:off x="4237098" y="1852800"/>
            <a:ext cx="12700" cy="1152938"/>
          </a:xfrm>
          <a:prstGeom prst="bentConnector3">
            <a:avLst>
              <a:gd name="adj1" fmla="val 1008795"/>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직선 연결선[R] 134">
            <a:extLst>
              <a:ext uri="{FF2B5EF4-FFF2-40B4-BE49-F238E27FC236}">
                <a16:creationId xmlns:a16="http://schemas.microsoft.com/office/drawing/2014/main" id="{9F5B2AE7-C01B-30FF-D7E7-A90D79AD8CE3}"/>
              </a:ext>
            </a:extLst>
          </p:cNvPr>
          <p:cNvCxnSpPr>
            <a:cxnSpLocks/>
            <a:stCxn id="25" idx="3"/>
            <a:endCxn id="16" idx="2"/>
          </p:cNvCxnSpPr>
          <p:nvPr/>
        </p:nvCxnSpPr>
        <p:spPr>
          <a:xfrm flipV="1">
            <a:off x="1405742" y="4475131"/>
            <a:ext cx="707691" cy="1449737"/>
          </a:xfrm>
          <a:prstGeom prst="line">
            <a:avLst/>
          </a:prstGeom>
          <a:ln w="38100">
            <a:solidFill>
              <a:schemeClr val="tx1">
                <a:alpha val="49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50C7816-6C1E-4147-2760-263CE26ADBB0}"/>
              </a:ext>
            </a:extLst>
          </p:cNvPr>
          <p:cNvSpPr txBox="1"/>
          <p:nvPr/>
        </p:nvSpPr>
        <p:spPr>
          <a:xfrm>
            <a:off x="256616" y="151538"/>
            <a:ext cx="8663266" cy="584775"/>
          </a:xfrm>
          <a:prstGeom prst="rect">
            <a:avLst/>
          </a:prstGeom>
          <a:noFill/>
        </p:spPr>
        <p:txBody>
          <a:bodyPr wrap="square" lIns="0" tIns="0" rIns="0" bIns="0" rtlCol="0">
            <a:spAutoFit/>
          </a:bodyPr>
          <a:lstStyle/>
          <a:p>
            <a:r>
              <a:rPr kumimoji="1" lang="en-US" altLang="ko-Kore-KR" sz="2000" b="1" spc="-40" dirty="0">
                <a:latin typeface="+mn-ea"/>
              </a:rPr>
              <a:t>Module selection + configuration(adjustment) problem </a:t>
            </a:r>
          </a:p>
          <a:p>
            <a:r>
              <a:rPr kumimoji="1" lang="en-US" altLang="ko-Kore-KR" spc="-40" dirty="0">
                <a:latin typeface="+mn-ea"/>
              </a:rPr>
              <a:t>with considering compatibility and customer utility</a:t>
            </a:r>
            <a:endParaRPr kumimoji="1" lang="ko-Kore-KR" altLang="en-US" spc="-40" dirty="0">
              <a:latin typeface="+mn-ea"/>
            </a:endParaRPr>
          </a:p>
        </p:txBody>
      </p:sp>
    </p:spTree>
    <p:extLst>
      <p:ext uri="{BB962C8B-B14F-4D97-AF65-F5344CB8AC3E}">
        <p14:creationId xmlns:p14="http://schemas.microsoft.com/office/powerpoint/2010/main" val="190101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11</a:t>
            </a:fld>
            <a:endParaRPr lang="ko-KR" altLang="en-US" dirty="0"/>
          </a:p>
        </p:txBody>
      </p:sp>
      <p:sp>
        <p:nvSpPr>
          <p:cNvPr id="142" name="TextBox 141">
            <a:extLst>
              <a:ext uri="{FF2B5EF4-FFF2-40B4-BE49-F238E27FC236}">
                <a16:creationId xmlns:a16="http://schemas.microsoft.com/office/drawing/2014/main" id="{0EBC9B2C-DD99-C744-3BF5-8B0556E598E8}"/>
              </a:ext>
            </a:extLst>
          </p:cNvPr>
          <p:cNvSpPr txBox="1"/>
          <p:nvPr/>
        </p:nvSpPr>
        <p:spPr>
          <a:xfrm>
            <a:off x="407027" y="166201"/>
            <a:ext cx="8368411" cy="3200876"/>
          </a:xfrm>
          <a:prstGeom prst="rect">
            <a:avLst/>
          </a:prstGeom>
          <a:noFill/>
        </p:spPr>
        <p:txBody>
          <a:bodyPr wrap="square" lIns="0" tIns="0" rIns="0" bIns="0" rtlCol="0">
            <a:spAutoFit/>
          </a:bodyPr>
          <a:lstStyle/>
          <a:p>
            <a:r>
              <a:rPr kumimoji="1" lang="en-US" altLang="ko-Kore-KR" sz="2400" b="1" spc="-40" dirty="0">
                <a:latin typeface="+mn-ea"/>
              </a:rPr>
              <a:t>Module configuration </a:t>
            </a:r>
            <a:br>
              <a:rPr kumimoji="1" lang="en-US" altLang="ko-Kore-KR" spc="-40" dirty="0">
                <a:latin typeface="+mn-ea"/>
              </a:rPr>
            </a:br>
            <a:endParaRPr kumimoji="1" lang="en-US" altLang="ko-Kore-KR" spc="-40" dirty="0">
              <a:latin typeface="+mn-ea"/>
            </a:endParaRPr>
          </a:p>
          <a:p>
            <a:r>
              <a:rPr kumimoji="1" lang="en-US" altLang="ko-KR" spc="-40" dirty="0">
                <a:latin typeface="+mn-ea"/>
              </a:rPr>
              <a:t>Module selection</a:t>
            </a:r>
            <a:r>
              <a:rPr kumimoji="1" lang="ko-KR" altLang="en-US" spc="-40" dirty="0">
                <a:latin typeface="+mn-ea"/>
              </a:rPr>
              <a:t>의 개념 보다는</a:t>
            </a:r>
            <a:r>
              <a:rPr kumimoji="1" lang="en-US" altLang="ko-KR" spc="-40" dirty="0">
                <a:latin typeface="+mn-ea"/>
              </a:rPr>
              <a:t>, </a:t>
            </a:r>
            <a:r>
              <a:rPr kumimoji="1" lang="ko-KR" altLang="en-US" spc="-40" dirty="0">
                <a:latin typeface="+mn-ea"/>
              </a:rPr>
              <a:t>모듈의 </a:t>
            </a:r>
            <a:r>
              <a:rPr kumimoji="1" lang="en-US" altLang="ko-KR" spc="-40" dirty="0">
                <a:latin typeface="+mn-ea"/>
              </a:rPr>
              <a:t>parameter </a:t>
            </a:r>
            <a:r>
              <a:rPr kumimoji="1" lang="ko-KR" altLang="en-US" spc="-40" dirty="0">
                <a:latin typeface="+mn-ea"/>
              </a:rPr>
              <a:t>혹은 </a:t>
            </a:r>
            <a:r>
              <a:rPr kumimoji="1" lang="en-US" altLang="ko-KR" spc="-40" dirty="0">
                <a:latin typeface="+mn-ea"/>
              </a:rPr>
              <a:t>performance</a:t>
            </a:r>
            <a:r>
              <a:rPr kumimoji="1" lang="ko-KR" altLang="en-US" spc="-40" dirty="0" err="1">
                <a:latin typeface="+mn-ea"/>
              </a:rPr>
              <a:t>를</a:t>
            </a:r>
            <a:r>
              <a:rPr kumimoji="1" lang="ko-KR" altLang="en-US" spc="-40" dirty="0">
                <a:latin typeface="+mn-ea"/>
              </a:rPr>
              <a:t> </a:t>
            </a:r>
            <a:endParaRPr kumimoji="1" lang="en-US" altLang="ko-KR" spc="-40" dirty="0">
              <a:latin typeface="+mn-ea"/>
            </a:endParaRPr>
          </a:p>
          <a:p>
            <a:r>
              <a:rPr kumimoji="1" lang="ko-KR" altLang="en-US" spc="-40" dirty="0">
                <a:latin typeface="+mn-ea"/>
              </a:rPr>
              <a:t>수정하면서 최적의 제품을 만드는 과정</a:t>
            </a:r>
            <a:r>
              <a:rPr kumimoji="1" lang="en-US" altLang="ko-KR" spc="-40" dirty="0">
                <a:latin typeface="+mn-ea"/>
              </a:rPr>
              <a:t>.</a:t>
            </a:r>
          </a:p>
          <a:p>
            <a:endParaRPr kumimoji="1" lang="en-US" altLang="ko-Kore-KR" spc="-40" dirty="0">
              <a:latin typeface="+mn-ea"/>
            </a:endParaRPr>
          </a:p>
          <a:p>
            <a:pPr marL="342900" indent="-342900">
              <a:buAutoNum type="arabicParenR"/>
            </a:pPr>
            <a:r>
              <a:rPr kumimoji="1" lang="ko-Kore-KR" altLang="en-US" spc="-40" dirty="0">
                <a:latin typeface="+mn-ea"/>
              </a:rPr>
              <a:t>일종의 모듈 디자인의 선택하는 순서</a:t>
            </a:r>
            <a:endParaRPr kumimoji="1" lang="en-US" altLang="ko-Kore-KR" spc="-40" dirty="0">
              <a:latin typeface="+mn-ea"/>
            </a:endParaRPr>
          </a:p>
          <a:p>
            <a:endParaRPr kumimoji="1" lang="en-US" altLang="ko-Kore-KR" spc="-40" dirty="0">
              <a:latin typeface="+mn-ea"/>
            </a:endParaRPr>
          </a:p>
          <a:p>
            <a:r>
              <a:rPr kumimoji="1" lang="en-US" altLang="ko-Kore-KR" spc="-40" dirty="0">
                <a:latin typeface="+mn-ea"/>
              </a:rPr>
              <a:t>Compatibility</a:t>
            </a:r>
            <a:r>
              <a:rPr kumimoji="1" lang="ko-Kore-KR" altLang="en-US" spc="-40" dirty="0">
                <a:latin typeface="+mn-ea"/>
              </a:rPr>
              <a:t>를 보는 논문은 많으나</a:t>
            </a:r>
            <a:r>
              <a:rPr kumimoji="1" lang="en-US" altLang="ko-Kore-KR" spc="-40" dirty="0">
                <a:latin typeface="+mn-ea"/>
              </a:rPr>
              <a:t>, </a:t>
            </a:r>
            <a:r>
              <a:rPr kumimoji="1" lang="ko-Kore-KR" altLang="en-US" spc="-40" dirty="0">
                <a:latin typeface="+mn-ea"/>
              </a:rPr>
              <a:t>그에 따른 </a:t>
            </a:r>
            <a:r>
              <a:rPr kumimoji="1" lang="en-US" altLang="ko-Kore-KR" spc="-40" dirty="0">
                <a:latin typeface="+mn-ea"/>
              </a:rPr>
              <a:t>parameter redesign</a:t>
            </a:r>
            <a:r>
              <a:rPr kumimoji="1" lang="en-US" altLang="ko-KR" spc="-40" dirty="0">
                <a:latin typeface="+mn-ea"/>
              </a:rPr>
              <a:t>.</a:t>
            </a:r>
            <a:endParaRPr kumimoji="1" lang="en-US" altLang="ko-Kore-KR" spc="-40" dirty="0">
              <a:latin typeface="+mn-ea"/>
            </a:endParaRPr>
          </a:p>
          <a:p>
            <a:r>
              <a:rPr kumimoji="1" lang="ko-Kore-KR" altLang="en-US" spc="-40" dirty="0">
                <a:latin typeface="+mn-ea"/>
                <a:sym typeface="Wingdings" pitchFamily="2" charset="2"/>
              </a:rPr>
              <a:t>기존 모듈의 주어진 </a:t>
            </a:r>
            <a:r>
              <a:rPr kumimoji="1" lang="en-US" altLang="ko-KR" spc="-40" dirty="0">
                <a:latin typeface="+mn-ea"/>
                <a:sym typeface="Wingdings" pitchFamily="2" charset="2"/>
              </a:rPr>
              <a:t>spec</a:t>
            </a:r>
            <a:r>
              <a:rPr kumimoji="1" lang="ko-KR" altLang="en-US" spc="-40" dirty="0">
                <a:latin typeface="+mn-ea"/>
                <a:sym typeface="Wingdings" pitchFamily="2" charset="2"/>
              </a:rPr>
              <a:t>에서의</a:t>
            </a:r>
            <a:r>
              <a:rPr kumimoji="1" lang="en-US" altLang="ko-KR" spc="-40" dirty="0">
                <a:latin typeface="+mn-ea"/>
                <a:sym typeface="Wingdings" pitchFamily="2" charset="2"/>
              </a:rPr>
              <a:t>, </a:t>
            </a:r>
            <a:r>
              <a:rPr kumimoji="1" lang="ko-KR" altLang="en-US" spc="-40" dirty="0">
                <a:latin typeface="+mn-ea"/>
                <a:sym typeface="Wingdings" pitchFamily="2" charset="2"/>
              </a:rPr>
              <a:t>각 모듈 사이의 관계 </a:t>
            </a:r>
            <a:r>
              <a:rPr kumimoji="1" lang="en-US" altLang="ko-KR" spc="-40" dirty="0">
                <a:latin typeface="+mn-ea"/>
                <a:sym typeface="Wingdings" pitchFamily="2" charset="2"/>
              </a:rPr>
              <a:t>(coupling) / </a:t>
            </a:r>
            <a:r>
              <a:rPr kumimoji="1" lang="ko-KR" altLang="en-US" spc="-40" dirty="0">
                <a:latin typeface="+mn-ea"/>
                <a:sym typeface="Wingdings" pitchFamily="2" charset="2"/>
              </a:rPr>
              <a:t>수정</a:t>
            </a:r>
            <a:br>
              <a:rPr kumimoji="1" lang="en-US" altLang="ko-KR" spc="-40" dirty="0">
                <a:latin typeface="+mn-ea"/>
                <a:sym typeface="Wingdings" pitchFamily="2" charset="2"/>
              </a:rPr>
            </a:br>
            <a:endParaRPr kumimoji="1" lang="en-US" altLang="ko-KR" spc="-40" dirty="0">
              <a:latin typeface="+mn-ea"/>
              <a:sym typeface="Wingdings" pitchFamily="2" charset="2"/>
            </a:endParaRPr>
          </a:p>
          <a:p>
            <a:r>
              <a:rPr kumimoji="1" lang="en-US" altLang="ko-KR" spc="-40" dirty="0">
                <a:latin typeface="+mn-ea"/>
                <a:sym typeface="Wingdings" pitchFamily="2" charset="2"/>
              </a:rPr>
              <a:t>: </a:t>
            </a:r>
            <a:r>
              <a:rPr kumimoji="1" lang="ko-KR" altLang="en-US" b="1" spc="-40" dirty="0">
                <a:solidFill>
                  <a:srgbClr val="C00000"/>
                </a:solidFill>
                <a:latin typeface="+mn-ea"/>
                <a:sym typeface="Wingdings" pitchFamily="2" charset="2"/>
              </a:rPr>
              <a:t>특징 </a:t>
            </a:r>
            <a:r>
              <a:rPr kumimoji="1" lang="en-US" altLang="ko-KR" b="1" spc="-40" dirty="0">
                <a:solidFill>
                  <a:srgbClr val="C00000"/>
                </a:solidFill>
                <a:latin typeface="+mn-ea"/>
                <a:sym typeface="Wingdings" pitchFamily="2" charset="2"/>
              </a:rPr>
              <a:t>[module sequence, compatibility (</a:t>
            </a:r>
            <a:r>
              <a:rPr kumimoji="1" lang="ko-KR" altLang="en-US" b="1" spc="-40" dirty="0">
                <a:solidFill>
                  <a:srgbClr val="C00000"/>
                </a:solidFill>
                <a:latin typeface="+mn-ea"/>
                <a:sym typeface="Wingdings" pitchFamily="2" charset="2"/>
              </a:rPr>
              <a:t>수정 가능</a:t>
            </a:r>
            <a:r>
              <a:rPr kumimoji="1" lang="en-US" altLang="ko-KR" b="1" spc="-40" dirty="0">
                <a:solidFill>
                  <a:srgbClr val="C00000"/>
                </a:solidFill>
                <a:latin typeface="+mn-ea"/>
                <a:sym typeface="Wingdings" pitchFamily="2" charset="2"/>
              </a:rPr>
              <a:t>)]</a:t>
            </a:r>
          </a:p>
        </p:txBody>
      </p:sp>
      <p:sp>
        <p:nvSpPr>
          <p:cNvPr id="5" name="TextBox 4">
            <a:extLst>
              <a:ext uri="{FF2B5EF4-FFF2-40B4-BE49-F238E27FC236}">
                <a16:creationId xmlns:a16="http://schemas.microsoft.com/office/drawing/2014/main" id="{B19968B7-FA60-F6B6-1068-8C3F89CD3DDA}"/>
              </a:ext>
            </a:extLst>
          </p:cNvPr>
          <p:cNvSpPr txBox="1"/>
          <p:nvPr/>
        </p:nvSpPr>
        <p:spPr>
          <a:xfrm>
            <a:off x="407027" y="3394194"/>
            <a:ext cx="7484155" cy="3231654"/>
          </a:xfrm>
          <a:prstGeom prst="rect">
            <a:avLst/>
          </a:prstGeom>
          <a:noFill/>
        </p:spPr>
        <p:txBody>
          <a:bodyPr wrap="square">
            <a:spAutoFit/>
          </a:bodyPr>
          <a:lstStyle/>
          <a:p>
            <a:r>
              <a:rPr kumimoji="1" lang="en-US" altLang="ko-Kore-KR" sz="2400" b="1" spc="-40" dirty="0">
                <a:latin typeface="+mn-ea"/>
              </a:rPr>
              <a:t>Module selection</a:t>
            </a:r>
          </a:p>
          <a:p>
            <a:endParaRPr kumimoji="1" lang="en-US" altLang="ko-Kore-KR" spc="-40" dirty="0">
              <a:latin typeface="+mn-ea"/>
            </a:endParaRPr>
          </a:p>
          <a:p>
            <a:r>
              <a:rPr kumimoji="1" lang="ko-Kore-KR" altLang="en-US" spc="-40" dirty="0">
                <a:latin typeface="+mn-ea"/>
              </a:rPr>
              <a:t>각 모듈들이 있고</a:t>
            </a:r>
            <a:r>
              <a:rPr kumimoji="1" lang="en-US" altLang="ko-Kore-KR" spc="-40" dirty="0">
                <a:latin typeface="+mn-ea"/>
              </a:rPr>
              <a:t>, </a:t>
            </a:r>
            <a:r>
              <a:rPr kumimoji="1" lang="ko-Kore-KR" altLang="en-US" spc="-40" dirty="0">
                <a:latin typeface="+mn-ea"/>
              </a:rPr>
              <a:t>각 모듈들의 </a:t>
            </a:r>
            <a:r>
              <a:rPr kumimoji="1" lang="en-US" altLang="ko-Kore-KR" spc="-40" dirty="0">
                <a:latin typeface="+mn-ea"/>
              </a:rPr>
              <a:t>instance</a:t>
            </a:r>
            <a:r>
              <a:rPr kumimoji="1" lang="en-US" altLang="ko-KR" spc="-40" dirty="0">
                <a:latin typeface="+mn-ea"/>
              </a:rPr>
              <a:t>s </a:t>
            </a:r>
            <a:r>
              <a:rPr kumimoji="1" lang="ko-KR" altLang="en-US" spc="-40" dirty="0">
                <a:latin typeface="+mn-ea"/>
              </a:rPr>
              <a:t>혹은 </a:t>
            </a:r>
            <a:r>
              <a:rPr kumimoji="1" lang="en-US" altLang="ko-KR" spc="-40" dirty="0">
                <a:latin typeface="+mn-ea"/>
              </a:rPr>
              <a:t>options</a:t>
            </a:r>
            <a:r>
              <a:rPr kumimoji="1" lang="ko-KR" altLang="en-US" spc="-40" dirty="0">
                <a:latin typeface="+mn-ea"/>
              </a:rPr>
              <a:t>들이 있다</a:t>
            </a:r>
            <a:r>
              <a:rPr kumimoji="1" lang="en-US" altLang="ko-KR" spc="-40" dirty="0">
                <a:latin typeface="+mn-ea"/>
              </a:rPr>
              <a:t>.</a:t>
            </a:r>
            <a:endParaRPr kumimoji="1" lang="en-US" altLang="ko-Kore-KR" spc="-40" dirty="0">
              <a:latin typeface="+mn-ea"/>
            </a:endParaRPr>
          </a:p>
          <a:p>
            <a:r>
              <a:rPr kumimoji="1" lang="ko-Kore-KR" altLang="en-US" spc="-40" dirty="0">
                <a:latin typeface="+mn-ea"/>
              </a:rPr>
              <a:t>제품을 각 모듈 별로 하나의 </a:t>
            </a:r>
            <a:r>
              <a:rPr kumimoji="1" lang="en-US" altLang="ko-Kore-KR" spc="-40" dirty="0">
                <a:latin typeface="+mn-ea"/>
              </a:rPr>
              <a:t>instance </a:t>
            </a:r>
            <a:r>
              <a:rPr kumimoji="1" lang="ko-Kore-KR" altLang="en-US" spc="-40" dirty="0">
                <a:latin typeface="+mn-ea"/>
              </a:rPr>
              <a:t>를 골라 조합하여 선택한다</a:t>
            </a:r>
            <a:r>
              <a:rPr kumimoji="1" lang="en-US" altLang="ko-Kore-KR" spc="-40" dirty="0">
                <a:latin typeface="+mn-ea"/>
              </a:rPr>
              <a:t>.</a:t>
            </a:r>
          </a:p>
          <a:p>
            <a:endParaRPr kumimoji="1" lang="en-US" altLang="ko-Kore-KR" spc="-40" dirty="0">
              <a:latin typeface="+mn-ea"/>
            </a:endParaRPr>
          </a:p>
          <a:p>
            <a:r>
              <a:rPr kumimoji="1" lang="en-US" altLang="ko-Kore-KR" spc="-40" dirty="0">
                <a:latin typeface="+mn-ea"/>
              </a:rPr>
              <a:t>module instance</a:t>
            </a:r>
            <a:r>
              <a:rPr kumimoji="1" lang="ko-Kore-KR" altLang="en-US" spc="-40" dirty="0">
                <a:latin typeface="+mn-ea"/>
              </a:rPr>
              <a:t>들 사이의 </a:t>
            </a:r>
            <a:r>
              <a:rPr kumimoji="1" lang="en-US" altLang="ko-Kore-KR" spc="-40" dirty="0">
                <a:latin typeface="+mn-ea"/>
              </a:rPr>
              <a:t>compatibility issue</a:t>
            </a:r>
            <a:r>
              <a:rPr kumimoji="1" lang="ko-Kore-KR" altLang="en-US" spc="-40" dirty="0">
                <a:latin typeface="+mn-ea"/>
              </a:rPr>
              <a:t>를 다룬 논문 부족</a:t>
            </a:r>
            <a:r>
              <a:rPr kumimoji="1" lang="en-US" altLang="ko-Kore-KR" spc="-40" dirty="0">
                <a:latin typeface="+mn-ea"/>
              </a:rPr>
              <a:t>. </a:t>
            </a:r>
          </a:p>
          <a:p>
            <a:r>
              <a:rPr kumimoji="1" lang="en-US" altLang="ko-KR" spc="-40" dirty="0">
                <a:latin typeface="+mn-ea"/>
              </a:rPr>
              <a:t>[</a:t>
            </a:r>
            <a:r>
              <a:rPr kumimoji="1" lang="ko-KR" altLang="en-US" spc="-40" dirty="0">
                <a:latin typeface="+mn-ea"/>
              </a:rPr>
              <a:t>단순 주어져</a:t>
            </a:r>
            <a:r>
              <a:rPr kumimoji="1" lang="en-US" altLang="ko-KR" spc="-40" dirty="0">
                <a:latin typeface="+mn-ea"/>
              </a:rPr>
              <a:t> </a:t>
            </a:r>
            <a:r>
              <a:rPr kumimoji="1" lang="ko-KR" altLang="en-US" spc="-40" dirty="0">
                <a:latin typeface="+mn-ea"/>
              </a:rPr>
              <a:t>있어서 </a:t>
            </a:r>
            <a:r>
              <a:rPr kumimoji="1" lang="en-US" altLang="ko-KR" spc="-40" dirty="0">
                <a:latin typeface="+mn-ea"/>
              </a:rPr>
              <a:t>if-then condition]</a:t>
            </a:r>
          </a:p>
          <a:p>
            <a:endParaRPr kumimoji="1" lang="en-US" altLang="ko-Kore-KR" spc="-40" dirty="0">
              <a:latin typeface="+mn-ea"/>
            </a:endParaRPr>
          </a:p>
          <a:p>
            <a:r>
              <a:rPr kumimoji="1" lang="ko-Kore-KR" altLang="en-US" spc="-40" dirty="0">
                <a:latin typeface="+mn-ea"/>
              </a:rPr>
              <a:t>보통 </a:t>
            </a:r>
            <a:r>
              <a:rPr kumimoji="1" lang="en-US" altLang="ko-Kore-KR" spc="-40" dirty="0">
                <a:latin typeface="+mn-ea"/>
              </a:rPr>
              <a:t>c</a:t>
            </a:r>
            <a:r>
              <a:rPr kumimoji="1" lang="en-US" altLang="ko-KR" spc="-40" dirty="0">
                <a:latin typeface="+mn-ea"/>
              </a:rPr>
              <a:t>ustomer requirements  + </a:t>
            </a:r>
            <a:r>
              <a:rPr kumimoji="1" lang="ko-KR" altLang="en-US" spc="-40" dirty="0">
                <a:latin typeface="+mn-ea"/>
              </a:rPr>
              <a:t>다른 도메인 </a:t>
            </a:r>
            <a:r>
              <a:rPr kumimoji="1" lang="en-US" altLang="ko-KR" spc="-40" dirty="0">
                <a:latin typeface="+mn-ea"/>
              </a:rPr>
              <a:t>[supply chain domain]</a:t>
            </a:r>
            <a:br>
              <a:rPr kumimoji="1" lang="en-US" altLang="ko-KR" spc="-40" dirty="0">
                <a:latin typeface="+mn-ea"/>
              </a:rPr>
            </a:br>
            <a:endParaRPr kumimoji="1" lang="en-US" altLang="ko-KR" spc="-40" dirty="0">
              <a:latin typeface="+mn-ea"/>
            </a:endParaRPr>
          </a:p>
          <a:p>
            <a:r>
              <a:rPr kumimoji="1" lang="en-US" altLang="ko-KR" spc="-40" dirty="0">
                <a:latin typeface="+mn-ea"/>
                <a:sym typeface="Wingdings" pitchFamily="2" charset="2"/>
              </a:rPr>
              <a:t>: </a:t>
            </a:r>
            <a:r>
              <a:rPr kumimoji="1" lang="ko-KR" altLang="en-US" b="1" spc="-40" dirty="0">
                <a:solidFill>
                  <a:srgbClr val="C00000"/>
                </a:solidFill>
                <a:latin typeface="+mn-ea"/>
                <a:sym typeface="Wingdings" pitchFamily="2" charset="2"/>
              </a:rPr>
              <a:t>특징 </a:t>
            </a:r>
            <a:r>
              <a:rPr kumimoji="1" lang="en-US" altLang="ko-KR" b="1" spc="-40" dirty="0">
                <a:solidFill>
                  <a:srgbClr val="C00000"/>
                </a:solidFill>
                <a:latin typeface="+mn-ea"/>
                <a:sym typeface="Wingdings" pitchFamily="2" charset="2"/>
              </a:rPr>
              <a:t>: large-scale[family] ,multi-objective, module instance [fix]</a:t>
            </a:r>
            <a:endParaRPr kumimoji="1" lang="en-US" altLang="ko-Kore-KR" spc="-40" dirty="0">
              <a:latin typeface="+mn-ea"/>
            </a:endParaRPr>
          </a:p>
        </p:txBody>
      </p:sp>
      <p:pic>
        <p:nvPicPr>
          <p:cNvPr id="4" name="그림 3">
            <a:extLst>
              <a:ext uri="{FF2B5EF4-FFF2-40B4-BE49-F238E27FC236}">
                <a16:creationId xmlns:a16="http://schemas.microsoft.com/office/drawing/2014/main" id="{742D67DD-882F-49D5-B436-104C26C635BC}"/>
              </a:ext>
            </a:extLst>
          </p:cNvPr>
          <p:cNvPicPr>
            <a:picLocks noChangeAspect="1"/>
          </p:cNvPicPr>
          <p:nvPr/>
        </p:nvPicPr>
        <p:blipFill>
          <a:blip r:embed="rId2"/>
          <a:stretch>
            <a:fillRect/>
          </a:stretch>
        </p:blipFill>
        <p:spPr>
          <a:xfrm>
            <a:off x="8229888" y="1203768"/>
            <a:ext cx="2352214" cy="1212482"/>
          </a:xfrm>
          <a:prstGeom prst="rect">
            <a:avLst/>
          </a:prstGeom>
        </p:spPr>
      </p:pic>
      <p:pic>
        <p:nvPicPr>
          <p:cNvPr id="7" name="그림 6">
            <a:extLst>
              <a:ext uri="{FF2B5EF4-FFF2-40B4-BE49-F238E27FC236}">
                <a16:creationId xmlns:a16="http://schemas.microsoft.com/office/drawing/2014/main" id="{25E1FF35-3949-AE7F-B1CC-98B2A9F7CD1C}"/>
              </a:ext>
            </a:extLst>
          </p:cNvPr>
          <p:cNvPicPr>
            <a:picLocks noChangeAspect="1"/>
          </p:cNvPicPr>
          <p:nvPr/>
        </p:nvPicPr>
        <p:blipFill>
          <a:blip r:embed="rId3"/>
          <a:stretch>
            <a:fillRect/>
          </a:stretch>
        </p:blipFill>
        <p:spPr>
          <a:xfrm>
            <a:off x="7640372" y="3382466"/>
            <a:ext cx="4221241" cy="2132779"/>
          </a:xfrm>
          <a:prstGeom prst="rect">
            <a:avLst/>
          </a:prstGeom>
        </p:spPr>
      </p:pic>
    </p:spTree>
    <p:extLst>
      <p:ext uri="{BB962C8B-B14F-4D97-AF65-F5344CB8AC3E}">
        <p14:creationId xmlns:p14="http://schemas.microsoft.com/office/powerpoint/2010/main" val="217386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12</a:t>
            </a:fld>
            <a:endParaRPr lang="ko-KR" altLang="en-US" dirty="0"/>
          </a:p>
        </p:txBody>
      </p:sp>
      <p:sp>
        <p:nvSpPr>
          <p:cNvPr id="6" name="타원 5">
            <a:extLst>
              <a:ext uri="{FF2B5EF4-FFF2-40B4-BE49-F238E27FC236}">
                <a16:creationId xmlns:a16="http://schemas.microsoft.com/office/drawing/2014/main" id="{8FED05D5-D72C-8D8D-06C7-4D10384A374C}"/>
              </a:ext>
            </a:extLst>
          </p:cNvPr>
          <p:cNvSpPr/>
          <p:nvPr/>
        </p:nvSpPr>
        <p:spPr>
          <a:xfrm>
            <a:off x="2459786" y="1102378"/>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EFDA2579-7A4A-10ED-9D0D-3F28BC527629}"/>
              </a:ext>
            </a:extLst>
          </p:cNvPr>
          <p:cNvSpPr/>
          <p:nvPr/>
        </p:nvSpPr>
        <p:spPr>
          <a:xfrm>
            <a:off x="2459786" y="1904544"/>
            <a:ext cx="655204" cy="6552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8" name="직사각형 7">
            <a:extLst>
              <a:ext uri="{FF2B5EF4-FFF2-40B4-BE49-F238E27FC236}">
                <a16:creationId xmlns:a16="http://schemas.microsoft.com/office/drawing/2014/main" id="{070D56EA-B059-D292-6616-63A120B911DD}"/>
              </a:ext>
            </a:extLst>
          </p:cNvPr>
          <p:cNvSpPr/>
          <p:nvPr/>
        </p:nvSpPr>
        <p:spPr>
          <a:xfrm>
            <a:off x="602968" y="1418970"/>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cxnSp>
        <p:nvCxnSpPr>
          <p:cNvPr id="10" name="직선 연결선[R] 9">
            <a:extLst>
              <a:ext uri="{FF2B5EF4-FFF2-40B4-BE49-F238E27FC236}">
                <a16:creationId xmlns:a16="http://schemas.microsoft.com/office/drawing/2014/main" id="{40263EA4-7A02-28DC-66C6-4D19F754C136}"/>
              </a:ext>
            </a:extLst>
          </p:cNvPr>
          <p:cNvCxnSpPr>
            <a:cxnSpLocks/>
            <a:stCxn id="8" idx="3"/>
            <a:endCxn id="6" idx="2"/>
          </p:cNvCxnSpPr>
          <p:nvPr/>
        </p:nvCxnSpPr>
        <p:spPr>
          <a:xfrm flipV="1">
            <a:off x="1538057" y="1430250"/>
            <a:ext cx="921729" cy="3165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98B06C-FE7B-B46A-3988-D7152C0489B0}"/>
              </a:ext>
            </a:extLst>
          </p:cNvPr>
          <p:cNvSpPr txBox="1"/>
          <p:nvPr/>
        </p:nvSpPr>
        <p:spPr>
          <a:xfrm>
            <a:off x="295130" y="532275"/>
            <a:ext cx="2670347" cy="369332"/>
          </a:xfrm>
          <a:prstGeom prst="rect">
            <a:avLst/>
          </a:prstGeom>
          <a:noFill/>
        </p:spPr>
        <p:txBody>
          <a:bodyPr wrap="square">
            <a:spAutoFit/>
          </a:bodyPr>
          <a:lstStyle/>
          <a:p>
            <a:r>
              <a:rPr lang="en-US" altLang="ko-Kore-KR" dirty="0">
                <a:sym typeface="Wingdings" pitchFamily="2" charset="2"/>
              </a:rPr>
              <a:t>CR : module </a:t>
            </a:r>
            <a:r>
              <a:rPr lang="ko-Kore-KR" altLang="en-US" dirty="0">
                <a:sym typeface="Wingdings" pitchFamily="2" charset="2"/>
              </a:rPr>
              <a:t>상의 </a:t>
            </a:r>
            <a:r>
              <a:rPr lang="en-US" altLang="ko-Kore-KR" dirty="0">
                <a:sym typeface="Wingdings" pitchFamily="2" charset="2"/>
              </a:rPr>
              <a:t>1</a:t>
            </a:r>
            <a:r>
              <a:rPr lang="en-US" altLang="ko-KR" dirty="0">
                <a:sym typeface="Wingdings" pitchFamily="2" charset="2"/>
              </a:rPr>
              <a:t>:multi</a:t>
            </a:r>
            <a:endParaRPr lang="en-US" altLang="ko-Kore-KR" dirty="0"/>
          </a:p>
        </p:txBody>
      </p:sp>
      <p:cxnSp>
        <p:nvCxnSpPr>
          <p:cNvPr id="22" name="직선 연결선[R] 21">
            <a:extLst>
              <a:ext uri="{FF2B5EF4-FFF2-40B4-BE49-F238E27FC236}">
                <a16:creationId xmlns:a16="http://schemas.microsoft.com/office/drawing/2014/main" id="{23D9E190-02D6-B732-E77C-670AE68BD7E6}"/>
              </a:ext>
            </a:extLst>
          </p:cNvPr>
          <p:cNvCxnSpPr>
            <a:cxnSpLocks/>
            <a:stCxn id="86" idx="3"/>
            <a:endCxn id="90" idx="2"/>
          </p:cNvCxnSpPr>
          <p:nvPr/>
        </p:nvCxnSpPr>
        <p:spPr>
          <a:xfrm>
            <a:off x="6628710" y="1384478"/>
            <a:ext cx="977233" cy="4861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BAD298-2EBB-839D-F95A-D36454BFCBC9}"/>
              </a:ext>
            </a:extLst>
          </p:cNvPr>
          <p:cNvSpPr txBox="1"/>
          <p:nvPr/>
        </p:nvSpPr>
        <p:spPr>
          <a:xfrm>
            <a:off x="4883553" y="532275"/>
            <a:ext cx="3889575" cy="369332"/>
          </a:xfrm>
          <a:prstGeom prst="rect">
            <a:avLst/>
          </a:prstGeom>
          <a:noFill/>
        </p:spPr>
        <p:txBody>
          <a:bodyPr wrap="square">
            <a:spAutoFit/>
          </a:bodyPr>
          <a:lstStyle/>
          <a:p>
            <a:r>
              <a:rPr lang="ko-Kore-KR" altLang="en-US" dirty="0"/>
              <a:t>하나의 모듈이 어려 </a:t>
            </a:r>
            <a:r>
              <a:rPr lang="en-US" altLang="ko-Kore-KR" dirty="0"/>
              <a:t>CRs </a:t>
            </a:r>
            <a:r>
              <a:rPr lang="ko-Kore-KR" altLang="en-US" dirty="0"/>
              <a:t>담당</a:t>
            </a:r>
            <a:endParaRPr lang="en-US" altLang="ko-Kore-KR" dirty="0"/>
          </a:p>
        </p:txBody>
      </p:sp>
      <p:cxnSp>
        <p:nvCxnSpPr>
          <p:cNvPr id="28" name="직선 연결선[R] 27">
            <a:extLst>
              <a:ext uri="{FF2B5EF4-FFF2-40B4-BE49-F238E27FC236}">
                <a16:creationId xmlns:a16="http://schemas.microsoft.com/office/drawing/2014/main" id="{376B3F19-A170-F7D7-E7E3-4A0702B54B7A}"/>
              </a:ext>
            </a:extLst>
          </p:cNvPr>
          <p:cNvCxnSpPr>
            <a:cxnSpLocks/>
            <a:stCxn id="87" idx="3"/>
            <a:endCxn id="90" idx="2"/>
          </p:cNvCxnSpPr>
          <p:nvPr/>
        </p:nvCxnSpPr>
        <p:spPr>
          <a:xfrm flipV="1">
            <a:off x="6628710" y="1870644"/>
            <a:ext cx="977233" cy="4081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그룹 77">
            <a:extLst>
              <a:ext uri="{FF2B5EF4-FFF2-40B4-BE49-F238E27FC236}">
                <a16:creationId xmlns:a16="http://schemas.microsoft.com/office/drawing/2014/main" id="{AC8BF75F-89F2-221E-5929-E04FB4394A80}"/>
              </a:ext>
            </a:extLst>
          </p:cNvPr>
          <p:cNvGrpSpPr/>
          <p:nvPr/>
        </p:nvGrpSpPr>
        <p:grpSpPr>
          <a:xfrm>
            <a:off x="4719564" y="3897213"/>
            <a:ext cx="4346554" cy="2112510"/>
            <a:chOff x="72642" y="4272481"/>
            <a:chExt cx="4346554" cy="2112510"/>
          </a:xfrm>
        </p:grpSpPr>
        <p:cxnSp>
          <p:nvCxnSpPr>
            <p:cNvPr id="11" name="직선 연결선[R] 10">
              <a:extLst>
                <a:ext uri="{FF2B5EF4-FFF2-40B4-BE49-F238E27FC236}">
                  <a16:creationId xmlns:a16="http://schemas.microsoft.com/office/drawing/2014/main" id="{BDC3BF76-4738-BB6E-FEB8-E36E2F7FB1D0}"/>
                </a:ext>
              </a:extLst>
            </p:cNvPr>
            <p:cNvCxnSpPr>
              <a:cxnSpLocks/>
              <a:stCxn id="38" idx="4"/>
              <a:endCxn id="50" idx="0"/>
            </p:cNvCxnSpPr>
            <p:nvPr/>
          </p:nvCxnSpPr>
          <p:spPr>
            <a:xfrm>
              <a:off x="2128463" y="5421608"/>
              <a:ext cx="1952193"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1DC51DA4-085C-C45D-487E-77A46CA0290D}"/>
                </a:ext>
              </a:extLst>
            </p:cNvPr>
            <p:cNvSpPr/>
            <p:nvPr/>
          </p:nvSpPr>
          <p:spPr>
            <a:xfrm>
              <a:off x="7264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11</a:t>
              </a:r>
              <a:endParaRPr kumimoji="1" lang="ko-Kore-KR" altLang="en-US" dirty="0">
                <a:solidFill>
                  <a:schemeClr val="tx1"/>
                </a:solidFill>
              </a:endParaRPr>
            </a:p>
          </p:txBody>
        </p:sp>
        <p:sp>
          <p:nvSpPr>
            <p:cNvPr id="38" name="타원 37">
              <a:extLst>
                <a:ext uri="{FF2B5EF4-FFF2-40B4-BE49-F238E27FC236}">
                  <a16:creationId xmlns:a16="http://schemas.microsoft.com/office/drawing/2014/main" id="{7158A5D6-44CC-B3FC-B862-E5A0F13A3711}"/>
                </a:ext>
              </a:extLst>
            </p:cNvPr>
            <p:cNvSpPr/>
            <p:nvPr/>
          </p:nvSpPr>
          <p:spPr>
            <a:xfrm>
              <a:off x="1553899" y="4272481"/>
              <a:ext cx="1149127" cy="11491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7</a:t>
              </a:r>
              <a:endParaRPr kumimoji="1" lang="ko-Kore-KR" altLang="en-US" baseline="-25000" dirty="0">
                <a:solidFill>
                  <a:schemeClr val="tx1"/>
                </a:solidFill>
              </a:endParaRPr>
            </a:p>
          </p:txBody>
        </p:sp>
        <p:sp>
          <p:nvSpPr>
            <p:cNvPr id="44" name="타원 43">
              <a:extLst>
                <a:ext uri="{FF2B5EF4-FFF2-40B4-BE49-F238E27FC236}">
                  <a16:creationId xmlns:a16="http://schemas.microsoft.com/office/drawing/2014/main" id="{4F71B074-2313-0B7E-1C54-D34EDDB58F4A}"/>
                </a:ext>
              </a:extLst>
            </p:cNvPr>
            <p:cNvSpPr/>
            <p:nvPr/>
          </p:nvSpPr>
          <p:spPr>
            <a:xfrm>
              <a:off x="63078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12</a:t>
              </a:r>
              <a:endParaRPr kumimoji="1" lang="ko-Kore-KR" altLang="en-US" dirty="0">
                <a:solidFill>
                  <a:schemeClr val="tx1"/>
                </a:solidFill>
              </a:endParaRPr>
            </a:p>
          </p:txBody>
        </p:sp>
        <p:sp>
          <p:nvSpPr>
            <p:cNvPr id="45" name="타원 44">
              <a:extLst>
                <a:ext uri="{FF2B5EF4-FFF2-40B4-BE49-F238E27FC236}">
                  <a16:creationId xmlns:a16="http://schemas.microsoft.com/office/drawing/2014/main" id="{BA67C028-4585-ED45-027D-C82C6974F92A}"/>
                </a:ext>
              </a:extLst>
            </p:cNvPr>
            <p:cNvSpPr/>
            <p:nvPr/>
          </p:nvSpPr>
          <p:spPr>
            <a:xfrm>
              <a:off x="120079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13</a:t>
              </a:r>
              <a:endParaRPr kumimoji="1" lang="ko-Kore-KR" altLang="en-US" dirty="0">
                <a:solidFill>
                  <a:schemeClr val="tx1"/>
                </a:solidFill>
              </a:endParaRPr>
            </a:p>
          </p:txBody>
        </p:sp>
        <p:sp>
          <p:nvSpPr>
            <p:cNvPr id="46" name="타원 45">
              <a:extLst>
                <a:ext uri="{FF2B5EF4-FFF2-40B4-BE49-F238E27FC236}">
                  <a16:creationId xmlns:a16="http://schemas.microsoft.com/office/drawing/2014/main" id="{8DDBC9FE-63CF-5260-2C18-D3FBF2E67A27}"/>
                </a:ext>
              </a:extLst>
            </p:cNvPr>
            <p:cNvSpPr/>
            <p:nvPr/>
          </p:nvSpPr>
          <p:spPr>
            <a:xfrm>
              <a:off x="1699561"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14</a:t>
              </a:r>
              <a:endParaRPr kumimoji="1" lang="ko-Kore-KR" altLang="en-US" dirty="0">
                <a:solidFill>
                  <a:schemeClr val="tx1"/>
                </a:solidFill>
              </a:endParaRPr>
            </a:p>
          </p:txBody>
        </p:sp>
        <p:sp>
          <p:nvSpPr>
            <p:cNvPr id="47" name="타원 46">
              <a:extLst>
                <a:ext uri="{FF2B5EF4-FFF2-40B4-BE49-F238E27FC236}">
                  <a16:creationId xmlns:a16="http://schemas.microsoft.com/office/drawing/2014/main" id="{BB50DDB4-4009-1887-98FE-4CEFCE3D7509}"/>
                </a:ext>
              </a:extLst>
            </p:cNvPr>
            <p:cNvSpPr/>
            <p:nvPr/>
          </p:nvSpPr>
          <p:spPr>
            <a:xfrm>
              <a:off x="222207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15</a:t>
              </a:r>
              <a:endParaRPr kumimoji="1" lang="ko-Kore-KR" altLang="en-US" dirty="0">
                <a:solidFill>
                  <a:schemeClr val="tx1"/>
                </a:solidFill>
              </a:endParaRPr>
            </a:p>
          </p:txBody>
        </p:sp>
        <p:sp>
          <p:nvSpPr>
            <p:cNvPr id="48" name="타원 47">
              <a:extLst>
                <a:ext uri="{FF2B5EF4-FFF2-40B4-BE49-F238E27FC236}">
                  <a16:creationId xmlns:a16="http://schemas.microsoft.com/office/drawing/2014/main" id="{1DE5849E-F4E0-A438-874D-7A7C451542FE}"/>
                </a:ext>
              </a:extLst>
            </p:cNvPr>
            <p:cNvSpPr/>
            <p:nvPr/>
          </p:nvSpPr>
          <p:spPr>
            <a:xfrm>
              <a:off x="2756465"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16</a:t>
              </a:r>
              <a:endParaRPr kumimoji="1" lang="ko-Kore-KR" altLang="en-US" dirty="0">
                <a:solidFill>
                  <a:schemeClr val="tx1"/>
                </a:solidFill>
              </a:endParaRPr>
            </a:p>
          </p:txBody>
        </p:sp>
        <p:sp>
          <p:nvSpPr>
            <p:cNvPr id="49" name="타원 48">
              <a:extLst>
                <a:ext uri="{FF2B5EF4-FFF2-40B4-BE49-F238E27FC236}">
                  <a16:creationId xmlns:a16="http://schemas.microsoft.com/office/drawing/2014/main" id="{2BDDCB33-28A5-5927-625D-FE25BC36FC35}"/>
                </a:ext>
              </a:extLst>
            </p:cNvPr>
            <p:cNvSpPr/>
            <p:nvPr/>
          </p:nvSpPr>
          <p:spPr>
            <a:xfrm>
              <a:off x="325522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17</a:t>
              </a:r>
              <a:endParaRPr kumimoji="1" lang="ko-Kore-KR" altLang="en-US" dirty="0">
                <a:solidFill>
                  <a:schemeClr val="tx1"/>
                </a:solidFill>
              </a:endParaRPr>
            </a:p>
          </p:txBody>
        </p:sp>
        <p:sp>
          <p:nvSpPr>
            <p:cNvPr id="50" name="타원 49">
              <a:extLst>
                <a:ext uri="{FF2B5EF4-FFF2-40B4-BE49-F238E27FC236}">
                  <a16:creationId xmlns:a16="http://schemas.microsoft.com/office/drawing/2014/main" id="{21E2428C-9AF6-AB7C-02AE-EE55F8C3D295}"/>
                </a:ext>
              </a:extLst>
            </p:cNvPr>
            <p:cNvSpPr/>
            <p:nvPr/>
          </p:nvSpPr>
          <p:spPr>
            <a:xfrm>
              <a:off x="374211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18</a:t>
              </a:r>
              <a:endParaRPr kumimoji="1" lang="ko-Kore-KR" altLang="en-US" dirty="0">
                <a:solidFill>
                  <a:schemeClr val="tx1"/>
                </a:solidFill>
              </a:endParaRPr>
            </a:p>
          </p:txBody>
        </p:sp>
        <p:cxnSp>
          <p:nvCxnSpPr>
            <p:cNvPr id="53" name="직선 연결선[R] 52">
              <a:extLst>
                <a:ext uri="{FF2B5EF4-FFF2-40B4-BE49-F238E27FC236}">
                  <a16:creationId xmlns:a16="http://schemas.microsoft.com/office/drawing/2014/main" id="{10AA0071-1041-4BA7-B4B9-2909F960835D}"/>
                </a:ext>
              </a:extLst>
            </p:cNvPr>
            <p:cNvCxnSpPr>
              <a:cxnSpLocks/>
              <a:stCxn id="38" idx="4"/>
              <a:endCxn id="36" idx="0"/>
            </p:cNvCxnSpPr>
            <p:nvPr/>
          </p:nvCxnSpPr>
          <p:spPr>
            <a:xfrm flipH="1">
              <a:off x="411182" y="5421608"/>
              <a:ext cx="1717281"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직선 연결선[R] 56">
            <a:extLst>
              <a:ext uri="{FF2B5EF4-FFF2-40B4-BE49-F238E27FC236}">
                <a16:creationId xmlns:a16="http://schemas.microsoft.com/office/drawing/2014/main" id="{96638403-FD21-4327-AC22-0314E272F2B6}"/>
              </a:ext>
            </a:extLst>
          </p:cNvPr>
          <p:cNvCxnSpPr>
            <a:cxnSpLocks/>
            <a:stCxn id="8" idx="3"/>
            <a:endCxn id="7" idx="2"/>
          </p:cNvCxnSpPr>
          <p:nvPr/>
        </p:nvCxnSpPr>
        <p:spPr>
          <a:xfrm>
            <a:off x="1538057" y="1746842"/>
            <a:ext cx="921729" cy="485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R] 75">
            <a:extLst>
              <a:ext uri="{FF2B5EF4-FFF2-40B4-BE49-F238E27FC236}">
                <a16:creationId xmlns:a16="http://schemas.microsoft.com/office/drawing/2014/main" id="{3D9A3C51-F1EB-6AD5-CC9F-841DF99B4942}"/>
              </a:ext>
            </a:extLst>
          </p:cNvPr>
          <p:cNvCxnSpPr>
            <a:cxnSpLocks/>
          </p:cNvCxnSpPr>
          <p:nvPr/>
        </p:nvCxnSpPr>
        <p:spPr>
          <a:xfrm>
            <a:off x="0" y="2769152"/>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D9FD1EF-667A-103A-4C77-01DD1962D7AB}"/>
              </a:ext>
            </a:extLst>
          </p:cNvPr>
          <p:cNvSpPr txBox="1"/>
          <p:nvPr/>
        </p:nvSpPr>
        <p:spPr>
          <a:xfrm>
            <a:off x="295129" y="120293"/>
            <a:ext cx="7310814" cy="369332"/>
          </a:xfrm>
          <a:prstGeom prst="rect">
            <a:avLst/>
          </a:prstGeom>
          <a:noFill/>
        </p:spPr>
        <p:txBody>
          <a:bodyPr wrap="square">
            <a:spAutoFit/>
          </a:bodyPr>
          <a:lstStyle/>
          <a:p>
            <a:r>
              <a:rPr lang="en-US" altLang="ko-Kore-KR" b="1" dirty="0">
                <a:sym typeface="Wingdings" pitchFamily="2" charset="2"/>
              </a:rPr>
              <a:t>Module relationship is much more complex. [</a:t>
            </a:r>
            <a:r>
              <a:rPr lang="ko-Kore-KR" altLang="en-US" b="1" dirty="0">
                <a:sym typeface="Wingdings" pitchFamily="2" charset="2"/>
              </a:rPr>
              <a:t>기존의 </a:t>
            </a:r>
            <a:r>
              <a:rPr lang="en-US" altLang="ko-Kore-KR" b="1" dirty="0">
                <a:sym typeface="Wingdings" pitchFamily="2" charset="2"/>
              </a:rPr>
              <a:t>UPC</a:t>
            </a:r>
            <a:r>
              <a:rPr lang="ko-Kore-KR" altLang="en-US" b="1" dirty="0">
                <a:sym typeface="Wingdings" pitchFamily="2" charset="2"/>
              </a:rPr>
              <a:t>의 한계</a:t>
            </a:r>
            <a:r>
              <a:rPr lang="en-US" altLang="ko-Kore-KR" b="1" dirty="0">
                <a:sym typeface="Wingdings" pitchFamily="2" charset="2"/>
              </a:rPr>
              <a:t>]</a:t>
            </a:r>
            <a:endParaRPr lang="en-US" altLang="ko-Kore-KR" b="1" dirty="0"/>
          </a:p>
        </p:txBody>
      </p:sp>
      <p:sp>
        <p:nvSpPr>
          <p:cNvPr id="86" name="직사각형 85">
            <a:extLst>
              <a:ext uri="{FF2B5EF4-FFF2-40B4-BE49-F238E27FC236}">
                <a16:creationId xmlns:a16="http://schemas.microsoft.com/office/drawing/2014/main" id="{967DE19F-09B1-B3A7-2BB4-1A79FF3950C8}"/>
              </a:ext>
            </a:extLst>
          </p:cNvPr>
          <p:cNvSpPr/>
          <p:nvPr/>
        </p:nvSpPr>
        <p:spPr>
          <a:xfrm>
            <a:off x="5693621" y="1056606"/>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sp>
        <p:nvSpPr>
          <p:cNvPr id="87" name="직사각형 86">
            <a:extLst>
              <a:ext uri="{FF2B5EF4-FFF2-40B4-BE49-F238E27FC236}">
                <a16:creationId xmlns:a16="http://schemas.microsoft.com/office/drawing/2014/main" id="{AACADB95-A17C-903F-3474-A19575341200}"/>
              </a:ext>
            </a:extLst>
          </p:cNvPr>
          <p:cNvSpPr/>
          <p:nvPr/>
        </p:nvSpPr>
        <p:spPr>
          <a:xfrm>
            <a:off x="5693621" y="1950909"/>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sp>
        <p:nvSpPr>
          <p:cNvPr id="90" name="타원 89">
            <a:extLst>
              <a:ext uri="{FF2B5EF4-FFF2-40B4-BE49-F238E27FC236}">
                <a16:creationId xmlns:a16="http://schemas.microsoft.com/office/drawing/2014/main" id="{4ED6EBD2-E72A-4D41-710E-D41309D5BD02}"/>
              </a:ext>
            </a:extLst>
          </p:cNvPr>
          <p:cNvSpPr/>
          <p:nvPr/>
        </p:nvSpPr>
        <p:spPr>
          <a:xfrm>
            <a:off x="7605943" y="1542772"/>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103" name="타원 102">
            <a:extLst>
              <a:ext uri="{FF2B5EF4-FFF2-40B4-BE49-F238E27FC236}">
                <a16:creationId xmlns:a16="http://schemas.microsoft.com/office/drawing/2014/main" id="{CB17D779-E76B-0837-7A71-EBCC6478E4B6}"/>
              </a:ext>
            </a:extLst>
          </p:cNvPr>
          <p:cNvSpPr/>
          <p:nvPr/>
        </p:nvSpPr>
        <p:spPr>
          <a:xfrm>
            <a:off x="137374" y="4503200"/>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1</a:t>
            </a:r>
            <a:endParaRPr kumimoji="1" lang="ko-Kore-KR" altLang="en-US" baseline="-25000" dirty="0">
              <a:solidFill>
                <a:schemeClr val="tx1"/>
              </a:solidFill>
            </a:endParaRPr>
          </a:p>
        </p:txBody>
      </p:sp>
      <p:sp>
        <p:nvSpPr>
          <p:cNvPr id="104" name="타원 103">
            <a:extLst>
              <a:ext uri="{FF2B5EF4-FFF2-40B4-BE49-F238E27FC236}">
                <a16:creationId xmlns:a16="http://schemas.microsoft.com/office/drawing/2014/main" id="{60EB33D6-D941-5D4A-844D-016F02E2A1A4}"/>
              </a:ext>
            </a:extLst>
          </p:cNvPr>
          <p:cNvSpPr/>
          <p:nvPr/>
        </p:nvSpPr>
        <p:spPr>
          <a:xfrm>
            <a:off x="162009" y="5226594"/>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a:t>
            </a:r>
            <a:endParaRPr kumimoji="1" lang="ko-Kore-KR" altLang="en-US" dirty="0">
              <a:solidFill>
                <a:schemeClr val="tx1"/>
              </a:solidFill>
            </a:endParaRPr>
          </a:p>
        </p:txBody>
      </p:sp>
      <p:sp>
        <p:nvSpPr>
          <p:cNvPr id="105" name="타원 104">
            <a:extLst>
              <a:ext uri="{FF2B5EF4-FFF2-40B4-BE49-F238E27FC236}">
                <a16:creationId xmlns:a16="http://schemas.microsoft.com/office/drawing/2014/main" id="{62D4B073-0E0B-212B-EA6C-056F33A245A7}"/>
              </a:ext>
            </a:extLst>
          </p:cNvPr>
          <p:cNvSpPr/>
          <p:nvPr/>
        </p:nvSpPr>
        <p:spPr>
          <a:xfrm>
            <a:off x="809131" y="5710726"/>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a:t>
            </a:r>
            <a:endParaRPr kumimoji="1" lang="ko-Kore-KR" altLang="en-US" dirty="0">
              <a:solidFill>
                <a:schemeClr val="tx1"/>
              </a:solidFill>
            </a:endParaRPr>
          </a:p>
        </p:txBody>
      </p:sp>
      <p:sp>
        <p:nvSpPr>
          <p:cNvPr id="106" name="타원 105">
            <a:extLst>
              <a:ext uri="{FF2B5EF4-FFF2-40B4-BE49-F238E27FC236}">
                <a16:creationId xmlns:a16="http://schemas.microsoft.com/office/drawing/2014/main" id="{6DEFA80C-9A19-2875-C8BA-3BA6AAB46A93}"/>
              </a:ext>
            </a:extLst>
          </p:cNvPr>
          <p:cNvSpPr/>
          <p:nvPr/>
        </p:nvSpPr>
        <p:spPr>
          <a:xfrm>
            <a:off x="1605892" y="5700052"/>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4</a:t>
            </a:r>
            <a:endParaRPr kumimoji="1" lang="ko-Kore-KR" altLang="en-US" baseline="-25000" dirty="0">
              <a:solidFill>
                <a:schemeClr val="tx1"/>
              </a:solidFill>
            </a:endParaRPr>
          </a:p>
        </p:txBody>
      </p:sp>
      <p:sp>
        <p:nvSpPr>
          <p:cNvPr id="107" name="타원 106">
            <a:extLst>
              <a:ext uri="{FF2B5EF4-FFF2-40B4-BE49-F238E27FC236}">
                <a16:creationId xmlns:a16="http://schemas.microsoft.com/office/drawing/2014/main" id="{56927090-1EFF-BFA1-F291-6CA92EBC50A8}"/>
              </a:ext>
            </a:extLst>
          </p:cNvPr>
          <p:cNvSpPr/>
          <p:nvPr/>
        </p:nvSpPr>
        <p:spPr>
          <a:xfrm>
            <a:off x="2427293" y="5700052"/>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5</a:t>
            </a:r>
            <a:endParaRPr kumimoji="1" lang="ko-Kore-KR" altLang="en-US" dirty="0">
              <a:solidFill>
                <a:schemeClr val="tx1"/>
              </a:solidFill>
            </a:endParaRPr>
          </a:p>
        </p:txBody>
      </p:sp>
      <p:sp>
        <p:nvSpPr>
          <p:cNvPr id="108" name="타원 107">
            <a:extLst>
              <a:ext uri="{FF2B5EF4-FFF2-40B4-BE49-F238E27FC236}">
                <a16:creationId xmlns:a16="http://schemas.microsoft.com/office/drawing/2014/main" id="{C79A7FFB-0DD8-7571-64B7-0A0B10059E83}"/>
              </a:ext>
            </a:extLst>
          </p:cNvPr>
          <p:cNvSpPr/>
          <p:nvPr/>
        </p:nvSpPr>
        <p:spPr>
          <a:xfrm>
            <a:off x="3262839" y="5318149"/>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6</a:t>
            </a:r>
            <a:endParaRPr kumimoji="1" lang="ko-Kore-KR" altLang="en-US" dirty="0">
              <a:solidFill>
                <a:schemeClr val="tx1"/>
              </a:solidFill>
            </a:endParaRPr>
          </a:p>
        </p:txBody>
      </p:sp>
      <p:sp>
        <p:nvSpPr>
          <p:cNvPr id="109" name="모서리가 둥근 직사각형 108">
            <a:extLst>
              <a:ext uri="{FF2B5EF4-FFF2-40B4-BE49-F238E27FC236}">
                <a16:creationId xmlns:a16="http://schemas.microsoft.com/office/drawing/2014/main" id="{061710E7-9E72-1F9C-6F33-6D4C2EDF1B8C}"/>
              </a:ext>
            </a:extLst>
          </p:cNvPr>
          <p:cNvSpPr/>
          <p:nvPr/>
        </p:nvSpPr>
        <p:spPr>
          <a:xfrm>
            <a:off x="948890" y="5061917"/>
            <a:ext cx="2131899" cy="5124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Product A</a:t>
            </a:r>
            <a:endParaRPr kumimoji="1" lang="ko-Kore-KR" altLang="en-US" dirty="0">
              <a:solidFill>
                <a:sysClr val="windowText" lastClr="000000"/>
              </a:solidFill>
            </a:endParaRPr>
          </a:p>
        </p:txBody>
      </p:sp>
      <p:sp>
        <p:nvSpPr>
          <p:cNvPr id="110" name="타원 109">
            <a:extLst>
              <a:ext uri="{FF2B5EF4-FFF2-40B4-BE49-F238E27FC236}">
                <a16:creationId xmlns:a16="http://schemas.microsoft.com/office/drawing/2014/main" id="{7373CD40-B685-6468-C980-8FBDF1463F82}"/>
              </a:ext>
            </a:extLst>
          </p:cNvPr>
          <p:cNvSpPr/>
          <p:nvPr/>
        </p:nvSpPr>
        <p:spPr>
          <a:xfrm>
            <a:off x="1925323" y="4082766"/>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k</a:t>
            </a:r>
            <a:endParaRPr kumimoji="1" lang="ko-Kore-KR" altLang="en-US" dirty="0">
              <a:solidFill>
                <a:schemeClr val="tx1"/>
              </a:solidFill>
            </a:endParaRPr>
          </a:p>
        </p:txBody>
      </p:sp>
      <p:sp>
        <p:nvSpPr>
          <p:cNvPr id="111" name="타원 110">
            <a:extLst>
              <a:ext uri="{FF2B5EF4-FFF2-40B4-BE49-F238E27FC236}">
                <a16:creationId xmlns:a16="http://schemas.microsoft.com/office/drawing/2014/main" id="{784FB818-C086-1CBC-648F-5D83427066D8}"/>
              </a:ext>
            </a:extLst>
          </p:cNvPr>
          <p:cNvSpPr/>
          <p:nvPr/>
        </p:nvSpPr>
        <p:spPr>
          <a:xfrm>
            <a:off x="3103843" y="4299183"/>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7</a:t>
            </a:r>
            <a:endParaRPr kumimoji="1" lang="ko-Kore-KR" altLang="en-US" dirty="0">
              <a:solidFill>
                <a:schemeClr val="tx1"/>
              </a:solidFill>
            </a:endParaRPr>
          </a:p>
        </p:txBody>
      </p:sp>
      <p:sp>
        <p:nvSpPr>
          <p:cNvPr id="112" name="타원 111">
            <a:extLst>
              <a:ext uri="{FF2B5EF4-FFF2-40B4-BE49-F238E27FC236}">
                <a16:creationId xmlns:a16="http://schemas.microsoft.com/office/drawing/2014/main" id="{0C399E76-47C8-6BEC-C810-201077D6DC19}"/>
              </a:ext>
            </a:extLst>
          </p:cNvPr>
          <p:cNvSpPr/>
          <p:nvPr/>
        </p:nvSpPr>
        <p:spPr>
          <a:xfrm>
            <a:off x="847810" y="4051719"/>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M3</a:t>
            </a:r>
            <a:endParaRPr kumimoji="1" lang="ko-Kore-KR" altLang="en-US" dirty="0">
              <a:solidFill>
                <a:schemeClr val="tx1"/>
              </a:solidFill>
            </a:endParaRPr>
          </a:p>
        </p:txBody>
      </p:sp>
      <p:sp>
        <p:nvSpPr>
          <p:cNvPr id="113" name="TextBox 112">
            <a:extLst>
              <a:ext uri="{FF2B5EF4-FFF2-40B4-BE49-F238E27FC236}">
                <a16:creationId xmlns:a16="http://schemas.microsoft.com/office/drawing/2014/main" id="{72A13220-E4D2-ECA4-D754-F74F991605A1}"/>
              </a:ext>
            </a:extLst>
          </p:cNvPr>
          <p:cNvSpPr txBox="1"/>
          <p:nvPr/>
        </p:nvSpPr>
        <p:spPr>
          <a:xfrm>
            <a:off x="2936688" y="4453883"/>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cxnSp>
        <p:nvCxnSpPr>
          <p:cNvPr id="114" name="직선 연결선[R] 113">
            <a:extLst>
              <a:ext uri="{FF2B5EF4-FFF2-40B4-BE49-F238E27FC236}">
                <a16:creationId xmlns:a16="http://schemas.microsoft.com/office/drawing/2014/main" id="{98E67EC9-817E-4276-9B91-E42694AE316E}"/>
              </a:ext>
            </a:extLst>
          </p:cNvPr>
          <p:cNvCxnSpPr>
            <a:cxnSpLocks/>
            <a:stCxn id="109" idx="1"/>
          </p:cNvCxnSpPr>
          <p:nvPr/>
        </p:nvCxnSpPr>
        <p:spPr>
          <a:xfrm flipH="1">
            <a:off x="856187" y="5318150"/>
            <a:ext cx="92703" cy="170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직선 연결선[R] 115">
            <a:extLst>
              <a:ext uri="{FF2B5EF4-FFF2-40B4-BE49-F238E27FC236}">
                <a16:creationId xmlns:a16="http://schemas.microsoft.com/office/drawing/2014/main" id="{8B14BD2B-AEE1-A788-D636-609E6D29BBAF}"/>
              </a:ext>
            </a:extLst>
          </p:cNvPr>
          <p:cNvCxnSpPr>
            <a:cxnSpLocks/>
            <a:stCxn id="103" idx="6"/>
          </p:cNvCxnSpPr>
          <p:nvPr/>
        </p:nvCxnSpPr>
        <p:spPr>
          <a:xfrm>
            <a:off x="814455" y="4841741"/>
            <a:ext cx="171013" cy="271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R] 118">
            <a:extLst>
              <a:ext uri="{FF2B5EF4-FFF2-40B4-BE49-F238E27FC236}">
                <a16:creationId xmlns:a16="http://schemas.microsoft.com/office/drawing/2014/main" id="{024BE697-5550-122A-11AE-C86759A0223E}"/>
              </a:ext>
            </a:extLst>
          </p:cNvPr>
          <p:cNvCxnSpPr>
            <a:cxnSpLocks/>
            <a:stCxn id="112" idx="4"/>
          </p:cNvCxnSpPr>
          <p:nvPr/>
        </p:nvCxnSpPr>
        <p:spPr>
          <a:xfrm>
            <a:off x="1186351" y="4728800"/>
            <a:ext cx="108025" cy="330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R] 121">
            <a:extLst>
              <a:ext uri="{FF2B5EF4-FFF2-40B4-BE49-F238E27FC236}">
                <a16:creationId xmlns:a16="http://schemas.microsoft.com/office/drawing/2014/main" id="{E027575C-F124-EF04-E951-8B95530A16B8}"/>
              </a:ext>
            </a:extLst>
          </p:cNvPr>
          <p:cNvCxnSpPr>
            <a:cxnSpLocks/>
            <a:stCxn id="110" idx="4"/>
            <a:endCxn id="109" idx="0"/>
          </p:cNvCxnSpPr>
          <p:nvPr/>
        </p:nvCxnSpPr>
        <p:spPr>
          <a:xfrm flipH="1">
            <a:off x="2014840" y="4759847"/>
            <a:ext cx="249024" cy="3020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직선 연결선[R] 124">
            <a:extLst>
              <a:ext uri="{FF2B5EF4-FFF2-40B4-BE49-F238E27FC236}">
                <a16:creationId xmlns:a16="http://schemas.microsoft.com/office/drawing/2014/main" id="{1A5A6381-8FCF-4531-FF7B-DACEAE043B59}"/>
              </a:ext>
            </a:extLst>
          </p:cNvPr>
          <p:cNvCxnSpPr>
            <a:cxnSpLocks/>
            <a:stCxn id="111" idx="3"/>
          </p:cNvCxnSpPr>
          <p:nvPr/>
        </p:nvCxnSpPr>
        <p:spPr>
          <a:xfrm flipH="1">
            <a:off x="2905952" y="4877108"/>
            <a:ext cx="297047" cy="191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R] 127">
            <a:extLst>
              <a:ext uri="{FF2B5EF4-FFF2-40B4-BE49-F238E27FC236}">
                <a16:creationId xmlns:a16="http://schemas.microsoft.com/office/drawing/2014/main" id="{8A221085-8A5A-2247-E3ED-7F247C89187D}"/>
              </a:ext>
            </a:extLst>
          </p:cNvPr>
          <p:cNvCxnSpPr>
            <a:cxnSpLocks/>
            <a:stCxn id="109" idx="3"/>
          </p:cNvCxnSpPr>
          <p:nvPr/>
        </p:nvCxnSpPr>
        <p:spPr>
          <a:xfrm>
            <a:off x="3080789" y="5318150"/>
            <a:ext cx="211081" cy="170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R] 131">
            <a:extLst>
              <a:ext uri="{FF2B5EF4-FFF2-40B4-BE49-F238E27FC236}">
                <a16:creationId xmlns:a16="http://schemas.microsoft.com/office/drawing/2014/main" id="{DEFA977A-8468-6578-7E84-F282773C68DF}"/>
              </a:ext>
            </a:extLst>
          </p:cNvPr>
          <p:cNvCxnSpPr>
            <a:cxnSpLocks/>
            <a:endCxn id="107" idx="0"/>
          </p:cNvCxnSpPr>
          <p:nvPr/>
        </p:nvCxnSpPr>
        <p:spPr>
          <a:xfrm>
            <a:off x="2704508" y="5574382"/>
            <a:ext cx="61326" cy="125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직선 연결선[R] 134">
            <a:extLst>
              <a:ext uri="{FF2B5EF4-FFF2-40B4-BE49-F238E27FC236}">
                <a16:creationId xmlns:a16="http://schemas.microsoft.com/office/drawing/2014/main" id="{134AF6D0-A4CB-85FC-00D2-082105831D0E}"/>
              </a:ext>
            </a:extLst>
          </p:cNvPr>
          <p:cNvCxnSpPr>
            <a:cxnSpLocks/>
            <a:stCxn id="109" idx="2"/>
            <a:endCxn id="106" idx="0"/>
          </p:cNvCxnSpPr>
          <p:nvPr/>
        </p:nvCxnSpPr>
        <p:spPr>
          <a:xfrm flipH="1">
            <a:off x="1944433" y="5574382"/>
            <a:ext cx="70407" cy="125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직선 연결선[R] 137">
            <a:extLst>
              <a:ext uri="{FF2B5EF4-FFF2-40B4-BE49-F238E27FC236}">
                <a16:creationId xmlns:a16="http://schemas.microsoft.com/office/drawing/2014/main" id="{CA40C572-D860-9B6A-70B4-B956C401292D}"/>
              </a:ext>
            </a:extLst>
          </p:cNvPr>
          <p:cNvCxnSpPr>
            <a:cxnSpLocks/>
            <a:endCxn id="105" idx="0"/>
          </p:cNvCxnSpPr>
          <p:nvPr/>
        </p:nvCxnSpPr>
        <p:spPr>
          <a:xfrm flipH="1">
            <a:off x="1147672" y="5574382"/>
            <a:ext cx="244981" cy="136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직선 연결선[R] 143">
            <a:extLst>
              <a:ext uri="{FF2B5EF4-FFF2-40B4-BE49-F238E27FC236}">
                <a16:creationId xmlns:a16="http://schemas.microsoft.com/office/drawing/2014/main" id="{4925B2A7-362E-F98A-9ADD-3A7AA05D9DF0}"/>
              </a:ext>
            </a:extLst>
          </p:cNvPr>
          <p:cNvCxnSpPr>
            <a:cxnSpLocks/>
            <a:stCxn id="111" idx="6"/>
            <a:endCxn id="38" idx="1"/>
          </p:cNvCxnSpPr>
          <p:nvPr/>
        </p:nvCxnSpPr>
        <p:spPr>
          <a:xfrm flipV="1">
            <a:off x="3780924" y="4065499"/>
            <a:ext cx="2588183" cy="572225"/>
          </a:xfrm>
          <a:prstGeom prst="line">
            <a:avLst/>
          </a:prstGeom>
          <a:ln w="19050">
            <a:solidFill>
              <a:srgbClr val="949494"/>
            </a:solidFill>
            <a:prstDash val="dash"/>
          </a:ln>
        </p:spPr>
        <p:style>
          <a:lnRef idx="1">
            <a:schemeClr val="accent1"/>
          </a:lnRef>
          <a:fillRef idx="0">
            <a:schemeClr val="accent1"/>
          </a:fillRef>
          <a:effectRef idx="0">
            <a:schemeClr val="accent1"/>
          </a:effectRef>
          <a:fontRef idx="minor">
            <a:schemeClr val="tx1"/>
          </a:fontRef>
        </p:style>
      </p:cxnSp>
      <p:cxnSp>
        <p:nvCxnSpPr>
          <p:cNvPr id="147" name="직선 연결선[R] 146">
            <a:extLst>
              <a:ext uri="{FF2B5EF4-FFF2-40B4-BE49-F238E27FC236}">
                <a16:creationId xmlns:a16="http://schemas.microsoft.com/office/drawing/2014/main" id="{FFE45225-9A9C-9ABB-B9B4-778FBB0B88C5}"/>
              </a:ext>
            </a:extLst>
          </p:cNvPr>
          <p:cNvCxnSpPr>
            <a:cxnSpLocks/>
            <a:stCxn id="111" idx="6"/>
            <a:endCxn id="38" idx="3"/>
          </p:cNvCxnSpPr>
          <p:nvPr/>
        </p:nvCxnSpPr>
        <p:spPr>
          <a:xfrm>
            <a:off x="3780924" y="4637724"/>
            <a:ext cx="2588183" cy="240330"/>
          </a:xfrm>
          <a:prstGeom prst="line">
            <a:avLst/>
          </a:prstGeom>
          <a:ln w="19050">
            <a:solidFill>
              <a:srgbClr val="949494"/>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D14C342C-5A4B-D566-6A9F-EBE7797D43B9}"/>
              </a:ext>
            </a:extLst>
          </p:cNvPr>
          <p:cNvSpPr txBox="1"/>
          <p:nvPr/>
        </p:nvSpPr>
        <p:spPr>
          <a:xfrm>
            <a:off x="220278" y="3298269"/>
            <a:ext cx="6012295" cy="338554"/>
          </a:xfrm>
          <a:prstGeom prst="rect">
            <a:avLst/>
          </a:prstGeom>
          <a:noFill/>
        </p:spPr>
        <p:txBody>
          <a:bodyPr wrap="square">
            <a:spAutoFit/>
          </a:bodyPr>
          <a:lstStyle/>
          <a:p>
            <a:r>
              <a:rPr lang="en-US" altLang="ko-Kore-KR" sz="1600" dirty="0">
                <a:sym typeface="Wingdings" pitchFamily="2" charset="2"/>
              </a:rPr>
              <a:t>Module instance</a:t>
            </a:r>
            <a:r>
              <a:rPr lang="ko-Kore-KR" altLang="en-US" sz="1600" dirty="0">
                <a:sym typeface="Wingdings" pitchFamily="2" charset="2"/>
              </a:rPr>
              <a:t> 의 다양화</a:t>
            </a:r>
            <a:r>
              <a:rPr lang="en-US" altLang="ko-Kore-KR" sz="1600" dirty="0">
                <a:sym typeface="Wingdings" pitchFamily="2" charset="2"/>
              </a:rPr>
              <a:t> [</a:t>
            </a:r>
            <a:r>
              <a:rPr lang="ko-Kore-KR" altLang="en-US" sz="1600" dirty="0">
                <a:sym typeface="Wingdings" pitchFamily="2" charset="2"/>
              </a:rPr>
              <a:t>소비자 </a:t>
            </a:r>
            <a:r>
              <a:rPr lang="en-US" altLang="ko-Kore-KR" sz="1600" dirty="0">
                <a:sym typeface="Wingdings" pitchFamily="2" charset="2"/>
              </a:rPr>
              <a:t>/ </a:t>
            </a:r>
            <a:r>
              <a:rPr lang="ko-Kore-KR" altLang="en-US" sz="1600" dirty="0">
                <a:sym typeface="Wingdings" pitchFamily="2" charset="2"/>
              </a:rPr>
              <a:t>기술력 </a:t>
            </a:r>
            <a:r>
              <a:rPr lang="en-US" altLang="ko-Kore-KR" sz="1600" dirty="0">
                <a:sym typeface="Wingdings" pitchFamily="2" charset="2"/>
              </a:rPr>
              <a:t>/ </a:t>
            </a:r>
            <a:r>
              <a:rPr lang="ko-Kore-KR" altLang="en-US" sz="1600" dirty="0">
                <a:sym typeface="Wingdings" pitchFamily="2" charset="2"/>
              </a:rPr>
              <a:t>경쟁력</a:t>
            </a:r>
            <a:r>
              <a:rPr lang="en-US" altLang="ko-Kore-KR" sz="1600" dirty="0">
                <a:sym typeface="Wingdings" pitchFamily="2" charset="2"/>
              </a:rPr>
              <a:t>/ </a:t>
            </a:r>
            <a:r>
              <a:rPr lang="ko-Kore-KR" altLang="en-US" sz="1600" dirty="0">
                <a:sym typeface="Wingdings" pitchFamily="2" charset="2"/>
              </a:rPr>
              <a:t>진화</a:t>
            </a:r>
            <a:r>
              <a:rPr lang="en-US" altLang="ko-Kore-KR" sz="1600" dirty="0">
                <a:sym typeface="Wingdings" pitchFamily="2" charset="2"/>
              </a:rPr>
              <a:t>]</a:t>
            </a:r>
            <a:endParaRPr lang="en-US" altLang="ko-Kore-KR" sz="1600" dirty="0"/>
          </a:p>
        </p:txBody>
      </p:sp>
      <p:sp>
        <p:nvSpPr>
          <p:cNvPr id="156" name="TextBox 155">
            <a:extLst>
              <a:ext uri="{FF2B5EF4-FFF2-40B4-BE49-F238E27FC236}">
                <a16:creationId xmlns:a16="http://schemas.microsoft.com/office/drawing/2014/main" id="{C101D36A-7BD9-1DA9-C3BF-2C495C5526E4}"/>
              </a:ext>
            </a:extLst>
          </p:cNvPr>
          <p:cNvSpPr txBox="1"/>
          <p:nvPr/>
        </p:nvSpPr>
        <p:spPr>
          <a:xfrm>
            <a:off x="152774" y="2854508"/>
            <a:ext cx="8848871" cy="369332"/>
          </a:xfrm>
          <a:prstGeom prst="rect">
            <a:avLst/>
          </a:prstGeom>
          <a:noFill/>
        </p:spPr>
        <p:txBody>
          <a:bodyPr wrap="square">
            <a:spAutoFit/>
          </a:bodyPr>
          <a:lstStyle/>
          <a:p>
            <a:r>
              <a:rPr lang="en-US" altLang="ko-Kore-KR" b="1" dirty="0"/>
              <a:t>Module, module instance </a:t>
            </a:r>
            <a:r>
              <a:rPr lang="ko-Kore-KR" altLang="en-US" b="1" dirty="0"/>
              <a:t>의 수 증가 및 복잡성 증가 </a:t>
            </a:r>
            <a:r>
              <a:rPr lang="en-US" altLang="ko-Kore-KR" b="1" dirty="0"/>
              <a:t>[compatibility between module instance]</a:t>
            </a:r>
          </a:p>
        </p:txBody>
      </p:sp>
    </p:spTree>
    <p:extLst>
      <p:ext uri="{BB962C8B-B14F-4D97-AF65-F5344CB8AC3E}">
        <p14:creationId xmlns:p14="http://schemas.microsoft.com/office/powerpoint/2010/main" val="1482683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13</a:t>
            </a:fld>
            <a:endParaRPr lang="ko-KR" altLang="en-US" dirty="0"/>
          </a:p>
        </p:txBody>
      </p:sp>
      <p:sp>
        <p:nvSpPr>
          <p:cNvPr id="6" name="타원 5">
            <a:extLst>
              <a:ext uri="{FF2B5EF4-FFF2-40B4-BE49-F238E27FC236}">
                <a16:creationId xmlns:a16="http://schemas.microsoft.com/office/drawing/2014/main" id="{8FED05D5-D72C-8D8D-06C7-4D10384A374C}"/>
              </a:ext>
            </a:extLst>
          </p:cNvPr>
          <p:cNvSpPr/>
          <p:nvPr/>
        </p:nvSpPr>
        <p:spPr>
          <a:xfrm>
            <a:off x="2459786" y="1102378"/>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EFDA2579-7A4A-10ED-9D0D-3F28BC527629}"/>
              </a:ext>
            </a:extLst>
          </p:cNvPr>
          <p:cNvSpPr/>
          <p:nvPr/>
        </p:nvSpPr>
        <p:spPr>
          <a:xfrm>
            <a:off x="2459786" y="1904544"/>
            <a:ext cx="655204" cy="6552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8" name="직사각형 7">
            <a:extLst>
              <a:ext uri="{FF2B5EF4-FFF2-40B4-BE49-F238E27FC236}">
                <a16:creationId xmlns:a16="http://schemas.microsoft.com/office/drawing/2014/main" id="{070D56EA-B059-D292-6616-63A120B911DD}"/>
              </a:ext>
            </a:extLst>
          </p:cNvPr>
          <p:cNvSpPr/>
          <p:nvPr/>
        </p:nvSpPr>
        <p:spPr>
          <a:xfrm>
            <a:off x="602968" y="1418970"/>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cxnSp>
        <p:nvCxnSpPr>
          <p:cNvPr id="10" name="직선 연결선[R] 9">
            <a:extLst>
              <a:ext uri="{FF2B5EF4-FFF2-40B4-BE49-F238E27FC236}">
                <a16:creationId xmlns:a16="http://schemas.microsoft.com/office/drawing/2014/main" id="{40263EA4-7A02-28DC-66C6-4D19F754C136}"/>
              </a:ext>
            </a:extLst>
          </p:cNvPr>
          <p:cNvCxnSpPr>
            <a:cxnSpLocks/>
            <a:stCxn id="8" idx="3"/>
            <a:endCxn id="6" idx="2"/>
          </p:cNvCxnSpPr>
          <p:nvPr/>
        </p:nvCxnSpPr>
        <p:spPr>
          <a:xfrm flipV="1">
            <a:off x="1538057" y="1430250"/>
            <a:ext cx="921729" cy="3165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98B06C-FE7B-B46A-3988-D7152C0489B0}"/>
              </a:ext>
            </a:extLst>
          </p:cNvPr>
          <p:cNvSpPr txBox="1"/>
          <p:nvPr/>
        </p:nvSpPr>
        <p:spPr>
          <a:xfrm>
            <a:off x="295130" y="532275"/>
            <a:ext cx="2670347" cy="369332"/>
          </a:xfrm>
          <a:prstGeom prst="rect">
            <a:avLst/>
          </a:prstGeom>
          <a:noFill/>
        </p:spPr>
        <p:txBody>
          <a:bodyPr wrap="square">
            <a:spAutoFit/>
          </a:bodyPr>
          <a:lstStyle/>
          <a:p>
            <a:r>
              <a:rPr lang="en-US" altLang="ko-Kore-KR" dirty="0">
                <a:sym typeface="Wingdings" pitchFamily="2" charset="2"/>
              </a:rPr>
              <a:t>CR : module </a:t>
            </a:r>
            <a:r>
              <a:rPr lang="ko-Kore-KR" altLang="en-US" dirty="0">
                <a:sym typeface="Wingdings" pitchFamily="2" charset="2"/>
              </a:rPr>
              <a:t>상의 </a:t>
            </a:r>
            <a:r>
              <a:rPr lang="en-US" altLang="ko-Kore-KR" dirty="0">
                <a:sym typeface="Wingdings" pitchFamily="2" charset="2"/>
              </a:rPr>
              <a:t>1</a:t>
            </a:r>
            <a:r>
              <a:rPr lang="en-US" altLang="ko-KR" dirty="0">
                <a:sym typeface="Wingdings" pitchFamily="2" charset="2"/>
              </a:rPr>
              <a:t>:multi</a:t>
            </a:r>
            <a:endParaRPr lang="en-US" altLang="ko-Kore-KR" dirty="0"/>
          </a:p>
        </p:txBody>
      </p:sp>
      <p:cxnSp>
        <p:nvCxnSpPr>
          <p:cNvPr id="22" name="직선 연결선[R] 21">
            <a:extLst>
              <a:ext uri="{FF2B5EF4-FFF2-40B4-BE49-F238E27FC236}">
                <a16:creationId xmlns:a16="http://schemas.microsoft.com/office/drawing/2014/main" id="{23D9E190-02D6-B732-E77C-670AE68BD7E6}"/>
              </a:ext>
            </a:extLst>
          </p:cNvPr>
          <p:cNvCxnSpPr>
            <a:cxnSpLocks/>
            <a:stCxn id="86" idx="3"/>
            <a:endCxn id="90" idx="2"/>
          </p:cNvCxnSpPr>
          <p:nvPr/>
        </p:nvCxnSpPr>
        <p:spPr>
          <a:xfrm>
            <a:off x="6628710" y="1384478"/>
            <a:ext cx="977233" cy="4861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BAD298-2EBB-839D-F95A-D36454BFCBC9}"/>
              </a:ext>
            </a:extLst>
          </p:cNvPr>
          <p:cNvSpPr txBox="1"/>
          <p:nvPr/>
        </p:nvSpPr>
        <p:spPr>
          <a:xfrm>
            <a:off x="4883553" y="532275"/>
            <a:ext cx="3889575" cy="369332"/>
          </a:xfrm>
          <a:prstGeom prst="rect">
            <a:avLst/>
          </a:prstGeom>
          <a:noFill/>
        </p:spPr>
        <p:txBody>
          <a:bodyPr wrap="square">
            <a:spAutoFit/>
          </a:bodyPr>
          <a:lstStyle/>
          <a:p>
            <a:r>
              <a:rPr lang="ko-Kore-KR" altLang="en-US" dirty="0"/>
              <a:t>하나의 모듈이 어려 </a:t>
            </a:r>
            <a:r>
              <a:rPr lang="en-US" altLang="ko-Kore-KR" dirty="0"/>
              <a:t>CRs </a:t>
            </a:r>
            <a:r>
              <a:rPr lang="ko-Kore-KR" altLang="en-US" dirty="0"/>
              <a:t>담당</a:t>
            </a:r>
            <a:endParaRPr lang="en-US" altLang="ko-Kore-KR" dirty="0"/>
          </a:p>
        </p:txBody>
      </p:sp>
      <p:cxnSp>
        <p:nvCxnSpPr>
          <p:cNvPr id="28" name="직선 연결선[R] 27">
            <a:extLst>
              <a:ext uri="{FF2B5EF4-FFF2-40B4-BE49-F238E27FC236}">
                <a16:creationId xmlns:a16="http://schemas.microsoft.com/office/drawing/2014/main" id="{376B3F19-A170-F7D7-E7E3-4A0702B54B7A}"/>
              </a:ext>
            </a:extLst>
          </p:cNvPr>
          <p:cNvCxnSpPr>
            <a:cxnSpLocks/>
            <a:stCxn id="87" idx="3"/>
            <a:endCxn id="90" idx="2"/>
          </p:cNvCxnSpPr>
          <p:nvPr/>
        </p:nvCxnSpPr>
        <p:spPr>
          <a:xfrm flipV="1">
            <a:off x="6628710" y="1870644"/>
            <a:ext cx="977233" cy="4081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R] 56">
            <a:extLst>
              <a:ext uri="{FF2B5EF4-FFF2-40B4-BE49-F238E27FC236}">
                <a16:creationId xmlns:a16="http://schemas.microsoft.com/office/drawing/2014/main" id="{96638403-FD21-4327-AC22-0314E272F2B6}"/>
              </a:ext>
            </a:extLst>
          </p:cNvPr>
          <p:cNvCxnSpPr>
            <a:cxnSpLocks/>
            <a:stCxn id="8" idx="3"/>
            <a:endCxn id="7" idx="2"/>
          </p:cNvCxnSpPr>
          <p:nvPr/>
        </p:nvCxnSpPr>
        <p:spPr>
          <a:xfrm>
            <a:off x="1538057" y="1746842"/>
            <a:ext cx="921729" cy="485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R] 75">
            <a:extLst>
              <a:ext uri="{FF2B5EF4-FFF2-40B4-BE49-F238E27FC236}">
                <a16:creationId xmlns:a16="http://schemas.microsoft.com/office/drawing/2014/main" id="{3D9A3C51-F1EB-6AD5-CC9F-841DF99B4942}"/>
              </a:ext>
            </a:extLst>
          </p:cNvPr>
          <p:cNvCxnSpPr>
            <a:cxnSpLocks/>
          </p:cNvCxnSpPr>
          <p:nvPr/>
        </p:nvCxnSpPr>
        <p:spPr>
          <a:xfrm>
            <a:off x="0" y="2769152"/>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967DE19F-09B1-B3A7-2BB4-1A79FF3950C8}"/>
              </a:ext>
            </a:extLst>
          </p:cNvPr>
          <p:cNvSpPr/>
          <p:nvPr/>
        </p:nvSpPr>
        <p:spPr>
          <a:xfrm>
            <a:off x="5693621" y="1056606"/>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sp>
        <p:nvSpPr>
          <p:cNvPr id="87" name="직사각형 86">
            <a:extLst>
              <a:ext uri="{FF2B5EF4-FFF2-40B4-BE49-F238E27FC236}">
                <a16:creationId xmlns:a16="http://schemas.microsoft.com/office/drawing/2014/main" id="{AACADB95-A17C-903F-3474-A19575341200}"/>
              </a:ext>
            </a:extLst>
          </p:cNvPr>
          <p:cNvSpPr/>
          <p:nvPr/>
        </p:nvSpPr>
        <p:spPr>
          <a:xfrm>
            <a:off x="5693621" y="1950909"/>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sp>
        <p:nvSpPr>
          <p:cNvPr id="90" name="타원 89">
            <a:extLst>
              <a:ext uri="{FF2B5EF4-FFF2-40B4-BE49-F238E27FC236}">
                <a16:creationId xmlns:a16="http://schemas.microsoft.com/office/drawing/2014/main" id="{4ED6EBD2-E72A-4D41-710E-D41309D5BD02}"/>
              </a:ext>
            </a:extLst>
          </p:cNvPr>
          <p:cNvSpPr/>
          <p:nvPr/>
        </p:nvSpPr>
        <p:spPr>
          <a:xfrm>
            <a:off x="7605943" y="1542772"/>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99" name="TextBox 98">
            <a:extLst>
              <a:ext uri="{FF2B5EF4-FFF2-40B4-BE49-F238E27FC236}">
                <a16:creationId xmlns:a16="http://schemas.microsoft.com/office/drawing/2014/main" id="{E3FAE36F-39C7-B60A-7E7D-2BE12F9D4D58}"/>
              </a:ext>
            </a:extLst>
          </p:cNvPr>
          <p:cNvSpPr txBox="1"/>
          <p:nvPr/>
        </p:nvSpPr>
        <p:spPr>
          <a:xfrm>
            <a:off x="152774" y="2854508"/>
            <a:ext cx="8848871" cy="369332"/>
          </a:xfrm>
          <a:prstGeom prst="rect">
            <a:avLst/>
          </a:prstGeom>
          <a:noFill/>
        </p:spPr>
        <p:txBody>
          <a:bodyPr wrap="square">
            <a:spAutoFit/>
          </a:bodyPr>
          <a:lstStyle/>
          <a:p>
            <a:r>
              <a:rPr lang="en-US" altLang="ko-Kore-KR" b="1" dirty="0"/>
              <a:t>Module, module instance </a:t>
            </a:r>
            <a:r>
              <a:rPr lang="ko-Kore-KR" altLang="en-US" b="1" dirty="0"/>
              <a:t>의 수 증가 및 복잡성 증가 </a:t>
            </a:r>
            <a:r>
              <a:rPr lang="en-US" altLang="ko-Kore-KR" b="1" dirty="0"/>
              <a:t>[compatibility between module instance]</a:t>
            </a:r>
          </a:p>
        </p:txBody>
      </p:sp>
      <p:grpSp>
        <p:nvGrpSpPr>
          <p:cNvPr id="51" name="그룹 50">
            <a:extLst>
              <a:ext uri="{FF2B5EF4-FFF2-40B4-BE49-F238E27FC236}">
                <a16:creationId xmlns:a16="http://schemas.microsoft.com/office/drawing/2014/main" id="{A32BBE24-98FB-C235-24EA-6FF84E90528A}"/>
              </a:ext>
            </a:extLst>
          </p:cNvPr>
          <p:cNvGrpSpPr/>
          <p:nvPr/>
        </p:nvGrpSpPr>
        <p:grpSpPr>
          <a:xfrm>
            <a:off x="59615" y="3272010"/>
            <a:ext cx="9024770" cy="3312305"/>
            <a:chOff x="1562648" y="357635"/>
            <a:chExt cx="9024770" cy="3312305"/>
          </a:xfrm>
        </p:grpSpPr>
        <p:grpSp>
          <p:nvGrpSpPr>
            <p:cNvPr id="4" name="그룹 3">
              <a:extLst>
                <a:ext uri="{FF2B5EF4-FFF2-40B4-BE49-F238E27FC236}">
                  <a16:creationId xmlns:a16="http://schemas.microsoft.com/office/drawing/2014/main" id="{8792E06E-ED0A-0895-076E-D1F5E900AF1F}"/>
                </a:ext>
              </a:extLst>
            </p:cNvPr>
            <p:cNvGrpSpPr/>
            <p:nvPr/>
          </p:nvGrpSpPr>
          <p:grpSpPr>
            <a:xfrm>
              <a:off x="1562648" y="1338812"/>
              <a:ext cx="6408983" cy="2112511"/>
              <a:chOff x="72642" y="4272481"/>
              <a:chExt cx="6408983" cy="2112511"/>
            </a:xfrm>
          </p:grpSpPr>
          <p:cxnSp>
            <p:nvCxnSpPr>
              <p:cNvPr id="5" name="직선 연결선[R] 4">
                <a:extLst>
                  <a:ext uri="{FF2B5EF4-FFF2-40B4-BE49-F238E27FC236}">
                    <a16:creationId xmlns:a16="http://schemas.microsoft.com/office/drawing/2014/main" id="{E9B23726-3564-8860-A048-F83AB2992B83}"/>
                  </a:ext>
                </a:extLst>
              </p:cNvPr>
              <p:cNvCxnSpPr>
                <a:cxnSpLocks/>
                <a:stCxn id="12" idx="4"/>
                <a:endCxn id="20" idx="0"/>
              </p:cNvCxnSpPr>
              <p:nvPr/>
            </p:nvCxnSpPr>
            <p:spPr>
              <a:xfrm>
                <a:off x="2128463" y="5421608"/>
                <a:ext cx="1952193"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545768CF-DF3B-6049-AC1D-F8F36FFCBC65}"/>
                  </a:ext>
                </a:extLst>
              </p:cNvPr>
              <p:cNvSpPr/>
              <p:nvPr/>
            </p:nvSpPr>
            <p:spPr>
              <a:xfrm>
                <a:off x="7264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11</a:t>
                </a:r>
                <a:endParaRPr kumimoji="1" lang="ko-Kore-KR" altLang="en-US" dirty="0">
                  <a:solidFill>
                    <a:schemeClr val="tx1"/>
                  </a:solidFill>
                </a:endParaRPr>
              </a:p>
            </p:txBody>
          </p:sp>
          <p:sp>
            <p:nvSpPr>
              <p:cNvPr id="12" name="타원 11">
                <a:extLst>
                  <a:ext uri="{FF2B5EF4-FFF2-40B4-BE49-F238E27FC236}">
                    <a16:creationId xmlns:a16="http://schemas.microsoft.com/office/drawing/2014/main" id="{616C7A11-FF97-33B7-DC8E-E81C6D607C23}"/>
                  </a:ext>
                </a:extLst>
              </p:cNvPr>
              <p:cNvSpPr/>
              <p:nvPr/>
            </p:nvSpPr>
            <p:spPr>
              <a:xfrm>
                <a:off x="1553899" y="4272481"/>
                <a:ext cx="1149127" cy="11491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13" name="타원 12">
                <a:extLst>
                  <a:ext uri="{FF2B5EF4-FFF2-40B4-BE49-F238E27FC236}">
                    <a16:creationId xmlns:a16="http://schemas.microsoft.com/office/drawing/2014/main" id="{4E4C867D-6BA6-6B2A-5582-A285B4D9EA23}"/>
                  </a:ext>
                </a:extLst>
              </p:cNvPr>
              <p:cNvSpPr/>
              <p:nvPr/>
            </p:nvSpPr>
            <p:spPr>
              <a:xfrm>
                <a:off x="63078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12</a:t>
                </a:r>
                <a:endParaRPr kumimoji="1" lang="ko-Kore-KR" altLang="en-US" dirty="0">
                  <a:solidFill>
                    <a:schemeClr val="tx1"/>
                  </a:solidFill>
                </a:endParaRPr>
              </a:p>
            </p:txBody>
          </p:sp>
          <p:sp>
            <p:nvSpPr>
              <p:cNvPr id="14" name="타원 13">
                <a:extLst>
                  <a:ext uri="{FF2B5EF4-FFF2-40B4-BE49-F238E27FC236}">
                    <a16:creationId xmlns:a16="http://schemas.microsoft.com/office/drawing/2014/main" id="{204FE155-DEE2-8E88-5514-CA3F01122BD0}"/>
                  </a:ext>
                </a:extLst>
              </p:cNvPr>
              <p:cNvSpPr/>
              <p:nvPr/>
            </p:nvSpPr>
            <p:spPr>
              <a:xfrm>
                <a:off x="120079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13</a:t>
                </a:r>
                <a:endParaRPr kumimoji="1" lang="ko-Kore-KR" altLang="en-US" dirty="0">
                  <a:solidFill>
                    <a:schemeClr val="tx1"/>
                  </a:solidFill>
                </a:endParaRPr>
              </a:p>
            </p:txBody>
          </p:sp>
          <p:sp>
            <p:nvSpPr>
              <p:cNvPr id="15" name="타원 14">
                <a:extLst>
                  <a:ext uri="{FF2B5EF4-FFF2-40B4-BE49-F238E27FC236}">
                    <a16:creationId xmlns:a16="http://schemas.microsoft.com/office/drawing/2014/main" id="{8FE1BFD2-5C7A-B930-7057-7F5BF30B668B}"/>
                  </a:ext>
                </a:extLst>
              </p:cNvPr>
              <p:cNvSpPr/>
              <p:nvPr/>
            </p:nvSpPr>
            <p:spPr>
              <a:xfrm>
                <a:off x="1699561"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14</a:t>
                </a:r>
                <a:endParaRPr kumimoji="1" lang="ko-Kore-KR" altLang="en-US" dirty="0">
                  <a:solidFill>
                    <a:schemeClr val="tx1"/>
                  </a:solidFill>
                </a:endParaRPr>
              </a:p>
            </p:txBody>
          </p:sp>
          <p:sp>
            <p:nvSpPr>
              <p:cNvPr id="16" name="타원 15">
                <a:extLst>
                  <a:ext uri="{FF2B5EF4-FFF2-40B4-BE49-F238E27FC236}">
                    <a16:creationId xmlns:a16="http://schemas.microsoft.com/office/drawing/2014/main" id="{6460BA38-52FE-DDFF-39FF-956EF307ABBC}"/>
                  </a:ext>
                </a:extLst>
              </p:cNvPr>
              <p:cNvSpPr/>
              <p:nvPr/>
            </p:nvSpPr>
            <p:spPr>
              <a:xfrm>
                <a:off x="222207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15</a:t>
                </a:r>
                <a:endParaRPr kumimoji="1" lang="ko-Kore-KR" altLang="en-US" dirty="0">
                  <a:solidFill>
                    <a:schemeClr val="tx1"/>
                  </a:solidFill>
                </a:endParaRPr>
              </a:p>
            </p:txBody>
          </p:sp>
          <p:sp>
            <p:nvSpPr>
              <p:cNvPr id="17" name="타원 16">
                <a:extLst>
                  <a:ext uri="{FF2B5EF4-FFF2-40B4-BE49-F238E27FC236}">
                    <a16:creationId xmlns:a16="http://schemas.microsoft.com/office/drawing/2014/main" id="{6BE8FA42-0884-3B07-87F8-92DD3C6B6881}"/>
                  </a:ext>
                </a:extLst>
              </p:cNvPr>
              <p:cNvSpPr/>
              <p:nvPr/>
            </p:nvSpPr>
            <p:spPr>
              <a:xfrm>
                <a:off x="2756465"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16</a:t>
                </a:r>
                <a:endParaRPr kumimoji="1" lang="ko-Kore-KR" altLang="en-US" dirty="0">
                  <a:solidFill>
                    <a:schemeClr val="tx1"/>
                  </a:solidFill>
                </a:endParaRPr>
              </a:p>
            </p:txBody>
          </p:sp>
          <p:sp>
            <p:nvSpPr>
              <p:cNvPr id="19" name="타원 18">
                <a:extLst>
                  <a:ext uri="{FF2B5EF4-FFF2-40B4-BE49-F238E27FC236}">
                    <a16:creationId xmlns:a16="http://schemas.microsoft.com/office/drawing/2014/main" id="{502D866A-119E-A0B5-3306-F15BA5E3C161}"/>
                  </a:ext>
                </a:extLst>
              </p:cNvPr>
              <p:cNvSpPr/>
              <p:nvPr/>
            </p:nvSpPr>
            <p:spPr>
              <a:xfrm>
                <a:off x="325522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17</a:t>
                </a:r>
                <a:endParaRPr kumimoji="1" lang="ko-Kore-KR" altLang="en-US" dirty="0">
                  <a:solidFill>
                    <a:schemeClr val="tx1"/>
                  </a:solidFill>
                </a:endParaRPr>
              </a:p>
            </p:txBody>
          </p:sp>
          <p:sp>
            <p:nvSpPr>
              <p:cNvPr id="20" name="타원 19">
                <a:extLst>
                  <a:ext uri="{FF2B5EF4-FFF2-40B4-BE49-F238E27FC236}">
                    <a16:creationId xmlns:a16="http://schemas.microsoft.com/office/drawing/2014/main" id="{590C75CF-0FE7-AFF2-A22B-45A028405013}"/>
                  </a:ext>
                </a:extLst>
              </p:cNvPr>
              <p:cNvSpPr/>
              <p:nvPr/>
            </p:nvSpPr>
            <p:spPr>
              <a:xfrm>
                <a:off x="374211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18</a:t>
                </a:r>
                <a:endParaRPr kumimoji="1" lang="ko-Kore-KR" altLang="en-US" dirty="0">
                  <a:solidFill>
                    <a:schemeClr val="tx1"/>
                  </a:solidFill>
                </a:endParaRPr>
              </a:p>
            </p:txBody>
          </p:sp>
          <p:cxnSp>
            <p:nvCxnSpPr>
              <p:cNvPr id="21" name="직선 연결선[R] 20">
                <a:extLst>
                  <a:ext uri="{FF2B5EF4-FFF2-40B4-BE49-F238E27FC236}">
                    <a16:creationId xmlns:a16="http://schemas.microsoft.com/office/drawing/2014/main" id="{F0A82F38-00D5-7870-9991-296B25853BC2}"/>
                  </a:ext>
                </a:extLst>
              </p:cNvPr>
              <p:cNvCxnSpPr>
                <a:cxnSpLocks/>
                <a:stCxn id="12" idx="4"/>
                <a:endCxn id="9" idx="0"/>
              </p:cNvCxnSpPr>
              <p:nvPr/>
            </p:nvCxnSpPr>
            <p:spPr>
              <a:xfrm flipH="1">
                <a:off x="411182" y="5421608"/>
                <a:ext cx="1717281"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752BBF8F-B93C-F71A-2CCA-AF4C6FAF3D44}"/>
                  </a:ext>
                </a:extLst>
              </p:cNvPr>
              <p:cNvSpPr/>
              <p:nvPr/>
            </p:nvSpPr>
            <p:spPr>
              <a:xfrm>
                <a:off x="5332498" y="4328368"/>
                <a:ext cx="1149127" cy="11491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25" name="타원 24">
                <a:extLst>
                  <a:ext uri="{FF2B5EF4-FFF2-40B4-BE49-F238E27FC236}">
                    <a16:creationId xmlns:a16="http://schemas.microsoft.com/office/drawing/2014/main" id="{61460588-4133-FC04-4E80-AF063CF05DB5}"/>
                  </a:ext>
                </a:extLst>
              </p:cNvPr>
              <p:cNvSpPr/>
              <p:nvPr/>
            </p:nvSpPr>
            <p:spPr>
              <a:xfrm>
                <a:off x="5568520" y="5707911"/>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2k</a:t>
                </a:r>
                <a:endParaRPr kumimoji="1" lang="ko-Kore-KR" altLang="en-US" dirty="0">
                  <a:solidFill>
                    <a:schemeClr val="tx1"/>
                  </a:solidFill>
                </a:endParaRPr>
              </a:p>
            </p:txBody>
          </p:sp>
          <p:cxnSp>
            <p:nvCxnSpPr>
              <p:cNvPr id="26" name="직선 연결선[R] 25">
                <a:extLst>
                  <a:ext uri="{FF2B5EF4-FFF2-40B4-BE49-F238E27FC236}">
                    <a16:creationId xmlns:a16="http://schemas.microsoft.com/office/drawing/2014/main" id="{DE1E104A-4E9B-F202-4676-3CF905578A26}"/>
                  </a:ext>
                </a:extLst>
              </p:cNvPr>
              <p:cNvCxnSpPr>
                <a:cxnSpLocks/>
                <a:stCxn id="23" idx="4"/>
                <a:endCxn id="25" idx="0"/>
              </p:cNvCxnSpPr>
              <p:nvPr/>
            </p:nvCxnSpPr>
            <p:spPr>
              <a:xfrm flipH="1">
                <a:off x="5907061" y="5477495"/>
                <a:ext cx="1" cy="230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EA61EA12-F690-39ED-F1B3-2C53958D004E}"/>
                </a:ext>
              </a:extLst>
            </p:cNvPr>
            <p:cNvSpPr txBox="1"/>
            <p:nvPr/>
          </p:nvSpPr>
          <p:spPr>
            <a:xfrm>
              <a:off x="1723311" y="383894"/>
              <a:ext cx="6012295" cy="338554"/>
            </a:xfrm>
            <a:prstGeom prst="rect">
              <a:avLst/>
            </a:prstGeom>
            <a:noFill/>
          </p:spPr>
          <p:txBody>
            <a:bodyPr wrap="square">
              <a:spAutoFit/>
            </a:bodyPr>
            <a:lstStyle/>
            <a:p>
              <a:r>
                <a:rPr lang="en-US" altLang="ko-Kore-KR" sz="1600" dirty="0">
                  <a:sym typeface="Wingdings" pitchFamily="2" charset="2"/>
                </a:rPr>
                <a:t>Module instance</a:t>
              </a:r>
              <a:r>
                <a:rPr lang="ko-Kore-KR" altLang="en-US" sz="1600" dirty="0">
                  <a:sym typeface="Wingdings" pitchFamily="2" charset="2"/>
                </a:rPr>
                <a:t> 의 다양화</a:t>
              </a:r>
              <a:r>
                <a:rPr lang="en-US" altLang="ko-Kore-KR" sz="1600" dirty="0">
                  <a:sym typeface="Wingdings" pitchFamily="2" charset="2"/>
                </a:rPr>
                <a:t> [</a:t>
              </a:r>
              <a:r>
                <a:rPr lang="ko-Kore-KR" altLang="en-US" sz="1600" dirty="0">
                  <a:sym typeface="Wingdings" pitchFamily="2" charset="2"/>
                </a:rPr>
                <a:t>소비자 </a:t>
              </a:r>
              <a:r>
                <a:rPr lang="en-US" altLang="ko-Kore-KR" sz="1600" dirty="0">
                  <a:sym typeface="Wingdings" pitchFamily="2" charset="2"/>
                </a:rPr>
                <a:t>/ </a:t>
              </a:r>
              <a:r>
                <a:rPr lang="ko-Kore-KR" altLang="en-US" sz="1600" dirty="0">
                  <a:sym typeface="Wingdings" pitchFamily="2" charset="2"/>
                </a:rPr>
                <a:t>기술력 </a:t>
              </a:r>
              <a:r>
                <a:rPr lang="en-US" altLang="ko-Kore-KR" sz="1600" dirty="0">
                  <a:sym typeface="Wingdings" pitchFamily="2" charset="2"/>
                </a:rPr>
                <a:t>/ </a:t>
              </a:r>
              <a:r>
                <a:rPr lang="ko-Kore-KR" altLang="en-US" sz="1600" dirty="0">
                  <a:sym typeface="Wingdings" pitchFamily="2" charset="2"/>
                </a:rPr>
                <a:t>경쟁력</a:t>
              </a:r>
              <a:r>
                <a:rPr lang="en-US" altLang="ko-Kore-KR" sz="1600" dirty="0">
                  <a:sym typeface="Wingdings" pitchFamily="2" charset="2"/>
                </a:rPr>
                <a:t>/ </a:t>
              </a:r>
              <a:r>
                <a:rPr lang="ko-Kore-KR" altLang="en-US" sz="1600" dirty="0">
                  <a:sym typeface="Wingdings" pitchFamily="2" charset="2"/>
                </a:rPr>
                <a:t>진화</a:t>
              </a:r>
              <a:r>
                <a:rPr lang="en-US" altLang="ko-Kore-KR" sz="1600" dirty="0">
                  <a:sym typeface="Wingdings" pitchFamily="2" charset="2"/>
                </a:rPr>
                <a:t>]</a:t>
              </a:r>
              <a:endParaRPr lang="en-US" altLang="ko-Kore-KR" sz="1600" dirty="0"/>
            </a:p>
          </p:txBody>
        </p:sp>
        <p:sp>
          <p:nvSpPr>
            <p:cNvPr id="29" name="TextBox 28">
              <a:extLst>
                <a:ext uri="{FF2B5EF4-FFF2-40B4-BE49-F238E27FC236}">
                  <a16:creationId xmlns:a16="http://schemas.microsoft.com/office/drawing/2014/main" id="{3132F75A-622C-4EDC-AA9F-2F2BEB21C003}"/>
                </a:ext>
              </a:extLst>
            </p:cNvPr>
            <p:cNvSpPr txBox="1"/>
            <p:nvPr/>
          </p:nvSpPr>
          <p:spPr>
            <a:xfrm rot="20823453">
              <a:off x="4721201" y="1302174"/>
              <a:ext cx="2700758" cy="369332"/>
            </a:xfrm>
            <a:prstGeom prst="rect">
              <a:avLst/>
            </a:prstGeom>
            <a:noFill/>
          </p:spPr>
          <p:txBody>
            <a:bodyPr wrap="square">
              <a:spAutoFit/>
            </a:bodyPr>
            <a:lstStyle/>
            <a:p>
              <a:r>
                <a:rPr lang="en-US" altLang="ko-Kore-KR" dirty="0">
                  <a:sym typeface="Wingdings" pitchFamily="2" charset="2"/>
                </a:rPr>
                <a:t>Adapt to all M</a:t>
              </a:r>
              <a:r>
                <a:rPr lang="en-US" altLang="ko-Kore-KR" baseline="-25000" dirty="0">
                  <a:sym typeface="Wingdings" pitchFamily="2" charset="2"/>
                </a:rPr>
                <a:t>1</a:t>
              </a:r>
              <a:r>
                <a:rPr lang="en-US" altLang="ko-Kore-KR" dirty="0">
                  <a:sym typeface="Wingdings" pitchFamily="2" charset="2"/>
                </a:rPr>
                <a:t> instance?</a:t>
              </a:r>
              <a:endParaRPr lang="en-US" altLang="ko-Kore-KR" dirty="0"/>
            </a:p>
          </p:txBody>
        </p:sp>
        <p:sp>
          <p:nvSpPr>
            <p:cNvPr id="31" name="위로 구부러진 화살표[C] 30">
              <a:extLst>
                <a:ext uri="{FF2B5EF4-FFF2-40B4-BE49-F238E27FC236}">
                  <a16:creationId xmlns:a16="http://schemas.microsoft.com/office/drawing/2014/main" id="{EBFE713B-63BF-BC53-920E-A446E7002354}"/>
                </a:ext>
              </a:extLst>
            </p:cNvPr>
            <p:cNvSpPr/>
            <p:nvPr/>
          </p:nvSpPr>
          <p:spPr>
            <a:xfrm rot="9694014">
              <a:off x="5205790" y="1870601"/>
              <a:ext cx="1490153" cy="617500"/>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2" name="오른쪽 화살표[R] 31">
              <a:extLst>
                <a:ext uri="{FF2B5EF4-FFF2-40B4-BE49-F238E27FC236}">
                  <a16:creationId xmlns:a16="http://schemas.microsoft.com/office/drawing/2014/main" id="{36F4E832-9023-F3E9-E6FA-8F7FD21E21E2}"/>
                </a:ext>
              </a:extLst>
            </p:cNvPr>
            <p:cNvSpPr/>
            <p:nvPr/>
          </p:nvSpPr>
          <p:spPr>
            <a:xfrm rot="10800000">
              <a:off x="6080244" y="2898931"/>
              <a:ext cx="816532" cy="4110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3" name="타원 32">
              <a:extLst>
                <a:ext uri="{FF2B5EF4-FFF2-40B4-BE49-F238E27FC236}">
                  <a16:creationId xmlns:a16="http://schemas.microsoft.com/office/drawing/2014/main" id="{701B8707-7DCD-D90C-EDDA-A24E70BE5F78}"/>
                </a:ext>
              </a:extLst>
            </p:cNvPr>
            <p:cNvSpPr/>
            <p:nvPr/>
          </p:nvSpPr>
          <p:spPr>
            <a:xfrm>
              <a:off x="8478342" y="1675247"/>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2k</a:t>
              </a:r>
              <a:endParaRPr kumimoji="1" lang="ko-Kore-KR" altLang="en-US" dirty="0">
                <a:solidFill>
                  <a:schemeClr val="tx1"/>
                </a:solidFill>
              </a:endParaRPr>
            </a:p>
          </p:txBody>
        </p:sp>
        <p:sp>
          <p:nvSpPr>
            <p:cNvPr id="34" name="타원 33">
              <a:extLst>
                <a:ext uri="{FF2B5EF4-FFF2-40B4-BE49-F238E27FC236}">
                  <a16:creationId xmlns:a16="http://schemas.microsoft.com/office/drawing/2014/main" id="{74AAEE5A-1542-5BBA-5252-6515F09C693C}"/>
                </a:ext>
              </a:extLst>
            </p:cNvPr>
            <p:cNvSpPr/>
            <p:nvPr/>
          </p:nvSpPr>
          <p:spPr>
            <a:xfrm>
              <a:off x="9665672" y="515715"/>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14</a:t>
              </a:r>
              <a:endParaRPr kumimoji="1" lang="ko-Kore-KR" altLang="en-US" dirty="0">
                <a:solidFill>
                  <a:schemeClr val="tx1"/>
                </a:solidFill>
              </a:endParaRPr>
            </a:p>
          </p:txBody>
        </p:sp>
        <p:sp>
          <p:nvSpPr>
            <p:cNvPr id="35" name="타원 34">
              <a:extLst>
                <a:ext uri="{FF2B5EF4-FFF2-40B4-BE49-F238E27FC236}">
                  <a16:creationId xmlns:a16="http://schemas.microsoft.com/office/drawing/2014/main" id="{AC573C87-FF7B-102B-FD57-79D2C788A127}"/>
                </a:ext>
              </a:extLst>
            </p:cNvPr>
            <p:cNvSpPr/>
            <p:nvPr/>
          </p:nvSpPr>
          <p:spPr>
            <a:xfrm>
              <a:off x="9678215" y="1289715"/>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15</a:t>
              </a:r>
              <a:endParaRPr kumimoji="1" lang="ko-Kore-KR" altLang="en-US" dirty="0">
                <a:solidFill>
                  <a:schemeClr val="tx1"/>
                </a:solidFill>
              </a:endParaRPr>
            </a:p>
          </p:txBody>
        </p:sp>
        <p:sp>
          <p:nvSpPr>
            <p:cNvPr id="37" name="타원 36">
              <a:extLst>
                <a:ext uri="{FF2B5EF4-FFF2-40B4-BE49-F238E27FC236}">
                  <a16:creationId xmlns:a16="http://schemas.microsoft.com/office/drawing/2014/main" id="{E266C48F-8B36-1FD9-D0EA-E18C2939AA30}"/>
                </a:ext>
              </a:extLst>
            </p:cNvPr>
            <p:cNvSpPr/>
            <p:nvPr/>
          </p:nvSpPr>
          <p:spPr>
            <a:xfrm>
              <a:off x="9659767" y="2063715"/>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16</a:t>
              </a:r>
              <a:endParaRPr kumimoji="1" lang="ko-Kore-KR" altLang="en-US" dirty="0">
                <a:solidFill>
                  <a:schemeClr val="tx1"/>
                </a:solidFill>
              </a:endParaRPr>
            </a:p>
          </p:txBody>
        </p:sp>
        <p:sp>
          <p:nvSpPr>
            <p:cNvPr id="39" name="타원 38">
              <a:extLst>
                <a:ext uri="{FF2B5EF4-FFF2-40B4-BE49-F238E27FC236}">
                  <a16:creationId xmlns:a16="http://schemas.microsoft.com/office/drawing/2014/main" id="{76F569A2-7944-A5C0-BD23-12C3523426B8}"/>
                </a:ext>
              </a:extLst>
            </p:cNvPr>
            <p:cNvSpPr/>
            <p:nvPr/>
          </p:nvSpPr>
          <p:spPr>
            <a:xfrm>
              <a:off x="9668828" y="2837716"/>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17</a:t>
              </a:r>
              <a:endParaRPr kumimoji="1" lang="ko-Kore-KR" altLang="en-US" dirty="0">
                <a:solidFill>
                  <a:schemeClr val="tx1"/>
                </a:solidFill>
              </a:endParaRPr>
            </a:p>
          </p:txBody>
        </p:sp>
        <p:cxnSp>
          <p:nvCxnSpPr>
            <p:cNvPr id="40" name="직선 연결선[R] 39">
              <a:extLst>
                <a:ext uri="{FF2B5EF4-FFF2-40B4-BE49-F238E27FC236}">
                  <a16:creationId xmlns:a16="http://schemas.microsoft.com/office/drawing/2014/main" id="{3319D7F3-6694-0AA7-AECE-5D9643490B6E}"/>
                </a:ext>
              </a:extLst>
            </p:cNvPr>
            <p:cNvCxnSpPr>
              <a:cxnSpLocks/>
              <a:stCxn id="33" idx="6"/>
              <a:endCxn id="41" idx="2"/>
            </p:cNvCxnSpPr>
            <p:nvPr/>
          </p:nvCxnSpPr>
          <p:spPr>
            <a:xfrm>
              <a:off x="9155423" y="2013788"/>
              <a:ext cx="2163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7D898A22-5C42-98D3-7530-1D87EDD1C8FC}"/>
                </a:ext>
              </a:extLst>
            </p:cNvPr>
            <p:cNvSpPr/>
            <p:nvPr/>
          </p:nvSpPr>
          <p:spPr>
            <a:xfrm>
              <a:off x="9371819" y="357635"/>
              <a:ext cx="1215599" cy="33123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42" name="이등변 삼각형 119">
              <a:extLst>
                <a:ext uri="{FF2B5EF4-FFF2-40B4-BE49-F238E27FC236}">
                  <a16:creationId xmlns:a16="http://schemas.microsoft.com/office/drawing/2014/main" id="{AB5433CF-3F2B-FB2C-0748-E22840E043B4}"/>
                </a:ext>
              </a:extLst>
            </p:cNvPr>
            <p:cNvSpPr/>
            <p:nvPr/>
          </p:nvSpPr>
          <p:spPr>
            <a:xfrm rot="5400000">
              <a:off x="7200651" y="1792262"/>
              <a:ext cx="2114093" cy="242225"/>
            </a:xfrm>
            <a:prstGeom prst="triangl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endParaRPr lang="ko-KR" altLang="en-US" sz="105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sp>
          <p:nvSpPr>
            <p:cNvPr id="43" name="직사각형 42">
              <a:extLst>
                <a:ext uri="{FF2B5EF4-FFF2-40B4-BE49-F238E27FC236}">
                  <a16:creationId xmlns:a16="http://schemas.microsoft.com/office/drawing/2014/main" id="{965C7CE3-ED2A-FE59-4EFB-DBB7A54A4341}"/>
                </a:ext>
              </a:extLst>
            </p:cNvPr>
            <p:cNvSpPr/>
            <p:nvPr/>
          </p:nvSpPr>
          <p:spPr>
            <a:xfrm>
              <a:off x="1562648" y="922888"/>
              <a:ext cx="6474406" cy="268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grpSp>
      <p:sp>
        <p:nvSpPr>
          <p:cNvPr id="54" name="TextBox 53">
            <a:extLst>
              <a:ext uri="{FF2B5EF4-FFF2-40B4-BE49-F238E27FC236}">
                <a16:creationId xmlns:a16="http://schemas.microsoft.com/office/drawing/2014/main" id="{E63FE24C-3778-930C-2A3C-51339A6296D8}"/>
              </a:ext>
            </a:extLst>
          </p:cNvPr>
          <p:cNvSpPr txBox="1"/>
          <p:nvPr/>
        </p:nvSpPr>
        <p:spPr>
          <a:xfrm>
            <a:off x="295129" y="120293"/>
            <a:ext cx="7310814" cy="369332"/>
          </a:xfrm>
          <a:prstGeom prst="rect">
            <a:avLst/>
          </a:prstGeom>
          <a:noFill/>
        </p:spPr>
        <p:txBody>
          <a:bodyPr wrap="square">
            <a:spAutoFit/>
          </a:bodyPr>
          <a:lstStyle/>
          <a:p>
            <a:r>
              <a:rPr lang="en-US" altLang="ko-Kore-KR" b="1" dirty="0">
                <a:sym typeface="Wingdings" pitchFamily="2" charset="2"/>
              </a:rPr>
              <a:t>Module relationship is much more complex. [</a:t>
            </a:r>
            <a:r>
              <a:rPr lang="ko-Kore-KR" altLang="en-US" b="1" dirty="0">
                <a:sym typeface="Wingdings" pitchFamily="2" charset="2"/>
              </a:rPr>
              <a:t>기존의 </a:t>
            </a:r>
            <a:r>
              <a:rPr lang="en-US" altLang="ko-Kore-KR" b="1" dirty="0">
                <a:sym typeface="Wingdings" pitchFamily="2" charset="2"/>
              </a:rPr>
              <a:t>UPC</a:t>
            </a:r>
            <a:r>
              <a:rPr lang="ko-Kore-KR" altLang="en-US" b="1" dirty="0">
                <a:sym typeface="Wingdings" pitchFamily="2" charset="2"/>
              </a:rPr>
              <a:t>의 한계</a:t>
            </a:r>
            <a:r>
              <a:rPr lang="en-US" altLang="ko-Kore-KR" b="1" dirty="0">
                <a:sym typeface="Wingdings" pitchFamily="2" charset="2"/>
              </a:rPr>
              <a:t>]</a:t>
            </a:r>
            <a:endParaRPr lang="en-US" altLang="ko-Kore-KR" b="1" dirty="0"/>
          </a:p>
        </p:txBody>
      </p:sp>
    </p:spTree>
    <p:extLst>
      <p:ext uri="{BB962C8B-B14F-4D97-AF65-F5344CB8AC3E}">
        <p14:creationId xmlns:p14="http://schemas.microsoft.com/office/powerpoint/2010/main" val="224566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14</a:t>
            </a:fld>
            <a:endParaRPr lang="ko-KR" altLang="en-US" dirty="0"/>
          </a:p>
        </p:txBody>
      </p:sp>
      <p:sp>
        <p:nvSpPr>
          <p:cNvPr id="56" name="TextBox 55">
            <a:extLst>
              <a:ext uri="{FF2B5EF4-FFF2-40B4-BE49-F238E27FC236}">
                <a16:creationId xmlns:a16="http://schemas.microsoft.com/office/drawing/2014/main" id="{7FC21E5B-E278-7457-ED94-78789AC5EA8A}"/>
              </a:ext>
            </a:extLst>
          </p:cNvPr>
          <p:cNvSpPr txBox="1"/>
          <p:nvPr/>
        </p:nvSpPr>
        <p:spPr>
          <a:xfrm>
            <a:off x="631955" y="3508270"/>
            <a:ext cx="1827830"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7</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22</a:t>
            </a:r>
            <a:endParaRPr lang="en-US" altLang="ko-Kore-KR" b="1" dirty="0"/>
          </a:p>
        </p:txBody>
      </p:sp>
      <p:sp>
        <p:nvSpPr>
          <p:cNvPr id="61" name="TextBox 60">
            <a:extLst>
              <a:ext uri="{FF2B5EF4-FFF2-40B4-BE49-F238E27FC236}">
                <a16:creationId xmlns:a16="http://schemas.microsoft.com/office/drawing/2014/main" id="{7FF797A7-BD9D-9388-86DB-EC2C21B0FEB0}"/>
              </a:ext>
            </a:extLst>
          </p:cNvPr>
          <p:cNvSpPr txBox="1"/>
          <p:nvPr/>
        </p:nvSpPr>
        <p:spPr>
          <a:xfrm>
            <a:off x="256615" y="2958123"/>
            <a:ext cx="3643228" cy="369332"/>
          </a:xfrm>
          <a:prstGeom prst="rect">
            <a:avLst/>
          </a:prstGeom>
          <a:noFill/>
        </p:spPr>
        <p:txBody>
          <a:bodyPr wrap="square">
            <a:spAutoFit/>
          </a:bodyPr>
          <a:lstStyle/>
          <a:p>
            <a:r>
              <a:rPr lang="en-US" altLang="ko-Kore-KR" b="1" dirty="0">
                <a:sym typeface="Wingdings" pitchFamily="2" charset="2"/>
              </a:rPr>
              <a:t>Candidates </a:t>
            </a:r>
            <a:r>
              <a:rPr lang="en-US" altLang="ko-KR" b="1" dirty="0">
                <a:sym typeface="Wingdings" pitchFamily="2" charset="2"/>
              </a:rPr>
              <a:t>[</a:t>
            </a:r>
            <a:r>
              <a:rPr lang="ko-KR" altLang="en-US" b="1" dirty="0">
                <a:sym typeface="Wingdings" pitchFamily="2" charset="2"/>
              </a:rPr>
              <a:t>특정 </a:t>
            </a:r>
            <a:r>
              <a:rPr lang="en-US" altLang="ko-KR" b="1" dirty="0">
                <a:sym typeface="Wingdings" pitchFamily="2" charset="2"/>
              </a:rPr>
              <a:t>CR</a:t>
            </a:r>
            <a:r>
              <a:rPr lang="en-US" altLang="ko-KR" b="1" baseline="-25000" dirty="0">
                <a:sym typeface="Wingdings" pitchFamily="2" charset="2"/>
              </a:rPr>
              <a:t>1</a:t>
            </a:r>
            <a:r>
              <a:rPr lang="en-US" altLang="ko-KR" b="1" dirty="0">
                <a:sym typeface="Wingdings" pitchFamily="2" charset="2"/>
              </a:rPr>
              <a:t> </a:t>
            </a:r>
            <a:r>
              <a:rPr lang="ko-KR" altLang="en-US" b="1" dirty="0">
                <a:sym typeface="Wingdings" pitchFamily="2" charset="2"/>
              </a:rPr>
              <a:t>을 만족하는</a:t>
            </a:r>
            <a:r>
              <a:rPr lang="en-US" altLang="ko-KR" b="1" dirty="0">
                <a:sym typeface="Wingdings" pitchFamily="2" charset="2"/>
              </a:rPr>
              <a:t>]</a:t>
            </a:r>
            <a:endParaRPr lang="en-US" altLang="ko-Kore-KR" b="1" dirty="0"/>
          </a:p>
        </p:txBody>
      </p:sp>
      <p:cxnSp>
        <p:nvCxnSpPr>
          <p:cNvPr id="76" name="직선 연결선[R] 75">
            <a:extLst>
              <a:ext uri="{FF2B5EF4-FFF2-40B4-BE49-F238E27FC236}">
                <a16:creationId xmlns:a16="http://schemas.microsoft.com/office/drawing/2014/main" id="{3D9A3C51-F1EB-6AD5-CC9F-841DF99B4942}"/>
              </a:ext>
            </a:extLst>
          </p:cNvPr>
          <p:cNvCxnSpPr>
            <a:cxnSpLocks/>
          </p:cNvCxnSpPr>
          <p:nvPr/>
        </p:nvCxnSpPr>
        <p:spPr>
          <a:xfrm>
            <a:off x="0" y="2796661"/>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926645-07A6-6544-7200-57178595DB4B}"/>
              </a:ext>
            </a:extLst>
          </p:cNvPr>
          <p:cNvSpPr txBox="1"/>
          <p:nvPr/>
        </p:nvSpPr>
        <p:spPr>
          <a:xfrm>
            <a:off x="2664747" y="3508270"/>
            <a:ext cx="1643432"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5</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25</a:t>
            </a:r>
            <a:endParaRPr lang="en-US" altLang="ko-Kore-KR" b="1" dirty="0"/>
          </a:p>
        </p:txBody>
      </p:sp>
      <p:sp>
        <p:nvSpPr>
          <p:cNvPr id="5" name="TextBox 4">
            <a:extLst>
              <a:ext uri="{FF2B5EF4-FFF2-40B4-BE49-F238E27FC236}">
                <a16:creationId xmlns:a16="http://schemas.microsoft.com/office/drawing/2014/main" id="{EDC55F30-6696-B43E-B654-1531ECDECAA1}"/>
              </a:ext>
            </a:extLst>
          </p:cNvPr>
          <p:cNvSpPr txBox="1"/>
          <p:nvPr/>
        </p:nvSpPr>
        <p:spPr>
          <a:xfrm>
            <a:off x="403368" y="4463256"/>
            <a:ext cx="8516514" cy="646331"/>
          </a:xfrm>
          <a:prstGeom prst="rect">
            <a:avLst/>
          </a:prstGeom>
          <a:noFill/>
        </p:spPr>
        <p:txBody>
          <a:bodyPr wrap="square">
            <a:spAutoFit/>
          </a:bodyPr>
          <a:lstStyle/>
          <a:p>
            <a:r>
              <a:rPr lang="ko-Kore-KR" altLang="en-US" dirty="0">
                <a:sym typeface="Wingdings" pitchFamily="2" charset="2"/>
              </a:rPr>
              <a:t>즉</a:t>
            </a:r>
            <a:r>
              <a:rPr lang="en-US" altLang="ko-Kore-KR" dirty="0">
                <a:sym typeface="Wingdings" pitchFamily="2" charset="2"/>
              </a:rPr>
              <a:t>, CR</a:t>
            </a:r>
            <a:r>
              <a:rPr lang="ko-Kore-KR" altLang="en-US" dirty="0">
                <a:sym typeface="Wingdings" pitchFamily="2" charset="2"/>
              </a:rPr>
              <a:t>과 </a:t>
            </a:r>
            <a:r>
              <a:rPr lang="en-US" altLang="ko-Kore-KR" dirty="0">
                <a:sym typeface="Wingdings" pitchFamily="2" charset="2"/>
              </a:rPr>
              <a:t>Module </a:t>
            </a:r>
            <a:r>
              <a:rPr lang="ko-Kore-KR" altLang="en-US" dirty="0">
                <a:sym typeface="Wingdings" pitchFamily="2" charset="2"/>
              </a:rPr>
              <a:t>과의 </a:t>
            </a:r>
            <a:r>
              <a:rPr lang="en-US" altLang="ko-Kore-KR" dirty="0">
                <a:sym typeface="Wingdings" pitchFamily="2" charset="2"/>
              </a:rPr>
              <a:t>mapping</a:t>
            </a:r>
            <a:r>
              <a:rPr lang="ko-Kore-KR" altLang="en-US" dirty="0">
                <a:sym typeface="Wingdings" pitchFamily="2" charset="2"/>
              </a:rPr>
              <a:t>이 </a:t>
            </a:r>
            <a:r>
              <a:rPr lang="en-US" altLang="ko-Kore-KR" dirty="0">
                <a:sym typeface="Wingdings" pitchFamily="2" charset="2"/>
              </a:rPr>
              <a:t>complexity </a:t>
            </a:r>
            <a:r>
              <a:rPr lang="ko-Kore-KR" altLang="en-US" dirty="0">
                <a:sym typeface="Wingdings" pitchFamily="2" charset="2"/>
              </a:rPr>
              <a:t>함에 따라</a:t>
            </a:r>
            <a:r>
              <a:rPr lang="en-US" altLang="ko-Kore-KR" dirty="0">
                <a:sym typeface="Wingdings" pitchFamily="2" charset="2"/>
              </a:rPr>
              <a:t>, </a:t>
            </a:r>
          </a:p>
          <a:p>
            <a:r>
              <a:rPr lang="ko-Kore-KR" altLang="en-US" dirty="0">
                <a:sym typeface="Wingdings" pitchFamily="2" charset="2"/>
              </a:rPr>
              <a:t>어떤 모듈 조합을 갖는지에 따라 원하는 </a:t>
            </a:r>
            <a:r>
              <a:rPr lang="en-US" altLang="ko-Kore-KR" dirty="0">
                <a:sym typeface="Wingdings" pitchFamily="2" charset="2"/>
              </a:rPr>
              <a:t>module or performance</a:t>
            </a:r>
            <a:r>
              <a:rPr lang="ko-Kore-KR" altLang="en-US" dirty="0">
                <a:sym typeface="Wingdings" pitchFamily="2" charset="2"/>
              </a:rPr>
              <a:t>가 달라짐</a:t>
            </a:r>
            <a:endParaRPr lang="en-US" altLang="ko-Kore-KR" dirty="0"/>
          </a:p>
        </p:txBody>
      </p:sp>
      <p:sp>
        <p:nvSpPr>
          <p:cNvPr id="12" name="TextBox 11">
            <a:extLst>
              <a:ext uri="{FF2B5EF4-FFF2-40B4-BE49-F238E27FC236}">
                <a16:creationId xmlns:a16="http://schemas.microsoft.com/office/drawing/2014/main" id="{FC131583-A00B-7894-DAB2-0BEB3DB07BD9}"/>
              </a:ext>
            </a:extLst>
          </p:cNvPr>
          <p:cNvSpPr txBox="1"/>
          <p:nvPr/>
        </p:nvSpPr>
        <p:spPr>
          <a:xfrm>
            <a:off x="4788440" y="3508270"/>
            <a:ext cx="1643432"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3</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a:t>
            </a:r>
            <a:r>
              <a:rPr lang="en-US" altLang="ko-KR" baseline="-25000" dirty="0">
                <a:sym typeface="Wingdings" pitchFamily="2" charset="2"/>
              </a:rPr>
              <a:t>7</a:t>
            </a:r>
            <a:endParaRPr lang="en-US" altLang="ko-Kore-KR" b="1" dirty="0"/>
          </a:p>
        </p:txBody>
      </p:sp>
      <p:sp>
        <p:nvSpPr>
          <p:cNvPr id="13" name="TextBox 12">
            <a:extLst>
              <a:ext uri="{FF2B5EF4-FFF2-40B4-BE49-F238E27FC236}">
                <a16:creationId xmlns:a16="http://schemas.microsoft.com/office/drawing/2014/main" id="{9A9577A8-963D-1DB6-2D6C-09C1A90F6B5A}"/>
              </a:ext>
            </a:extLst>
          </p:cNvPr>
          <p:cNvSpPr txBox="1"/>
          <p:nvPr/>
        </p:nvSpPr>
        <p:spPr>
          <a:xfrm>
            <a:off x="120579" y="5518052"/>
            <a:ext cx="8872695" cy="646331"/>
          </a:xfrm>
          <a:prstGeom prst="rect">
            <a:avLst/>
          </a:prstGeom>
          <a:noFill/>
        </p:spPr>
        <p:txBody>
          <a:bodyPr wrap="square">
            <a:spAutoFit/>
          </a:bodyPr>
          <a:lstStyle/>
          <a:p>
            <a:r>
              <a:rPr lang="ko-Kore-KR" altLang="en-US" dirty="0">
                <a:sym typeface="Wingdings" pitchFamily="2" charset="2"/>
              </a:rPr>
              <a:t>각 </a:t>
            </a:r>
            <a:r>
              <a:rPr lang="en-US" altLang="ko-Kore-KR" dirty="0">
                <a:sym typeface="Wingdings" pitchFamily="2" charset="2"/>
              </a:rPr>
              <a:t>module </a:t>
            </a:r>
            <a:r>
              <a:rPr lang="ko-Kore-KR" altLang="en-US" dirty="0">
                <a:sym typeface="Wingdings" pitchFamily="2" charset="2"/>
              </a:rPr>
              <a:t>별</a:t>
            </a:r>
            <a:r>
              <a:rPr lang="en-US" altLang="ko-Kore-KR" dirty="0">
                <a:sym typeface="Wingdings" pitchFamily="2" charset="2"/>
              </a:rPr>
              <a:t> </a:t>
            </a:r>
            <a:r>
              <a:rPr lang="ko-Kore-KR" altLang="en-US" dirty="0">
                <a:sym typeface="Wingdings" pitchFamily="2" charset="2"/>
              </a:rPr>
              <a:t>원하는</a:t>
            </a:r>
            <a:r>
              <a:rPr lang="en-US" altLang="ko-Kore-KR" dirty="0">
                <a:sym typeface="Wingdings" pitchFamily="2" charset="2"/>
              </a:rPr>
              <a:t> performance</a:t>
            </a:r>
            <a:r>
              <a:rPr lang="ko-Kore-KR" altLang="en-US" dirty="0">
                <a:sym typeface="Wingdings" pitchFamily="2" charset="2"/>
              </a:rPr>
              <a:t>가 정해져 있고</a:t>
            </a:r>
            <a:r>
              <a:rPr lang="en-US" altLang="ko-Kore-KR" dirty="0">
                <a:sym typeface="Wingdings" pitchFamily="2" charset="2"/>
              </a:rPr>
              <a:t>, </a:t>
            </a:r>
            <a:r>
              <a:rPr lang="ko-Kore-KR" altLang="en-US" dirty="0">
                <a:sym typeface="Wingdings" pitchFamily="2" charset="2"/>
              </a:rPr>
              <a:t>그에 맞는 </a:t>
            </a:r>
            <a:r>
              <a:rPr lang="en-US" altLang="ko-Kore-KR" dirty="0">
                <a:sym typeface="Wingdings" pitchFamily="2" charset="2"/>
              </a:rPr>
              <a:t>m</a:t>
            </a:r>
            <a:r>
              <a:rPr lang="en-US" altLang="ko-KR" dirty="0">
                <a:sym typeface="Wingdings" pitchFamily="2" charset="2"/>
              </a:rPr>
              <a:t>odule instance</a:t>
            </a:r>
            <a:r>
              <a:rPr lang="ko-KR" altLang="en-US" dirty="0">
                <a:sym typeface="Wingdings" pitchFamily="2" charset="2"/>
              </a:rPr>
              <a:t>을 선택</a:t>
            </a:r>
            <a:endParaRPr lang="en-US" altLang="ko-KR" dirty="0">
              <a:sym typeface="Wingdings" pitchFamily="2" charset="2"/>
            </a:endParaRPr>
          </a:p>
          <a:p>
            <a:r>
              <a:rPr lang="en-US" altLang="ko-KR" dirty="0">
                <a:sym typeface="Wingdings" pitchFamily="2" charset="2"/>
              </a:rPr>
              <a:t></a:t>
            </a:r>
            <a:r>
              <a:rPr lang="ko-KR" altLang="en-US" dirty="0">
                <a:sym typeface="Wingdings" pitchFamily="2" charset="2"/>
              </a:rPr>
              <a:t> </a:t>
            </a:r>
            <a:r>
              <a:rPr lang="ko-KR" altLang="en-US" dirty="0">
                <a:solidFill>
                  <a:srgbClr val="C00000"/>
                </a:solidFill>
                <a:sym typeface="Wingdings" pitchFamily="2" charset="2"/>
              </a:rPr>
              <a:t>각 모듈 간의 관계를 통해</a:t>
            </a:r>
            <a:r>
              <a:rPr lang="en-US" altLang="ko-KR" dirty="0">
                <a:solidFill>
                  <a:srgbClr val="C00000"/>
                </a:solidFill>
                <a:sym typeface="Wingdings" pitchFamily="2" charset="2"/>
              </a:rPr>
              <a:t>, </a:t>
            </a:r>
            <a:r>
              <a:rPr lang="ko-KR" altLang="en-US" dirty="0">
                <a:solidFill>
                  <a:srgbClr val="C00000"/>
                </a:solidFill>
                <a:sym typeface="Wingdings" pitchFamily="2" charset="2"/>
              </a:rPr>
              <a:t>원하는 </a:t>
            </a:r>
            <a:r>
              <a:rPr lang="en-US" altLang="ko-KR" dirty="0">
                <a:solidFill>
                  <a:srgbClr val="C00000"/>
                </a:solidFill>
                <a:sym typeface="Wingdings" pitchFamily="2" charset="2"/>
              </a:rPr>
              <a:t>module instance</a:t>
            </a:r>
            <a:r>
              <a:rPr lang="ko-KR" altLang="en-US" dirty="0">
                <a:solidFill>
                  <a:srgbClr val="C00000"/>
                </a:solidFill>
                <a:sym typeface="Wingdings" pitchFamily="2" charset="2"/>
              </a:rPr>
              <a:t>의 조합이 달라질 수 있음</a:t>
            </a:r>
            <a:endParaRPr lang="en-US" altLang="ko-KR" dirty="0">
              <a:solidFill>
                <a:srgbClr val="C00000"/>
              </a:solidFill>
              <a:sym typeface="Wingdings" pitchFamily="2" charset="2"/>
            </a:endParaRPr>
          </a:p>
        </p:txBody>
      </p:sp>
      <p:pic>
        <p:nvPicPr>
          <p:cNvPr id="14" name="그림 13">
            <a:extLst>
              <a:ext uri="{FF2B5EF4-FFF2-40B4-BE49-F238E27FC236}">
                <a16:creationId xmlns:a16="http://schemas.microsoft.com/office/drawing/2014/main" id="{6EC354B9-0654-042D-5C4E-AF6F67FE9AF7}"/>
              </a:ext>
            </a:extLst>
          </p:cNvPr>
          <p:cNvPicPr>
            <a:picLocks noChangeAspect="1"/>
          </p:cNvPicPr>
          <p:nvPr/>
        </p:nvPicPr>
        <p:blipFill rotWithShape="1">
          <a:blip r:embed="rId3"/>
          <a:srcRect r="54396"/>
          <a:stretch/>
        </p:blipFill>
        <p:spPr>
          <a:xfrm>
            <a:off x="7218936" y="2850597"/>
            <a:ext cx="1925064" cy="1204194"/>
          </a:xfrm>
          <a:prstGeom prst="rect">
            <a:avLst/>
          </a:prstGeom>
          <a:ln>
            <a:solidFill>
              <a:schemeClr val="tx1"/>
            </a:solidFill>
          </a:ln>
        </p:spPr>
      </p:pic>
      <p:sp>
        <p:nvSpPr>
          <p:cNvPr id="15" name="타원 14">
            <a:extLst>
              <a:ext uri="{FF2B5EF4-FFF2-40B4-BE49-F238E27FC236}">
                <a16:creationId xmlns:a16="http://schemas.microsoft.com/office/drawing/2014/main" id="{191870B5-7EC6-D765-71AE-6A531FB8DCBA}"/>
              </a:ext>
            </a:extLst>
          </p:cNvPr>
          <p:cNvSpPr/>
          <p:nvPr/>
        </p:nvSpPr>
        <p:spPr>
          <a:xfrm>
            <a:off x="2459786" y="1102378"/>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16" name="타원 15">
            <a:extLst>
              <a:ext uri="{FF2B5EF4-FFF2-40B4-BE49-F238E27FC236}">
                <a16:creationId xmlns:a16="http://schemas.microsoft.com/office/drawing/2014/main" id="{861113FE-E31F-D03F-7A75-034F517C188B}"/>
              </a:ext>
            </a:extLst>
          </p:cNvPr>
          <p:cNvSpPr/>
          <p:nvPr/>
        </p:nvSpPr>
        <p:spPr>
          <a:xfrm>
            <a:off x="2459786" y="1904544"/>
            <a:ext cx="655204" cy="6552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17" name="직사각형 16">
            <a:extLst>
              <a:ext uri="{FF2B5EF4-FFF2-40B4-BE49-F238E27FC236}">
                <a16:creationId xmlns:a16="http://schemas.microsoft.com/office/drawing/2014/main" id="{35578F0C-951E-B691-740C-F7D198F4BEDB}"/>
              </a:ext>
            </a:extLst>
          </p:cNvPr>
          <p:cNvSpPr/>
          <p:nvPr/>
        </p:nvSpPr>
        <p:spPr>
          <a:xfrm>
            <a:off x="602968" y="1418970"/>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cxnSp>
        <p:nvCxnSpPr>
          <p:cNvPr id="20" name="직선 연결선[R] 19">
            <a:extLst>
              <a:ext uri="{FF2B5EF4-FFF2-40B4-BE49-F238E27FC236}">
                <a16:creationId xmlns:a16="http://schemas.microsoft.com/office/drawing/2014/main" id="{D89A3EA2-0598-75EA-2A41-CAB699DAB6C0}"/>
              </a:ext>
            </a:extLst>
          </p:cNvPr>
          <p:cNvCxnSpPr>
            <a:cxnSpLocks/>
            <a:stCxn id="17" idx="3"/>
            <a:endCxn id="15" idx="2"/>
          </p:cNvCxnSpPr>
          <p:nvPr/>
        </p:nvCxnSpPr>
        <p:spPr>
          <a:xfrm flipV="1">
            <a:off x="1538057" y="1430250"/>
            <a:ext cx="921729" cy="3165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B3FF6C-6EC9-FE7F-22B1-589D8661343B}"/>
              </a:ext>
            </a:extLst>
          </p:cNvPr>
          <p:cNvSpPr txBox="1"/>
          <p:nvPr/>
        </p:nvSpPr>
        <p:spPr>
          <a:xfrm>
            <a:off x="295130" y="532275"/>
            <a:ext cx="2670347" cy="369332"/>
          </a:xfrm>
          <a:prstGeom prst="rect">
            <a:avLst/>
          </a:prstGeom>
          <a:noFill/>
        </p:spPr>
        <p:txBody>
          <a:bodyPr wrap="square">
            <a:spAutoFit/>
          </a:bodyPr>
          <a:lstStyle/>
          <a:p>
            <a:r>
              <a:rPr lang="en-US" altLang="ko-Kore-KR" dirty="0">
                <a:sym typeface="Wingdings" pitchFamily="2" charset="2"/>
              </a:rPr>
              <a:t>CR : module </a:t>
            </a:r>
            <a:r>
              <a:rPr lang="ko-Kore-KR" altLang="en-US" dirty="0">
                <a:sym typeface="Wingdings" pitchFamily="2" charset="2"/>
              </a:rPr>
              <a:t>상의 </a:t>
            </a:r>
            <a:r>
              <a:rPr lang="en-US" altLang="ko-Kore-KR" dirty="0">
                <a:sym typeface="Wingdings" pitchFamily="2" charset="2"/>
              </a:rPr>
              <a:t>1</a:t>
            </a:r>
            <a:r>
              <a:rPr lang="en-US" altLang="ko-KR" dirty="0">
                <a:sym typeface="Wingdings" pitchFamily="2" charset="2"/>
              </a:rPr>
              <a:t>:multi</a:t>
            </a:r>
            <a:endParaRPr lang="en-US" altLang="ko-Kore-KR" dirty="0"/>
          </a:p>
        </p:txBody>
      </p:sp>
      <p:cxnSp>
        <p:nvCxnSpPr>
          <p:cNvPr id="25" name="직선 연결선[R] 24">
            <a:extLst>
              <a:ext uri="{FF2B5EF4-FFF2-40B4-BE49-F238E27FC236}">
                <a16:creationId xmlns:a16="http://schemas.microsoft.com/office/drawing/2014/main" id="{15506885-F279-6A1C-38BF-877DEA980203}"/>
              </a:ext>
            </a:extLst>
          </p:cNvPr>
          <p:cNvCxnSpPr>
            <a:cxnSpLocks/>
            <a:stCxn id="31" idx="3"/>
            <a:endCxn id="33" idx="2"/>
          </p:cNvCxnSpPr>
          <p:nvPr/>
        </p:nvCxnSpPr>
        <p:spPr>
          <a:xfrm>
            <a:off x="6628710" y="1384478"/>
            <a:ext cx="977233" cy="4861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53F347-F9EE-3D20-6CF5-46E07E4039CD}"/>
              </a:ext>
            </a:extLst>
          </p:cNvPr>
          <p:cNvSpPr txBox="1"/>
          <p:nvPr/>
        </p:nvSpPr>
        <p:spPr>
          <a:xfrm>
            <a:off x="4883553" y="532275"/>
            <a:ext cx="3889575" cy="369332"/>
          </a:xfrm>
          <a:prstGeom prst="rect">
            <a:avLst/>
          </a:prstGeom>
          <a:noFill/>
        </p:spPr>
        <p:txBody>
          <a:bodyPr wrap="square">
            <a:spAutoFit/>
          </a:bodyPr>
          <a:lstStyle/>
          <a:p>
            <a:r>
              <a:rPr lang="ko-Kore-KR" altLang="en-US" dirty="0"/>
              <a:t>하나의 모듈이 어려 </a:t>
            </a:r>
            <a:r>
              <a:rPr lang="en-US" altLang="ko-Kore-KR" dirty="0"/>
              <a:t>CRs </a:t>
            </a:r>
            <a:r>
              <a:rPr lang="ko-Kore-KR" altLang="en-US" dirty="0"/>
              <a:t>담당</a:t>
            </a:r>
            <a:endParaRPr lang="en-US" altLang="ko-Kore-KR" dirty="0"/>
          </a:p>
        </p:txBody>
      </p:sp>
      <p:cxnSp>
        <p:nvCxnSpPr>
          <p:cNvPr id="29" name="직선 연결선[R] 28">
            <a:extLst>
              <a:ext uri="{FF2B5EF4-FFF2-40B4-BE49-F238E27FC236}">
                <a16:creationId xmlns:a16="http://schemas.microsoft.com/office/drawing/2014/main" id="{9EF5CCC0-B138-9519-409C-2E16BDD37969}"/>
              </a:ext>
            </a:extLst>
          </p:cNvPr>
          <p:cNvCxnSpPr>
            <a:cxnSpLocks/>
            <a:stCxn id="32" idx="3"/>
            <a:endCxn id="33" idx="2"/>
          </p:cNvCxnSpPr>
          <p:nvPr/>
        </p:nvCxnSpPr>
        <p:spPr>
          <a:xfrm flipV="1">
            <a:off x="6628710" y="1870644"/>
            <a:ext cx="977233" cy="4081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19558CCA-C804-09D0-5153-542806D61756}"/>
              </a:ext>
            </a:extLst>
          </p:cNvPr>
          <p:cNvCxnSpPr>
            <a:cxnSpLocks/>
            <a:stCxn id="17" idx="3"/>
            <a:endCxn id="16" idx="2"/>
          </p:cNvCxnSpPr>
          <p:nvPr/>
        </p:nvCxnSpPr>
        <p:spPr>
          <a:xfrm>
            <a:off x="1538057" y="1746842"/>
            <a:ext cx="921729" cy="485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F0E4642E-8A99-5024-C80C-ECA0FF871C59}"/>
              </a:ext>
            </a:extLst>
          </p:cNvPr>
          <p:cNvSpPr/>
          <p:nvPr/>
        </p:nvSpPr>
        <p:spPr>
          <a:xfrm>
            <a:off x="5693621" y="1056606"/>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sp>
        <p:nvSpPr>
          <p:cNvPr id="32" name="직사각형 31">
            <a:extLst>
              <a:ext uri="{FF2B5EF4-FFF2-40B4-BE49-F238E27FC236}">
                <a16:creationId xmlns:a16="http://schemas.microsoft.com/office/drawing/2014/main" id="{DF4A9E85-9100-1D24-98FD-3F925E2A2BB8}"/>
              </a:ext>
            </a:extLst>
          </p:cNvPr>
          <p:cNvSpPr/>
          <p:nvPr/>
        </p:nvSpPr>
        <p:spPr>
          <a:xfrm>
            <a:off x="5693621" y="1950909"/>
            <a:ext cx="935089" cy="655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sp>
        <p:nvSpPr>
          <p:cNvPr id="33" name="타원 32">
            <a:extLst>
              <a:ext uri="{FF2B5EF4-FFF2-40B4-BE49-F238E27FC236}">
                <a16:creationId xmlns:a16="http://schemas.microsoft.com/office/drawing/2014/main" id="{7B4E8FEB-F3FC-504D-51E4-988D3B63B6F5}"/>
              </a:ext>
            </a:extLst>
          </p:cNvPr>
          <p:cNvSpPr/>
          <p:nvPr/>
        </p:nvSpPr>
        <p:spPr>
          <a:xfrm>
            <a:off x="7605943" y="1542772"/>
            <a:ext cx="655744" cy="6557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34" name="TextBox 33">
            <a:extLst>
              <a:ext uri="{FF2B5EF4-FFF2-40B4-BE49-F238E27FC236}">
                <a16:creationId xmlns:a16="http://schemas.microsoft.com/office/drawing/2014/main" id="{3C0C3B06-3D8D-6734-E679-44D940FEB522}"/>
              </a:ext>
            </a:extLst>
          </p:cNvPr>
          <p:cNvSpPr txBox="1"/>
          <p:nvPr/>
        </p:nvSpPr>
        <p:spPr>
          <a:xfrm>
            <a:off x="295129" y="120293"/>
            <a:ext cx="7310814" cy="369332"/>
          </a:xfrm>
          <a:prstGeom prst="rect">
            <a:avLst/>
          </a:prstGeom>
          <a:noFill/>
        </p:spPr>
        <p:txBody>
          <a:bodyPr wrap="square">
            <a:spAutoFit/>
          </a:bodyPr>
          <a:lstStyle/>
          <a:p>
            <a:r>
              <a:rPr lang="en-US" altLang="ko-Kore-KR" b="1" dirty="0">
                <a:sym typeface="Wingdings" pitchFamily="2" charset="2"/>
              </a:rPr>
              <a:t>Module relationship is much more complex. [</a:t>
            </a:r>
            <a:r>
              <a:rPr lang="ko-Kore-KR" altLang="en-US" b="1" dirty="0">
                <a:sym typeface="Wingdings" pitchFamily="2" charset="2"/>
              </a:rPr>
              <a:t>기존의 </a:t>
            </a:r>
            <a:r>
              <a:rPr lang="en-US" altLang="ko-Kore-KR" b="1" dirty="0">
                <a:sym typeface="Wingdings" pitchFamily="2" charset="2"/>
              </a:rPr>
              <a:t>UPC</a:t>
            </a:r>
            <a:r>
              <a:rPr lang="ko-Kore-KR" altLang="en-US" b="1" dirty="0">
                <a:sym typeface="Wingdings" pitchFamily="2" charset="2"/>
              </a:rPr>
              <a:t>의 한계</a:t>
            </a:r>
            <a:r>
              <a:rPr lang="en-US" altLang="ko-Kore-KR" b="1" dirty="0">
                <a:sym typeface="Wingdings" pitchFamily="2" charset="2"/>
              </a:rPr>
              <a:t>]</a:t>
            </a:r>
            <a:endParaRPr lang="en-US" altLang="ko-Kore-KR" b="1" dirty="0"/>
          </a:p>
        </p:txBody>
      </p:sp>
    </p:spTree>
    <p:extLst>
      <p:ext uri="{BB962C8B-B14F-4D97-AF65-F5344CB8AC3E}">
        <p14:creationId xmlns:p14="http://schemas.microsoft.com/office/powerpoint/2010/main" val="224821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15</a:t>
            </a:fld>
            <a:endParaRPr lang="ko-KR" altLang="en-US" dirty="0"/>
          </a:p>
        </p:txBody>
      </p:sp>
      <p:cxnSp>
        <p:nvCxnSpPr>
          <p:cNvPr id="76" name="직선 연결선[R] 75">
            <a:extLst>
              <a:ext uri="{FF2B5EF4-FFF2-40B4-BE49-F238E27FC236}">
                <a16:creationId xmlns:a16="http://schemas.microsoft.com/office/drawing/2014/main" id="{3D9A3C51-F1EB-6AD5-CC9F-841DF99B4942}"/>
              </a:ext>
            </a:extLst>
          </p:cNvPr>
          <p:cNvCxnSpPr>
            <a:cxnSpLocks/>
          </p:cNvCxnSpPr>
          <p:nvPr/>
        </p:nvCxnSpPr>
        <p:spPr>
          <a:xfrm>
            <a:off x="0" y="335043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C55F30-6696-B43E-B654-1531ECDECAA1}"/>
              </a:ext>
            </a:extLst>
          </p:cNvPr>
          <p:cNvSpPr txBox="1"/>
          <p:nvPr/>
        </p:nvSpPr>
        <p:spPr>
          <a:xfrm>
            <a:off x="208876" y="3424428"/>
            <a:ext cx="8516514" cy="1846659"/>
          </a:xfrm>
          <a:prstGeom prst="rect">
            <a:avLst/>
          </a:prstGeom>
          <a:noFill/>
        </p:spPr>
        <p:txBody>
          <a:bodyPr wrap="square">
            <a:spAutoFit/>
          </a:bodyPr>
          <a:lstStyle/>
          <a:p>
            <a:r>
              <a:rPr lang="en-US" altLang="ko-KR" dirty="0">
                <a:sym typeface="Wingdings" pitchFamily="2" charset="2"/>
              </a:rPr>
              <a:t>performance</a:t>
            </a:r>
            <a:r>
              <a:rPr lang="en-US" altLang="ko-Kore-KR" dirty="0">
                <a:sym typeface="Wingdings" pitchFamily="2" charset="2"/>
              </a:rPr>
              <a:t> </a:t>
            </a:r>
            <a:r>
              <a:rPr lang="ko-Kore-KR" altLang="en-US" dirty="0">
                <a:sym typeface="Wingdings" pitchFamily="2" charset="2"/>
              </a:rPr>
              <a:t>순으로 </a:t>
            </a:r>
            <a:r>
              <a:rPr lang="en-US" altLang="ko-Kore-KR" dirty="0">
                <a:sym typeface="Wingdings" pitchFamily="2" charset="2"/>
              </a:rPr>
              <a:t>module instance </a:t>
            </a:r>
            <a:r>
              <a:rPr lang="ko-Kore-KR" altLang="en-US" dirty="0">
                <a:sym typeface="Wingdings" pitchFamily="2" charset="2"/>
              </a:rPr>
              <a:t>가 있다고 가정하면</a:t>
            </a:r>
            <a:r>
              <a:rPr lang="en-US" altLang="ko-Kore-KR" dirty="0">
                <a:sym typeface="Wingdings" pitchFamily="2" charset="2"/>
              </a:rPr>
              <a:t>,</a:t>
            </a:r>
          </a:p>
          <a:p>
            <a:endParaRPr lang="en-US" altLang="ko-Kore-KR" dirty="0">
              <a:sym typeface="Wingdings" pitchFamily="2" charset="2"/>
            </a:endParaRPr>
          </a:p>
          <a:p>
            <a:r>
              <a:rPr lang="ko-Kore-KR" altLang="en-US" dirty="0">
                <a:sym typeface="Wingdings" pitchFamily="2" charset="2"/>
              </a:rPr>
              <a:t>다른 모듈들은 모든 </a:t>
            </a:r>
            <a:r>
              <a:rPr lang="en-US" altLang="ko-KR" dirty="0">
                <a:sym typeface="Wingdings" pitchFamily="2" charset="2"/>
              </a:rPr>
              <a:t>M1 instances</a:t>
            </a:r>
            <a:r>
              <a:rPr lang="ko-KR" altLang="en-US" dirty="0">
                <a:sym typeface="Wingdings" pitchFamily="2" charset="2"/>
              </a:rPr>
              <a:t>에 적합하도록 설계가 불가능</a:t>
            </a:r>
            <a:r>
              <a:rPr lang="en-US" altLang="ko-KR" dirty="0">
                <a:sym typeface="Wingdings" pitchFamily="2" charset="2"/>
              </a:rPr>
              <a:t>.</a:t>
            </a:r>
          </a:p>
          <a:p>
            <a:endParaRPr lang="en-US" altLang="ko-Kore-KR" dirty="0">
              <a:sym typeface="Wingdings" pitchFamily="2" charset="2"/>
            </a:endParaRPr>
          </a:p>
          <a:p>
            <a:r>
              <a:rPr lang="ko-KR" altLang="en-US" dirty="0">
                <a:sym typeface="Wingdings" pitchFamily="2" charset="2"/>
              </a:rPr>
              <a:t>따라서</a:t>
            </a:r>
            <a:r>
              <a:rPr lang="en-US" altLang="ko-KR" dirty="0">
                <a:sym typeface="Wingdings" pitchFamily="2" charset="2"/>
              </a:rPr>
              <a:t>, </a:t>
            </a:r>
            <a:r>
              <a:rPr lang="ko-KR" altLang="en-US" dirty="0">
                <a:sym typeface="Wingdings" pitchFamily="2" charset="2"/>
              </a:rPr>
              <a:t>각 </a:t>
            </a:r>
            <a:r>
              <a:rPr lang="en-US" altLang="ko-KR" dirty="0">
                <a:sym typeface="Wingdings" pitchFamily="2" charset="2"/>
              </a:rPr>
              <a:t>module instance </a:t>
            </a:r>
            <a:r>
              <a:rPr lang="ko-KR" altLang="en-US" dirty="0">
                <a:sym typeface="Wingdings" pitchFamily="2" charset="2"/>
              </a:rPr>
              <a:t>사이에서 일종의 </a:t>
            </a:r>
            <a:r>
              <a:rPr lang="en-US" altLang="ko-KR" dirty="0">
                <a:sym typeface="Wingdings" pitchFamily="2" charset="2"/>
              </a:rPr>
              <a:t>(feasibility / compatibility / adaptability)</a:t>
            </a:r>
            <a:r>
              <a:rPr lang="ko-KR" altLang="en-US" dirty="0">
                <a:sym typeface="Wingdings" pitchFamily="2" charset="2"/>
              </a:rPr>
              <a:t>의 추가적 고려가 필요하다</a:t>
            </a:r>
            <a:r>
              <a:rPr lang="en-US" altLang="ko-KR" dirty="0">
                <a:sym typeface="Wingdings" pitchFamily="2" charset="2"/>
              </a:rPr>
              <a:t>. </a:t>
            </a:r>
            <a:r>
              <a:rPr lang="en-US" altLang="ko-KR" sz="2400" b="1" dirty="0">
                <a:solidFill>
                  <a:srgbClr val="C00000"/>
                </a:solidFill>
                <a:sym typeface="Wingdings" pitchFamily="2" charset="2"/>
              </a:rPr>
              <a:t> how?.....</a:t>
            </a:r>
            <a:endParaRPr lang="en-US" altLang="ko-Kore-KR" b="1" dirty="0">
              <a:solidFill>
                <a:srgbClr val="C00000"/>
              </a:solidFill>
              <a:sym typeface="Wingdings" pitchFamily="2" charset="2"/>
            </a:endParaRPr>
          </a:p>
        </p:txBody>
      </p:sp>
      <p:sp>
        <p:nvSpPr>
          <p:cNvPr id="49" name="TextBox 48">
            <a:extLst>
              <a:ext uri="{FF2B5EF4-FFF2-40B4-BE49-F238E27FC236}">
                <a16:creationId xmlns:a16="http://schemas.microsoft.com/office/drawing/2014/main" id="{C4AF1349-32C9-23FD-E974-ED818F3541C4}"/>
              </a:ext>
            </a:extLst>
          </p:cNvPr>
          <p:cNvSpPr txBox="1"/>
          <p:nvPr/>
        </p:nvSpPr>
        <p:spPr>
          <a:xfrm>
            <a:off x="678719" y="5778470"/>
            <a:ext cx="1827830"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7</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22</a:t>
            </a:r>
            <a:endParaRPr lang="en-US" altLang="ko-Kore-KR" b="1" dirty="0"/>
          </a:p>
        </p:txBody>
      </p:sp>
      <p:sp>
        <p:nvSpPr>
          <p:cNvPr id="50" name="TextBox 49">
            <a:extLst>
              <a:ext uri="{FF2B5EF4-FFF2-40B4-BE49-F238E27FC236}">
                <a16:creationId xmlns:a16="http://schemas.microsoft.com/office/drawing/2014/main" id="{871D09FA-436D-8E3F-22C0-115EA8E86EED}"/>
              </a:ext>
            </a:extLst>
          </p:cNvPr>
          <p:cNvSpPr txBox="1"/>
          <p:nvPr/>
        </p:nvSpPr>
        <p:spPr>
          <a:xfrm>
            <a:off x="303379" y="5228323"/>
            <a:ext cx="3643228" cy="369332"/>
          </a:xfrm>
          <a:prstGeom prst="rect">
            <a:avLst/>
          </a:prstGeom>
          <a:noFill/>
        </p:spPr>
        <p:txBody>
          <a:bodyPr wrap="square">
            <a:spAutoFit/>
          </a:bodyPr>
          <a:lstStyle/>
          <a:p>
            <a:r>
              <a:rPr lang="en-US" altLang="ko-Kore-KR" b="1" dirty="0">
                <a:sym typeface="Wingdings" pitchFamily="2" charset="2"/>
              </a:rPr>
              <a:t>Candidates</a:t>
            </a:r>
            <a:endParaRPr lang="en-US" altLang="ko-Kore-KR" b="1" dirty="0"/>
          </a:p>
        </p:txBody>
      </p:sp>
      <p:sp>
        <p:nvSpPr>
          <p:cNvPr id="51" name="TextBox 50">
            <a:extLst>
              <a:ext uri="{FF2B5EF4-FFF2-40B4-BE49-F238E27FC236}">
                <a16:creationId xmlns:a16="http://schemas.microsoft.com/office/drawing/2014/main" id="{79E1CE1F-84F4-7366-1A43-DD5850496ED9}"/>
              </a:ext>
            </a:extLst>
          </p:cNvPr>
          <p:cNvSpPr txBox="1"/>
          <p:nvPr/>
        </p:nvSpPr>
        <p:spPr>
          <a:xfrm>
            <a:off x="2480802" y="5778470"/>
            <a:ext cx="1643432"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5</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25</a:t>
            </a:r>
            <a:endParaRPr lang="en-US" altLang="ko-Kore-KR" b="1" dirty="0"/>
          </a:p>
        </p:txBody>
      </p:sp>
      <p:sp>
        <p:nvSpPr>
          <p:cNvPr id="52" name="TextBox 51">
            <a:extLst>
              <a:ext uri="{FF2B5EF4-FFF2-40B4-BE49-F238E27FC236}">
                <a16:creationId xmlns:a16="http://schemas.microsoft.com/office/drawing/2014/main" id="{557BA954-78BF-2BCE-027D-A22540B14908}"/>
              </a:ext>
            </a:extLst>
          </p:cNvPr>
          <p:cNvSpPr txBox="1"/>
          <p:nvPr/>
        </p:nvSpPr>
        <p:spPr>
          <a:xfrm>
            <a:off x="6532448" y="5778470"/>
            <a:ext cx="1643432"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3</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a:t>
            </a:r>
            <a:r>
              <a:rPr lang="en-US" altLang="ko-KR" baseline="-25000" dirty="0">
                <a:sym typeface="Wingdings" pitchFamily="2" charset="2"/>
              </a:rPr>
              <a:t>7</a:t>
            </a:r>
            <a:endParaRPr lang="en-US" altLang="ko-Kore-KR" b="1" dirty="0"/>
          </a:p>
        </p:txBody>
      </p:sp>
      <p:sp>
        <p:nvSpPr>
          <p:cNvPr id="53" name="TextBox 52">
            <a:extLst>
              <a:ext uri="{FF2B5EF4-FFF2-40B4-BE49-F238E27FC236}">
                <a16:creationId xmlns:a16="http://schemas.microsoft.com/office/drawing/2014/main" id="{9A8831F6-1E50-921B-2610-4EE53D4925DF}"/>
              </a:ext>
            </a:extLst>
          </p:cNvPr>
          <p:cNvSpPr txBox="1"/>
          <p:nvPr/>
        </p:nvSpPr>
        <p:spPr>
          <a:xfrm>
            <a:off x="1004845" y="4501197"/>
            <a:ext cx="983924" cy="2554545"/>
          </a:xfrm>
          <a:prstGeom prst="rect">
            <a:avLst/>
          </a:prstGeom>
          <a:noFill/>
        </p:spPr>
        <p:txBody>
          <a:bodyPr wrap="none" lIns="0" tIns="0" rIns="0" bIns="0" rtlCol="0">
            <a:spAutoFit/>
          </a:bodyPr>
          <a:lstStyle/>
          <a:p>
            <a:pPr algn="l"/>
            <a:r>
              <a:rPr kumimoji="1" lang="en-US" altLang="ko-Kore-KR" sz="16600" spc="-40" dirty="0">
                <a:solidFill>
                  <a:srgbClr val="FF0000">
                    <a:alpha val="66000"/>
                  </a:srgbClr>
                </a:solidFill>
                <a:latin typeface="+mn-ea"/>
              </a:rPr>
              <a:t>x</a:t>
            </a:r>
            <a:endParaRPr kumimoji="1" lang="ko-Kore-KR" altLang="en-US" sz="16600" spc="-40" dirty="0">
              <a:solidFill>
                <a:srgbClr val="FF0000">
                  <a:alpha val="66000"/>
                </a:srgbClr>
              </a:solidFill>
              <a:latin typeface="+mn-ea"/>
            </a:endParaRPr>
          </a:p>
        </p:txBody>
      </p:sp>
      <p:sp>
        <p:nvSpPr>
          <p:cNvPr id="54" name="TextBox 53">
            <a:extLst>
              <a:ext uri="{FF2B5EF4-FFF2-40B4-BE49-F238E27FC236}">
                <a16:creationId xmlns:a16="http://schemas.microsoft.com/office/drawing/2014/main" id="{4E0736EE-BFDA-DF55-387F-2A39E2DA646D}"/>
              </a:ext>
            </a:extLst>
          </p:cNvPr>
          <p:cNvSpPr txBox="1"/>
          <p:nvPr/>
        </p:nvSpPr>
        <p:spPr>
          <a:xfrm>
            <a:off x="6852986" y="4501197"/>
            <a:ext cx="983924" cy="2554545"/>
          </a:xfrm>
          <a:prstGeom prst="rect">
            <a:avLst/>
          </a:prstGeom>
          <a:noFill/>
        </p:spPr>
        <p:txBody>
          <a:bodyPr wrap="none" lIns="0" tIns="0" rIns="0" bIns="0" rtlCol="0">
            <a:spAutoFit/>
          </a:bodyPr>
          <a:lstStyle/>
          <a:p>
            <a:pPr algn="l"/>
            <a:r>
              <a:rPr kumimoji="1" lang="en-US" altLang="ko-Kore-KR" sz="16600" spc="-40" dirty="0">
                <a:solidFill>
                  <a:srgbClr val="FF0000">
                    <a:alpha val="66000"/>
                  </a:srgbClr>
                </a:solidFill>
                <a:latin typeface="+mn-ea"/>
              </a:rPr>
              <a:t>x</a:t>
            </a:r>
            <a:endParaRPr kumimoji="1" lang="ko-Kore-KR" altLang="en-US" sz="16600" spc="-40" dirty="0">
              <a:solidFill>
                <a:srgbClr val="FF0000">
                  <a:alpha val="66000"/>
                </a:srgbClr>
              </a:solidFill>
              <a:latin typeface="+mn-ea"/>
            </a:endParaRPr>
          </a:p>
        </p:txBody>
      </p:sp>
      <p:sp>
        <p:nvSpPr>
          <p:cNvPr id="58" name="TextBox 57">
            <a:extLst>
              <a:ext uri="{FF2B5EF4-FFF2-40B4-BE49-F238E27FC236}">
                <a16:creationId xmlns:a16="http://schemas.microsoft.com/office/drawing/2014/main" id="{860AC21D-B4F0-61A4-CE2B-0DEECD374054}"/>
              </a:ext>
            </a:extLst>
          </p:cNvPr>
          <p:cNvSpPr txBox="1"/>
          <p:nvPr/>
        </p:nvSpPr>
        <p:spPr>
          <a:xfrm>
            <a:off x="4335950" y="5788586"/>
            <a:ext cx="1643432" cy="646331"/>
          </a:xfrm>
          <a:prstGeom prst="rect">
            <a:avLst/>
          </a:prstGeom>
          <a:noFill/>
        </p:spPr>
        <p:txBody>
          <a:bodyPr wrap="square">
            <a:spAutoFit/>
          </a:bodyPr>
          <a:lstStyle/>
          <a:p>
            <a:r>
              <a:rPr lang="en-US" altLang="ko-Kore-KR" b="1" dirty="0">
                <a:sym typeface="Wingdings" pitchFamily="2" charset="2"/>
              </a:rPr>
              <a:t>Module 1 : </a:t>
            </a:r>
            <a:r>
              <a:rPr lang="en-US" altLang="ko-Kore-KR" dirty="0">
                <a:sym typeface="Wingdings" pitchFamily="2" charset="2"/>
              </a:rPr>
              <a:t>M</a:t>
            </a:r>
            <a:r>
              <a:rPr lang="en-US" altLang="ko-Kore-KR" baseline="-25000" dirty="0">
                <a:sym typeface="Wingdings" pitchFamily="2" charset="2"/>
              </a:rPr>
              <a:t>1</a:t>
            </a:r>
            <a:r>
              <a:rPr lang="en-US" altLang="ko-KR" baseline="-25000" dirty="0">
                <a:sym typeface="Wingdings" pitchFamily="2" charset="2"/>
              </a:rPr>
              <a:t>4</a:t>
            </a:r>
            <a:endParaRPr lang="en-US" altLang="ko-Kore-KR" dirty="0">
              <a:sym typeface="Wingdings" pitchFamily="2" charset="2"/>
            </a:endParaRPr>
          </a:p>
          <a:p>
            <a:r>
              <a:rPr lang="en-US" altLang="ko-Kore-KR" b="1" dirty="0">
                <a:sym typeface="Wingdings" pitchFamily="2" charset="2"/>
              </a:rPr>
              <a:t>Module 2 : </a:t>
            </a:r>
            <a:r>
              <a:rPr lang="en-US" altLang="ko-Kore-KR" dirty="0">
                <a:sym typeface="Wingdings" pitchFamily="2" charset="2"/>
              </a:rPr>
              <a:t>M</a:t>
            </a:r>
            <a:r>
              <a:rPr lang="en-US" altLang="ko-Kore-KR" baseline="-25000" dirty="0">
                <a:sym typeface="Wingdings" pitchFamily="2" charset="2"/>
              </a:rPr>
              <a:t>2</a:t>
            </a:r>
            <a:r>
              <a:rPr lang="en-US" altLang="ko-KR" baseline="-25000" dirty="0">
                <a:sym typeface="Wingdings" pitchFamily="2" charset="2"/>
              </a:rPr>
              <a:t>6</a:t>
            </a:r>
            <a:endParaRPr lang="en-US" altLang="ko-Kore-KR" b="1" dirty="0"/>
          </a:p>
        </p:txBody>
      </p:sp>
      <p:grpSp>
        <p:nvGrpSpPr>
          <p:cNvPr id="59" name="그룹 58">
            <a:extLst>
              <a:ext uri="{FF2B5EF4-FFF2-40B4-BE49-F238E27FC236}">
                <a16:creationId xmlns:a16="http://schemas.microsoft.com/office/drawing/2014/main" id="{B1141807-B3F6-4CA2-F8E6-A63CE4CCB213}"/>
              </a:ext>
            </a:extLst>
          </p:cNvPr>
          <p:cNvGrpSpPr/>
          <p:nvPr/>
        </p:nvGrpSpPr>
        <p:grpSpPr>
          <a:xfrm>
            <a:off x="22889" y="1043731"/>
            <a:ext cx="6408983" cy="2112511"/>
            <a:chOff x="72642" y="4272481"/>
            <a:chExt cx="6408983" cy="2112511"/>
          </a:xfrm>
        </p:grpSpPr>
        <p:cxnSp>
          <p:nvCxnSpPr>
            <p:cNvPr id="60" name="직선 연결선[R] 59">
              <a:extLst>
                <a:ext uri="{FF2B5EF4-FFF2-40B4-BE49-F238E27FC236}">
                  <a16:creationId xmlns:a16="http://schemas.microsoft.com/office/drawing/2014/main" id="{5D3E0535-C26D-3982-C308-FE1C8D161BD8}"/>
                </a:ext>
              </a:extLst>
            </p:cNvPr>
            <p:cNvCxnSpPr>
              <a:cxnSpLocks/>
              <a:stCxn id="63" idx="4"/>
              <a:endCxn id="70" idx="0"/>
            </p:cNvCxnSpPr>
            <p:nvPr/>
          </p:nvCxnSpPr>
          <p:spPr>
            <a:xfrm>
              <a:off x="2128463" y="5421608"/>
              <a:ext cx="1952193"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3F36DC96-F6E0-F706-E7A8-C64DDD67B4E3}"/>
                </a:ext>
              </a:extLst>
            </p:cNvPr>
            <p:cNvSpPr/>
            <p:nvPr/>
          </p:nvSpPr>
          <p:spPr>
            <a:xfrm>
              <a:off x="7264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11</a:t>
              </a:r>
              <a:endParaRPr kumimoji="1" lang="ko-Kore-KR" altLang="en-US" dirty="0">
                <a:solidFill>
                  <a:schemeClr val="tx1"/>
                </a:solidFill>
              </a:endParaRPr>
            </a:p>
          </p:txBody>
        </p:sp>
        <p:sp>
          <p:nvSpPr>
            <p:cNvPr id="63" name="타원 62">
              <a:extLst>
                <a:ext uri="{FF2B5EF4-FFF2-40B4-BE49-F238E27FC236}">
                  <a16:creationId xmlns:a16="http://schemas.microsoft.com/office/drawing/2014/main" id="{7883051D-EE73-1A25-4B1E-6A236A7B7C19}"/>
                </a:ext>
              </a:extLst>
            </p:cNvPr>
            <p:cNvSpPr/>
            <p:nvPr/>
          </p:nvSpPr>
          <p:spPr>
            <a:xfrm>
              <a:off x="1553899" y="4272481"/>
              <a:ext cx="1149127" cy="11491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64" name="타원 63">
              <a:extLst>
                <a:ext uri="{FF2B5EF4-FFF2-40B4-BE49-F238E27FC236}">
                  <a16:creationId xmlns:a16="http://schemas.microsoft.com/office/drawing/2014/main" id="{CB1478FC-B2B0-DBCA-EF9E-F195024EDA41}"/>
                </a:ext>
              </a:extLst>
            </p:cNvPr>
            <p:cNvSpPr/>
            <p:nvPr/>
          </p:nvSpPr>
          <p:spPr>
            <a:xfrm>
              <a:off x="630782"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12</a:t>
              </a:r>
              <a:endParaRPr kumimoji="1" lang="ko-Kore-KR" altLang="en-US" dirty="0">
                <a:solidFill>
                  <a:schemeClr val="tx1"/>
                </a:solidFill>
              </a:endParaRPr>
            </a:p>
          </p:txBody>
        </p:sp>
        <p:sp>
          <p:nvSpPr>
            <p:cNvPr id="65" name="타원 64">
              <a:extLst>
                <a:ext uri="{FF2B5EF4-FFF2-40B4-BE49-F238E27FC236}">
                  <a16:creationId xmlns:a16="http://schemas.microsoft.com/office/drawing/2014/main" id="{78EB1A8C-8C1E-88D4-AB90-E7509402AD9C}"/>
                </a:ext>
              </a:extLst>
            </p:cNvPr>
            <p:cNvSpPr/>
            <p:nvPr/>
          </p:nvSpPr>
          <p:spPr>
            <a:xfrm>
              <a:off x="120079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13</a:t>
              </a:r>
              <a:endParaRPr kumimoji="1" lang="ko-Kore-KR" altLang="en-US" dirty="0">
                <a:solidFill>
                  <a:schemeClr val="tx1"/>
                </a:solidFill>
              </a:endParaRPr>
            </a:p>
          </p:txBody>
        </p:sp>
        <p:sp>
          <p:nvSpPr>
            <p:cNvPr id="66" name="타원 65">
              <a:extLst>
                <a:ext uri="{FF2B5EF4-FFF2-40B4-BE49-F238E27FC236}">
                  <a16:creationId xmlns:a16="http://schemas.microsoft.com/office/drawing/2014/main" id="{2459E432-9454-3B49-1A10-CF6F965B844A}"/>
                </a:ext>
              </a:extLst>
            </p:cNvPr>
            <p:cNvSpPr/>
            <p:nvPr/>
          </p:nvSpPr>
          <p:spPr>
            <a:xfrm>
              <a:off x="1699561"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14</a:t>
              </a:r>
              <a:endParaRPr kumimoji="1" lang="ko-Kore-KR" altLang="en-US" dirty="0">
                <a:solidFill>
                  <a:schemeClr val="tx1"/>
                </a:solidFill>
              </a:endParaRPr>
            </a:p>
          </p:txBody>
        </p:sp>
        <p:sp>
          <p:nvSpPr>
            <p:cNvPr id="67" name="타원 66">
              <a:extLst>
                <a:ext uri="{FF2B5EF4-FFF2-40B4-BE49-F238E27FC236}">
                  <a16:creationId xmlns:a16="http://schemas.microsoft.com/office/drawing/2014/main" id="{876756F8-1ABD-E493-4A56-B75E4C4B2ED0}"/>
                </a:ext>
              </a:extLst>
            </p:cNvPr>
            <p:cNvSpPr/>
            <p:nvPr/>
          </p:nvSpPr>
          <p:spPr>
            <a:xfrm>
              <a:off x="222207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15</a:t>
              </a:r>
              <a:endParaRPr kumimoji="1" lang="ko-Kore-KR" altLang="en-US" dirty="0">
                <a:solidFill>
                  <a:schemeClr val="tx1"/>
                </a:solidFill>
              </a:endParaRPr>
            </a:p>
          </p:txBody>
        </p:sp>
        <p:sp>
          <p:nvSpPr>
            <p:cNvPr id="68" name="타원 67">
              <a:extLst>
                <a:ext uri="{FF2B5EF4-FFF2-40B4-BE49-F238E27FC236}">
                  <a16:creationId xmlns:a16="http://schemas.microsoft.com/office/drawing/2014/main" id="{7311E78F-0A8F-F132-76F3-705500148734}"/>
                </a:ext>
              </a:extLst>
            </p:cNvPr>
            <p:cNvSpPr/>
            <p:nvPr/>
          </p:nvSpPr>
          <p:spPr>
            <a:xfrm>
              <a:off x="2756465"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16</a:t>
              </a:r>
              <a:endParaRPr kumimoji="1" lang="ko-Kore-KR" altLang="en-US" dirty="0">
                <a:solidFill>
                  <a:schemeClr val="tx1"/>
                </a:solidFill>
              </a:endParaRPr>
            </a:p>
          </p:txBody>
        </p:sp>
        <p:sp>
          <p:nvSpPr>
            <p:cNvPr id="69" name="타원 68">
              <a:extLst>
                <a:ext uri="{FF2B5EF4-FFF2-40B4-BE49-F238E27FC236}">
                  <a16:creationId xmlns:a16="http://schemas.microsoft.com/office/drawing/2014/main" id="{3459D9BF-86F3-E6B3-FA45-64D6E65200B9}"/>
                </a:ext>
              </a:extLst>
            </p:cNvPr>
            <p:cNvSpPr/>
            <p:nvPr/>
          </p:nvSpPr>
          <p:spPr>
            <a:xfrm>
              <a:off x="3255228"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17</a:t>
              </a:r>
              <a:endParaRPr kumimoji="1" lang="ko-Kore-KR" altLang="en-US" dirty="0">
                <a:solidFill>
                  <a:schemeClr val="tx1"/>
                </a:solidFill>
              </a:endParaRPr>
            </a:p>
          </p:txBody>
        </p:sp>
        <p:sp>
          <p:nvSpPr>
            <p:cNvPr id="70" name="타원 69">
              <a:extLst>
                <a:ext uri="{FF2B5EF4-FFF2-40B4-BE49-F238E27FC236}">
                  <a16:creationId xmlns:a16="http://schemas.microsoft.com/office/drawing/2014/main" id="{00500C28-5F95-F209-AB98-07481A4AB99A}"/>
                </a:ext>
              </a:extLst>
            </p:cNvPr>
            <p:cNvSpPr/>
            <p:nvPr/>
          </p:nvSpPr>
          <p:spPr>
            <a:xfrm>
              <a:off x="3742116" y="5707911"/>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18</a:t>
              </a:r>
              <a:endParaRPr kumimoji="1" lang="ko-Kore-KR" altLang="en-US" dirty="0">
                <a:solidFill>
                  <a:schemeClr val="tx1"/>
                </a:solidFill>
              </a:endParaRPr>
            </a:p>
          </p:txBody>
        </p:sp>
        <p:cxnSp>
          <p:nvCxnSpPr>
            <p:cNvPr id="71" name="직선 연결선[R] 70">
              <a:extLst>
                <a:ext uri="{FF2B5EF4-FFF2-40B4-BE49-F238E27FC236}">
                  <a16:creationId xmlns:a16="http://schemas.microsoft.com/office/drawing/2014/main" id="{3631873B-6FEF-51AB-08A4-F52A26AAF053}"/>
                </a:ext>
              </a:extLst>
            </p:cNvPr>
            <p:cNvCxnSpPr>
              <a:cxnSpLocks/>
              <a:stCxn id="63" idx="4"/>
              <a:endCxn id="62" idx="0"/>
            </p:cNvCxnSpPr>
            <p:nvPr/>
          </p:nvCxnSpPr>
          <p:spPr>
            <a:xfrm flipH="1">
              <a:off x="411182" y="5421608"/>
              <a:ext cx="1717281" cy="286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타원 71">
              <a:extLst>
                <a:ext uri="{FF2B5EF4-FFF2-40B4-BE49-F238E27FC236}">
                  <a16:creationId xmlns:a16="http://schemas.microsoft.com/office/drawing/2014/main" id="{D7B43DCE-7F1B-CCB4-6F5D-B6325E96DD38}"/>
                </a:ext>
              </a:extLst>
            </p:cNvPr>
            <p:cNvSpPr/>
            <p:nvPr/>
          </p:nvSpPr>
          <p:spPr>
            <a:xfrm>
              <a:off x="5332498" y="4328368"/>
              <a:ext cx="1149127" cy="11491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73" name="타원 72">
              <a:extLst>
                <a:ext uri="{FF2B5EF4-FFF2-40B4-BE49-F238E27FC236}">
                  <a16:creationId xmlns:a16="http://schemas.microsoft.com/office/drawing/2014/main" id="{AD473F31-1F89-FB67-176F-389E84387945}"/>
                </a:ext>
              </a:extLst>
            </p:cNvPr>
            <p:cNvSpPr/>
            <p:nvPr/>
          </p:nvSpPr>
          <p:spPr>
            <a:xfrm>
              <a:off x="5568520" y="5707911"/>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2k</a:t>
              </a:r>
              <a:endParaRPr kumimoji="1" lang="ko-Kore-KR" altLang="en-US" dirty="0">
                <a:solidFill>
                  <a:schemeClr val="tx1"/>
                </a:solidFill>
              </a:endParaRPr>
            </a:p>
          </p:txBody>
        </p:sp>
        <p:cxnSp>
          <p:nvCxnSpPr>
            <p:cNvPr id="74" name="직선 연결선[R] 73">
              <a:extLst>
                <a:ext uri="{FF2B5EF4-FFF2-40B4-BE49-F238E27FC236}">
                  <a16:creationId xmlns:a16="http://schemas.microsoft.com/office/drawing/2014/main" id="{8ADC5620-9A96-6700-CB34-F690E24F8A60}"/>
                </a:ext>
              </a:extLst>
            </p:cNvPr>
            <p:cNvCxnSpPr>
              <a:cxnSpLocks/>
              <a:stCxn id="72" idx="4"/>
              <a:endCxn id="73" idx="0"/>
            </p:cNvCxnSpPr>
            <p:nvPr/>
          </p:nvCxnSpPr>
          <p:spPr>
            <a:xfrm flipH="1">
              <a:off x="5907061" y="5477495"/>
              <a:ext cx="1" cy="230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03067F01-913E-DECB-0AEF-5A59AED49360}"/>
              </a:ext>
            </a:extLst>
          </p:cNvPr>
          <p:cNvSpPr txBox="1"/>
          <p:nvPr/>
        </p:nvSpPr>
        <p:spPr>
          <a:xfrm>
            <a:off x="183552" y="88813"/>
            <a:ext cx="6168607" cy="338554"/>
          </a:xfrm>
          <a:prstGeom prst="rect">
            <a:avLst/>
          </a:prstGeom>
          <a:noFill/>
        </p:spPr>
        <p:txBody>
          <a:bodyPr wrap="square">
            <a:spAutoFit/>
          </a:bodyPr>
          <a:lstStyle/>
          <a:p>
            <a:r>
              <a:rPr lang="en-US" altLang="ko-Kore-KR" sz="1600" b="1" dirty="0">
                <a:sym typeface="Wingdings" pitchFamily="2" charset="2"/>
              </a:rPr>
              <a:t>Module instance</a:t>
            </a:r>
            <a:r>
              <a:rPr lang="ko-Kore-KR" altLang="en-US" sz="1600" b="1" dirty="0">
                <a:sym typeface="Wingdings" pitchFamily="2" charset="2"/>
              </a:rPr>
              <a:t> 의 다양화</a:t>
            </a:r>
            <a:r>
              <a:rPr lang="en-US" altLang="ko-Kore-KR" sz="1600" b="1" dirty="0">
                <a:sym typeface="Wingdings" pitchFamily="2" charset="2"/>
              </a:rPr>
              <a:t> </a:t>
            </a:r>
            <a:r>
              <a:rPr lang="en-US" altLang="ko-KR" sz="1600" dirty="0">
                <a:sym typeface="Wingdings" pitchFamily="2" charset="2"/>
              </a:rPr>
              <a:t>[</a:t>
            </a:r>
            <a:r>
              <a:rPr lang="ko-Kore-KR" altLang="en-US" sz="1600" dirty="0">
                <a:sym typeface="Wingdings" pitchFamily="2" charset="2"/>
              </a:rPr>
              <a:t>소비자 </a:t>
            </a:r>
            <a:r>
              <a:rPr lang="en-US" altLang="ko-Kore-KR" sz="1600" dirty="0">
                <a:sym typeface="Wingdings" pitchFamily="2" charset="2"/>
              </a:rPr>
              <a:t>/ </a:t>
            </a:r>
            <a:r>
              <a:rPr lang="ko-Kore-KR" altLang="en-US" sz="1600" dirty="0">
                <a:sym typeface="Wingdings" pitchFamily="2" charset="2"/>
              </a:rPr>
              <a:t>기술력 </a:t>
            </a:r>
            <a:r>
              <a:rPr lang="en-US" altLang="ko-Kore-KR" sz="1600" dirty="0">
                <a:sym typeface="Wingdings" pitchFamily="2" charset="2"/>
              </a:rPr>
              <a:t>/ </a:t>
            </a:r>
            <a:r>
              <a:rPr lang="ko-Kore-KR" altLang="en-US" sz="1600" dirty="0">
                <a:sym typeface="Wingdings" pitchFamily="2" charset="2"/>
              </a:rPr>
              <a:t>경쟁력</a:t>
            </a:r>
            <a:r>
              <a:rPr lang="en-US" altLang="ko-Kore-KR" sz="1600" dirty="0">
                <a:sym typeface="Wingdings" pitchFamily="2" charset="2"/>
              </a:rPr>
              <a:t>/ </a:t>
            </a:r>
            <a:r>
              <a:rPr lang="ko-Kore-KR" altLang="en-US" sz="1600" dirty="0">
                <a:sym typeface="Wingdings" pitchFamily="2" charset="2"/>
              </a:rPr>
              <a:t>진화</a:t>
            </a:r>
            <a:r>
              <a:rPr lang="en-US" altLang="ko-Kore-KR" sz="1600" dirty="0">
                <a:sym typeface="Wingdings" pitchFamily="2" charset="2"/>
              </a:rPr>
              <a:t>]</a:t>
            </a:r>
            <a:endParaRPr lang="en-US" altLang="ko-Kore-KR" sz="1600" dirty="0"/>
          </a:p>
        </p:txBody>
      </p:sp>
      <p:sp>
        <p:nvSpPr>
          <p:cNvPr id="77" name="TextBox 76">
            <a:extLst>
              <a:ext uri="{FF2B5EF4-FFF2-40B4-BE49-F238E27FC236}">
                <a16:creationId xmlns:a16="http://schemas.microsoft.com/office/drawing/2014/main" id="{3AE6DEFC-31B2-5940-20C1-D6ADB18CC528}"/>
              </a:ext>
            </a:extLst>
          </p:cNvPr>
          <p:cNvSpPr txBox="1"/>
          <p:nvPr/>
        </p:nvSpPr>
        <p:spPr>
          <a:xfrm rot="20823453">
            <a:off x="3181442" y="1007093"/>
            <a:ext cx="2700758" cy="369332"/>
          </a:xfrm>
          <a:prstGeom prst="rect">
            <a:avLst/>
          </a:prstGeom>
          <a:noFill/>
        </p:spPr>
        <p:txBody>
          <a:bodyPr wrap="square">
            <a:spAutoFit/>
          </a:bodyPr>
          <a:lstStyle/>
          <a:p>
            <a:r>
              <a:rPr lang="en-US" altLang="ko-Kore-KR" dirty="0">
                <a:sym typeface="Wingdings" pitchFamily="2" charset="2"/>
              </a:rPr>
              <a:t>Adapt to all M</a:t>
            </a:r>
            <a:r>
              <a:rPr lang="en-US" altLang="ko-Kore-KR" baseline="-25000" dirty="0">
                <a:sym typeface="Wingdings" pitchFamily="2" charset="2"/>
              </a:rPr>
              <a:t>1</a:t>
            </a:r>
            <a:r>
              <a:rPr lang="en-US" altLang="ko-Kore-KR" dirty="0">
                <a:sym typeface="Wingdings" pitchFamily="2" charset="2"/>
              </a:rPr>
              <a:t> instance?</a:t>
            </a:r>
            <a:endParaRPr lang="en-US" altLang="ko-Kore-KR" dirty="0"/>
          </a:p>
        </p:txBody>
      </p:sp>
      <p:sp>
        <p:nvSpPr>
          <p:cNvPr id="79" name="위로 구부러진 화살표[C] 78">
            <a:extLst>
              <a:ext uri="{FF2B5EF4-FFF2-40B4-BE49-F238E27FC236}">
                <a16:creationId xmlns:a16="http://schemas.microsoft.com/office/drawing/2014/main" id="{033001A7-9A8C-C933-C9CA-9D45B3D2F88A}"/>
              </a:ext>
            </a:extLst>
          </p:cNvPr>
          <p:cNvSpPr/>
          <p:nvPr/>
        </p:nvSpPr>
        <p:spPr>
          <a:xfrm rot="9694014">
            <a:off x="3666031" y="1575520"/>
            <a:ext cx="1490153" cy="617500"/>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80" name="오른쪽 화살표[R] 79">
            <a:extLst>
              <a:ext uri="{FF2B5EF4-FFF2-40B4-BE49-F238E27FC236}">
                <a16:creationId xmlns:a16="http://schemas.microsoft.com/office/drawing/2014/main" id="{924727AB-5EAA-D305-BF10-5807A8B3E38C}"/>
              </a:ext>
            </a:extLst>
          </p:cNvPr>
          <p:cNvSpPr/>
          <p:nvPr/>
        </p:nvSpPr>
        <p:spPr>
          <a:xfrm rot="10800000">
            <a:off x="4540485" y="2603850"/>
            <a:ext cx="816532" cy="4110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1" name="타원 80">
            <a:extLst>
              <a:ext uri="{FF2B5EF4-FFF2-40B4-BE49-F238E27FC236}">
                <a16:creationId xmlns:a16="http://schemas.microsoft.com/office/drawing/2014/main" id="{78BAC021-77E5-E655-67E0-B58361FD0873}"/>
              </a:ext>
            </a:extLst>
          </p:cNvPr>
          <p:cNvSpPr/>
          <p:nvPr/>
        </p:nvSpPr>
        <p:spPr>
          <a:xfrm>
            <a:off x="6938583" y="1317612"/>
            <a:ext cx="677081" cy="6770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2k</a:t>
            </a:r>
            <a:endParaRPr kumimoji="1" lang="ko-Kore-KR" altLang="en-US" dirty="0">
              <a:solidFill>
                <a:schemeClr val="tx1"/>
              </a:solidFill>
            </a:endParaRPr>
          </a:p>
        </p:txBody>
      </p:sp>
      <p:sp>
        <p:nvSpPr>
          <p:cNvPr id="82" name="타원 81">
            <a:extLst>
              <a:ext uri="{FF2B5EF4-FFF2-40B4-BE49-F238E27FC236}">
                <a16:creationId xmlns:a16="http://schemas.microsoft.com/office/drawing/2014/main" id="{72FEB9F4-1AD7-63A5-7355-0F7B690C606C}"/>
              </a:ext>
            </a:extLst>
          </p:cNvPr>
          <p:cNvSpPr/>
          <p:nvPr/>
        </p:nvSpPr>
        <p:spPr>
          <a:xfrm>
            <a:off x="8125913" y="220634"/>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14</a:t>
            </a:r>
            <a:endParaRPr kumimoji="1" lang="ko-Kore-KR" altLang="en-US" dirty="0">
              <a:solidFill>
                <a:schemeClr val="tx1"/>
              </a:solidFill>
            </a:endParaRPr>
          </a:p>
        </p:txBody>
      </p:sp>
      <p:sp>
        <p:nvSpPr>
          <p:cNvPr id="83" name="타원 82">
            <a:extLst>
              <a:ext uri="{FF2B5EF4-FFF2-40B4-BE49-F238E27FC236}">
                <a16:creationId xmlns:a16="http://schemas.microsoft.com/office/drawing/2014/main" id="{346628AA-D6D5-5B1E-FA05-33D7474C0DC0}"/>
              </a:ext>
            </a:extLst>
          </p:cNvPr>
          <p:cNvSpPr/>
          <p:nvPr/>
        </p:nvSpPr>
        <p:spPr>
          <a:xfrm>
            <a:off x="8138456" y="994634"/>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15</a:t>
            </a:r>
            <a:endParaRPr kumimoji="1" lang="ko-Kore-KR" altLang="en-US" dirty="0">
              <a:solidFill>
                <a:schemeClr val="tx1"/>
              </a:solidFill>
            </a:endParaRPr>
          </a:p>
        </p:txBody>
      </p:sp>
      <p:sp>
        <p:nvSpPr>
          <p:cNvPr id="84" name="타원 83">
            <a:extLst>
              <a:ext uri="{FF2B5EF4-FFF2-40B4-BE49-F238E27FC236}">
                <a16:creationId xmlns:a16="http://schemas.microsoft.com/office/drawing/2014/main" id="{909DD143-4304-D571-D5B7-142680E358D0}"/>
              </a:ext>
            </a:extLst>
          </p:cNvPr>
          <p:cNvSpPr/>
          <p:nvPr/>
        </p:nvSpPr>
        <p:spPr>
          <a:xfrm>
            <a:off x="8120008" y="1768634"/>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16</a:t>
            </a:r>
            <a:endParaRPr kumimoji="1" lang="ko-Kore-KR" altLang="en-US" dirty="0">
              <a:solidFill>
                <a:schemeClr val="tx1"/>
              </a:solidFill>
            </a:endParaRPr>
          </a:p>
        </p:txBody>
      </p:sp>
      <p:sp>
        <p:nvSpPr>
          <p:cNvPr id="85" name="타원 84">
            <a:extLst>
              <a:ext uri="{FF2B5EF4-FFF2-40B4-BE49-F238E27FC236}">
                <a16:creationId xmlns:a16="http://schemas.microsoft.com/office/drawing/2014/main" id="{5AB9EB5F-D163-87D8-C647-D1BA94B1ED86}"/>
              </a:ext>
            </a:extLst>
          </p:cNvPr>
          <p:cNvSpPr/>
          <p:nvPr/>
        </p:nvSpPr>
        <p:spPr>
          <a:xfrm>
            <a:off x="8129069" y="2542635"/>
            <a:ext cx="677080" cy="677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baseline="-25000" dirty="0">
                <a:solidFill>
                  <a:schemeClr val="tx1"/>
                </a:solidFill>
              </a:rPr>
              <a:t>17</a:t>
            </a:r>
            <a:endParaRPr kumimoji="1" lang="ko-Kore-KR" altLang="en-US" dirty="0">
              <a:solidFill>
                <a:schemeClr val="tx1"/>
              </a:solidFill>
            </a:endParaRPr>
          </a:p>
        </p:txBody>
      </p:sp>
      <p:cxnSp>
        <p:nvCxnSpPr>
          <p:cNvPr id="86" name="직선 연결선[R] 85">
            <a:extLst>
              <a:ext uri="{FF2B5EF4-FFF2-40B4-BE49-F238E27FC236}">
                <a16:creationId xmlns:a16="http://schemas.microsoft.com/office/drawing/2014/main" id="{46363394-1993-EE78-648B-D984685AF11A}"/>
              </a:ext>
            </a:extLst>
          </p:cNvPr>
          <p:cNvCxnSpPr>
            <a:cxnSpLocks/>
            <a:stCxn id="81" idx="6"/>
            <a:endCxn id="87" idx="2"/>
          </p:cNvCxnSpPr>
          <p:nvPr/>
        </p:nvCxnSpPr>
        <p:spPr>
          <a:xfrm>
            <a:off x="7615664" y="1656153"/>
            <a:ext cx="2163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타원 86">
            <a:extLst>
              <a:ext uri="{FF2B5EF4-FFF2-40B4-BE49-F238E27FC236}">
                <a16:creationId xmlns:a16="http://schemas.microsoft.com/office/drawing/2014/main" id="{093C1D6E-B27C-B7E8-00F4-2EFF7C2DE976}"/>
              </a:ext>
            </a:extLst>
          </p:cNvPr>
          <p:cNvSpPr/>
          <p:nvPr/>
        </p:nvSpPr>
        <p:spPr>
          <a:xfrm>
            <a:off x="7832060" y="0"/>
            <a:ext cx="1215599" cy="33123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88" name="이등변 삼각형 119">
            <a:extLst>
              <a:ext uri="{FF2B5EF4-FFF2-40B4-BE49-F238E27FC236}">
                <a16:creationId xmlns:a16="http://schemas.microsoft.com/office/drawing/2014/main" id="{22B58951-9601-23B3-8227-813EB9559F95}"/>
              </a:ext>
            </a:extLst>
          </p:cNvPr>
          <p:cNvSpPr/>
          <p:nvPr/>
        </p:nvSpPr>
        <p:spPr>
          <a:xfrm rot="5400000">
            <a:off x="5660892" y="1497181"/>
            <a:ext cx="2114093" cy="242225"/>
          </a:xfrm>
          <a:prstGeom prst="triangl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endParaRPr lang="ko-KR" altLang="en-US" sz="105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2C0457A3-B2F1-6C85-A2ED-E1E41BE8788B}"/>
              </a:ext>
            </a:extLst>
          </p:cNvPr>
          <p:cNvSpPr/>
          <p:nvPr/>
        </p:nvSpPr>
        <p:spPr>
          <a:xfrm>
            <a:off x="22889" y="463109"/>
            <a:ext cx="6474406" cy="268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Tree>
    <p:extLst>
      <p:ext uri="{BB962C8B-B14F-4D97-AF65-F5344CB8AC3E}">
        <p14:creationId xmlns:p14="http://schemas.microsoft.com/office/powerpoint/2010/main" val="334077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16</a:t>
            </a:fld>
            <a:endParaRPr lang="ko-KR" altLang="en-US" dirty="0"/>
          </a:p>
        </p:txBody>
      </p:sp>
      <p:sp>
        <p:nvSpPr>
          <p:cNvPr id="10" name="TextBox 9">
            <a:extLst>
              <a:ext uri="{FF2B5EF4-FFF2-40B4-BE49-F238E27FC236}">
                <a16:creationId xmlns:a16="http://schemas.microsoft.com/office/drawing/2014/main" id="{78096586-B9BB-AD6F-5257-FF9F376FB91C}"/>
              </a:ext>
            </a:extLst>
          </p:cNvPr>
          <p:cNvSpPr txBox="1"/>
          <p:nvPr/>
        </p:nvSpPr>
        <p:spPr>
          <a:xfrm>
            <a:off x="256615" y="135703"/>
            <a:ext cx="4747582" cy="307777"/>
          </a:xfrm>
          <a:prstGeom prst="rect">
            <a:avLst/>
          </a:prstGeom>
          <a:noFill/>
        </p:spPr>
        <p:txBody>
          <a:bodyPr wrap="none" lIns="0" tIns="0" rIns="0" bIns="0" rtlCol="0">
            <a:spAutoFit/>
          </a:bodyPr>
          <a:lstStyle/>
          <a:p>
            <a:pPr algn="l"/>
            <a:r>
              <a:rPr kumimoji="1" lang="en-US" altLang="ko-Kore-KR" sz="2000" b="1" spc="-40" dirty="0">
                <a:latin typeface="+mn-ea"/>
              </a:rPr>
              <a:t>Module instance (option)’s compatibility</a:t>
            </a:r>
            <a:endParaRPr kumimoji="1" lang="ko-Kore-KR" altLang="en-US" sz="2000" b="1" spc="-40" dirty="0">
              <a:latin typeface="+mn-ea"/>
            </a:endParaRPr>
          </a:p>
        </p:txBody>
      </p:sp>
      <p:sp>
        <p:nvSpPr>
          <p:cNvPr id="4" name="TextBox 3">
            <a:extLst>
              <a:ext uri="{FF2B5EF4-FFF2-40B4-BE49-F238E27FC236}">
                <a16:creationId xmlns:a16="http://schemas.microsoft.com/office/drawing/2014/main" id="{528BB005-B78B-0501-56DF-F3F43814D24A}"/>
              </a:ext>
            </a:extLst>
          </p:cNvPr>
          <p:cNvSpPr txBox="1"/>
          <p:nvPr/>
        </p:nvSpPr>
        <p:spPr>
          <a:xfrm>
            <a:off x="6730732" y="115359"/>
            <a:ext cx="2297617" cy="276999"/>
          </a:xfrm>
          <a:prstGeom prst="rect">
            <a:avLst/>
          </a:prstGeom>
          <a:noFill/>
        </p:spPr>
        <p:txBody>
          <a:bodyPr wrap="none" lIns="0" tIns="0" rIns="0" bIns="0" rtlCol="0">
            <a:spAutoFit/>
          </a:bodyPr>
          <a:lstStyle/>
          <a:p>
            <a:pPr algn="l"/>
            <a:r>
              <a:rPr kumimoji="1" lang="en-US" altLang="ko-Kore-KR" b="1" strike="sngStrike" spc="-40" dirty="0">
                <a:latin typeface="+mn-ea"/>
              </a:rPr>
              <a:t>Module compatibility.</a:t>
            </a:r>
            <a:endParaRPr kumimoji="1" lang="ko-Kore-KR" altLang="en-US" b="1" strike="sngStrike" spc="-40" dirty="0">
              <a:latin typeface="+mn-ea"/>
            </a:endParaRPr>
          </a:p>
        </p:txBody>
      </p:sp>
      <p:pic>
        <p:nvPicPr>
          <p:cNvPr id="5" name="그림 4">
            <a:extLst>
              <a:ext uri="{FF2B5EF4-FFF2-40B4-BE49-F238E27FC236}">
                <a16:creationId xmlns:a16="http://schemas.microsoft.com/office/drawing/2014/main" id="{BC318D1A-0043-7BC0-0E77-133CC7961C8E}"/>
              </a:ext>
            </a:extLst>
          </p:cNvPr>
          <p:cNvPicPr>
            <a:picLocks noChangeAspect="1"/>
          </p:cNvPicPr>
          <p:nvPr/>
        </p:nvPicPr>
        <p:blipFill>
          <a:blip r:embed="rId3"/>
          <a:stretch>
            <a:fillRect/>
          </a:stretch>
        </p:blipFill>
        <p:spPr>
          <a:xfrm>
            <a:off x="313454" y="473481"/>
            <a:ext cx="2851778" cy="2408434"/>
          </a:xfrm>
          <a:prstGeom prst="rect">
            <a:avLst/>
          </a:prstGeom>
        </p:spPr>
      </p:pic>
      <p:sp>
        <p:nvSpPr>
          <p:cNvPr id="8" name="TextBox 7">
            <a:extLst>
              <a:ext uri="{FF2B5EF4-FFF2-40B4-BE49-F238E27FC236}">
                <a16:creationId xmlns:a16="http://schemas.microsoft.com/office/drawing/2014/main" id="{96E3AFA3-871E-D18B-14EE-D19F0E2077C7}"/>
              </a:ext>
            </a:extLst>
          </p:cNvPr>
          <p:cNvSpPr txBox="1"/>
          <p:nvPr/>
        </p:nvSpPr>
        <p:spPr>
          <a:xfrm>
            <a:off x="3532378" y="577689"/>
            <a:ext cx="2994731" cy="307777"/>
          </a:xfrm>
          <a:prstGeom prst="rect">
            <a:avLst/>
          </a:prstGeom>
          <a:noFill/>
        </p:spPr>
        <p:txBody>
          <a:bodyPr wrap="none" lIns="0" tIns="0" rIns="0" bIns="0" rtlCol="0">
            <a:spAutoFit/>
          </a:bodyPr>
          <a:lstStyle/>
          <a:p>
            <a:pPr algn="l"/>
            <a:r>
              <a:rPr kumimoji="1" lang="ko-Kore-KR" altLang="en-US" sz="2000" b="1" spc="-40" dirty="0">
                <a:latin typeface="+mn-ea"/>
              </a:rPr>
              <a:t>단순 </a:t>
            </a:r>
            <a:r>
              <a:rPr kumimoji="1" lang="en-US" altLang="ko-Kore-KR" sz="2000" b="1" spc="-40" dirty="0">
                <a:latin typeface="+mn-ea"/>
              </a:rPr>
              <a:t>if – then </a:t>
            </a:r>
            <a:r>
              <a:rPr kumimoji="1" lang="ko-Kore-KR" altLang="en-US" sz="2000" b="1" spc="-40" dirty="0">
                <a:latin typeface="+mn-ea"/>
              </a:rPr>
              <a:t>규칙상으로</a:t>
            </a:r>
          </a:p>
        </p:txBody>
      </p:sp>
      <p:sp>
        <p:nvSpPr>
          <p:cNvPr id="12" name="TextBox 11">
            <a:extLst>
              <a:ext uri="{FF2B5EF4-FFF2-40B4-BE49-F238E27FC236}">
                <a16:creationId xmlns:a16="http://schemas.microsoft.com/office/drawing/2014/main" id="{A6A16B34-0AD3-EC6A-C3A0-5EA4A8F9754C}"/>
              </a:ext>
            </a:extLst>
          </p:cNvPr>
          <p:cNvSpPr txBox="1"/>
          <p:nvPr/>
        </p:nvSpPr>
        <p:spPr>
          <a:xfrm>
            <a:off x="3682722" y="2356930"/>
            <a:ext cx="4572000" cy="646331"/>
          </a:xfrm>
          <a:prstGeom prst="rect">
            <a:avLst/>
          </a:prstGeom>
          <a:noFill/>
        </p:spPr>
        <p:txBody>
          <a:bodyPr wrap="square">
            <a:spAutoFit/>
          </a:bodyPr>
          <a:lstStyle/>
          <a:p>
            <a:r>
              <a:rPr lang="en" altLang="ko-Kore-KR" sz="1800" dirty="0">
                <a:effectLst/>
                <a:latin typeface="TimesNewRomanPSMT"/>
              </a:rPr>
              <a:t>module library, such that design is conducted with </a:t>
            </a:r>
            <a:r>
              <a:rPr lang="en" altLang="ko-Kore-KR" sz="1800" b="1" dirty="0">
                <a:solidFill>
                  <a:srgbClr val="C00000"/>
                </a:solidFill>
                <a:effectLst/>
                <a:latin typeface="TimesNewRomanPSMT"/>
              </a:rPr>
              <a:t>minimal modifications to reduce costs.</a:t>
            </a:r>
            <a:r>
              <a:rPr lang="en" altLang="ko-Kore-KR" sz="1800" dirty="0">
                <a:solidFill>
                  <a:srgbClr val="C00000"/>
                </a:solidFill>
                <a:effectLst/>
                <a:latin typeface="TimesNewRomanPSMT"/>
              </a:rPr>
              <a:t> </a:t>
            </a:r>
            <a:endParaRPr lang="en" altLang="ko-Kore-KR" dirty="0">
              <a:solidFill>
                <a:srgbClr val="C00000"/>
              </a:solidFill>
            </a:endParaRPr>
          </a:p>
        </p:txBody>
      </p:sp>
      <p:sp>
        <p:nvSpPr>
          <p:cNvPr id="19" name="TextBox 18">
            <a:extLst>
              <a:ext uri="{FF2B5EF4-FFF2-40B4-BE49-F238E27FC236}">
                <a16:creationId xmlns:a16="http://schemas.microsoft.com/office/drawing/2014/main" id="{43F0D29F-3D39-63E7-9768-23702A4F5F76}"/>
              </a:ext>
            </a:extLst>
          </p:cNvPr>
          <p:cNvSpPr txBox="1"/>
          <p:nvPr/>
        </p:nvSpPr>
        <p:spPr>
          <a:xfrm>
            <a:off x="3682722" y="974867"/>
            <a:ext cx="4572000" cy="646331"/>
          </a:xfrm>
          <a:prstGeom prst="rect">
            <a:avLst/>
          </a:prstGeom>
          <a:noFill/>
        </p:spPr>
        <p:txBody>
          <a:bodyPr wrap="square">
            <a:spAutoFit/>
          </a:bodyPr>
          <a:lstStyle/>
          <a:p>
            <a:r>
              <a:rPr lang="en" altLang="ko-Kore-KR" sz="1800" dirty="0">
                <a:effectLst/>
                <a:latin typeface="TimesNewRomanPSMT"/>
              </a:rPr>
              <a:t>the impact on the performance of the product, and the constraints to the rest of the module. </a:t>
            </a:r>
            <a:endParaRPr lang="en" altLang="ko-Kore-KR" dirty="0"/>
          </a:p>
        </p:txBody>
      </p:sp>
      <p:sp>
        <p:nvSpPr>
          <p:cNvPr id="21" name="TextBox 20">
            <a:extLst>
              <a:ext uri="{FF2B5EF4-FFF2-40B4-BE49-F238E27FC236}">
                <a16:creationId xmlns:a16="http://schemas.microsoft.com/office/drawing/2014/main" id="{6A017614-E961-9C24-338A-F823F8614269}"/>
              </a:ext>
            </a:extLst>
          </p:cNvPr>
          <p:cNvSpPr txBox="1"/>
          <p:nvPr/>
        </p:nvSpPr>
        <p:spPr>
          <a:xfrm>
            <a:off x="3682721" y="1710599"/>
            <a:ext cx="5136677" cy="646331"/>
          </a:xfrm>
          <a:prstGeom prst="rect">
            <a:avLst/>
          </a:prstGeom>
          <a:noFill/>
        </p:spPr>
        <p:txBody>
          <a:bodyPr wrap="square">
            <a:spAutoFit/>
          </a:bodyPr>
          <a:lstStyle/>
          <a:p>
            <a:r>
              <a:rPr lang="en" altLang="ko-Kore-KR" sz="1800" dirty="0">
                <a:effectLst/>
                <a:latin typeface="TimesNewRomanPSMT"/>
              </a:rPr>
              <a:t>it is difficult to ensure that the sub-modules in the module library can be applied to all the requirements. </a:t>
            </a:r>
            <a:endParaRPr lang="en" altLang="ko-Kore-KR" dirty="0"/>
          </a:p>
        </p:txBody>
      </p:sp>
      <p:sp>
        <p:nvSpPr>
          <p:cNvPr id="34" name="왼쪽 대괄호[L] 33">
            <a:extLst>
              <a:ext uri="{FF2B5EF4-FFF2-40B4-BE49-F238E27FC236}">
                <a16:creationId xmlns:a16="http://schemas.microsoft.com/office/drawing/2014/main" id="{9C565507-3EC2-A713-236D-D16420F2FCD1}"/>
              </a:ext>
            </a:extLst>
          </p:cNvPr>
          <p:cNvSpPr/>
          <p:nvPr/>
        </p:nvSpPr>
        <p:spPr>
          <a:xfrm>
            <a:off x="3532378" y="1979532"/>
            <a:ext cx="150343" cy="783771"/>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35" name="타원 34">
            <a:extLst>
              <a:ext uri="{FF2B5EF4-FFF2-40B4-BE49-F238E27FC236}">
                <a16:creationId xmlns:a16="http://schemas.microsoft.com/office/drawing/2014/main" id="{805C4534-68E4-8DA9-0E76-CF5787179835}"/>
              </a:ext>
            </a:extLst>
          </p:cNvPr>
          <p:cNvSpPr/>
          <p:nvPr/>
        </p:nvSpPr>
        <p:spPr>
          <a:xfrm>
            <a:off x="737209" y="3632316"/>
            <a:ext cx="1135462" cy="28260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44" name="그룹 43">
            <a:extLst>
              <a:ext uri="{FF2B5EF4-FFF2-40B4-BE49-F238E27FC236}">
                <a16:creationId xmlns:a16="http://schemas.microsoft.com/office/drawing/2014/main" id="{721A79AE-6FC4-8369-9288-17DBFED50DF6}"/>
              </a:ext>
            </a:extLst>
          </p:cNvPr>
          <p:cNvGrpSpPr/>
          <p:nvPr/>
        </p:nvGrpSpPr>
        <p:grpSpPr>
          <a:xfrm>
            <a:off x="1069067" y="5003410"/>
            <a:ext cx="488691" cy="488691"/>
            <a:chOff x="1263400" y="4902087"/>
            <a:chExt cx="488691" cy="488691"/>
          </a:xfrm>
        </p:grpSpPr>
        <p:sp>
          <p:nvSpPr>
            <p:cNvPr id="39" name="타원 38">
              <a:extLst>
                <a:ext uri="{FF2B5EF4-FFF2-40B4-BE49-F238E27FC236}">
                  <a16:creationId xmlns:a16="http://schemas.microsoft.com/office/drawing/2014/main" id="{74A89AEC-2C61-2DA7-4D4B-729ABF637587}"/>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43" name="TextBox 42">
              <a:extLst>
                <a:ext uri="{FF2B5EF4-FFF2-40B4-BE49-F238E27FC236}">
                  <a16:creationId xmlns:a16="http://schemas.microsoft.com/office/drawing/2014/main" id="{2F2C2548-D785-B829-0543-30DD4E38EE51}"/>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14</a:t>
              </a:r>
              <a:endParaRPr kumimoji="1" lang="ko-Kore-KR" altLang="en-US" sz="1600" spc="-40" dirty="0">
                <a:latin typeface="+mn-ea"/>
              </a:endParaRPr>
            </a:p>
          </p:txBody>
        </p:sp>
      </p:grpSp>
      <p:grpSp>
        <p:nvGrpSpPr>
          <p:cNvPr id="45" name="그룹 44">
            <a:extLst>
              <a:ext uri="{FF2B5EF4-FFF2-40B4-BE49-F238E27FC236}">
                <a16:creationId xmlns:a16="http://schemas.microsoft.com/office/drawing/2014/main" id="{C2EF9E88-2630-FDBA-ED7F-AB8D0046761B}"/>
              </a:ext>
            </a:extLst>
          </p:cNvPr>
          <p:cNvGrpSpPr/>
          <p:nvPr/>
        </p:nvGrpSpPr>
        <p:grpSpPr>
          <a:xfrm>
            <a:off x="1060593" y="5898398"/>
            <a:ext cx="488691" cy="488691"/>
            <a:chOff x="1263400" y="4902087"/>
            <a:chExt cx="488691" cy="488691"/>
          </a:xfrm>
        </p:grpSpPr>
        <p:sp>
          <p:nvSpPr>
            <p:cNvPr id="46" name="타원 45">
              <a:extLst>
                <a:ext uri="{FF2B5EF4-FFF2-40B4-BE49-F238E27FC236}">
                  <a16:creationId xmlns:a16="http://schemas.microsoft.com/office/drawing/2014/main" id="{A01DB84C-E90B-4218-AE63-460133DE1582}"/>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47" name="TextBox 46">
              <a:extLst>
                <a:ext uri="{FF2B5EF4-FFF2-40B4-BE49-F238E27FC236}">
                  <a16:creationId xmlns:a16="http://schemas.microsoft.com/office/drawing/2014/main" id="{34CB7A6A-397A-9446-764F-0B337AFE9473}"/>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1k</a:t>
              </a:r>
              <a:endParaRPr kumimoji="1" lang="ko-Kore-KR" altLang="en-US" sz="1600" spc="-40" dirty="0">
                <a:latin typeface="+mn-ea"/>
              </a:endParaRPr>
            </a:p>
          </p:txBody>
        </p:sp>
      </p:grpSp>
      <p:grpSp>
        <p:nvGrpSpPr>
          <p:cNvPr id="48" name="그룹 47">
            <a:extLst>
              <a:ext uri="{FF2B5EF4-FFF2-40B4-BE49-F238E27FC236}">
                <a16:creationId xmlns:a16="http://schemas.microsoft.com/office/drawing/2014/main" id="{CF13682E-AF51-615C-E755-2D8BE370D9E6}"/>
              </a:ext>
            </a:extLst>
          </p:cNvPr>
          <p:cNvGrpSpPr/>
          <p:nvPr/>
        </p:nvGrpSpPr>
        <p:grpSpPr>
          <a:xfrm>
            <a:off x="1060594" y="4168559"/>
            <a:ext cx="488691" cy="488691"/>
            <a:chOff x="1263400" y="4902087"/>
            <a:chExt cx="488691" cy="488691"/>
          </a:xfrm>
        </p:grpSpPr>
        <p:sp>
          <p:nvSpPr>
            <p:cNvPr id="49" name="타원 48">
              <a:extLst>
                <a:ext uri="{FF2B5EF4-FFF2-40B4-BE49-F238E27FC236}">
                  <a16:creationId xmlns:a16="http://schemas.microsoft.com/office/drawing/2014/main" id="{99FF37D4-6A71-C0D0-E4F3-47BE9232C3F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50" name="TextBox 49">
              <a:extLst>
                <a:ext uri="{FF2B5EF4-FFF2-40B4-BE49-F238E27FC236}">
                  <a16:creationId xmlns:a16="http://schemas.microsoft.com/office/drawing/2014/main" id="{1CEF7D88-DCF4-6405-478D-26E50CA9791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12</a:t>
              </a:r>
              <a:endParaRPr kumimoji="1" lang="ko-Kore-KR" altLang="en-US" sz="1600" spc="-40" dirty="0">
                <a:latin typeface="+mn-ea"/>
              </a:endParaRPr>
            </a:p>
          </p:txBody>
        </p:sp>
      </p:grpSp>
      <p:grpSp>
        <p:nvGrpSpPr>
          <p:cNvPr id="51" name="그룹 50">
            <a:extLst>
              <a:ext uri="{FF2B5EF4-FFF2-40B4-BE49-F238E27FC236}">
                <a16:creationId xmlns:a16="http://schemas.microsoft.com/office/drawing/2014/main" id="{673A6E3B-B078-CF9C-9533-0C664E7E1085}"/>
              </a:ext>
            </a:extLst>
          </p:cNvPr>
          <p:cNvGrpSpPr/>
          <p:nvPr/>
        </p:nvGrpSpPr>
        <p:grpSpPr>
          <a:xfrm>
            <a:off x="1060594" y="3801720"/>
            <a:ext cx="488691" cy="488691"/>
            <a:chOff x="1263400" y="4902087"/>
            <a:chExt cx="488691" cy="488691"/>
          </a:xfrm>
        </p:grpSpPr>
        <p:sp>
          <p:nvSpPr>
            <p:cNvPr id="52" name="타원 51">
              <a:extLst>
                <a:ext uri="{FF2B5EF4-FFF2-40B4-BE49-F238E27FC236}">
                  <a16:creationId xmlns:a16="http://schemas.microsoft.com/office/drawing/2014/main" id="{B4D93CF3-9E8E-B482-3DC5-3EE473D42E67}"/>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53" name="TextBox 52">
              <a:extLst>
                <a:ext uri="{FF2B5EF4-FFF2-40B4-BE49-F238E27FC236}">
                  <a16:creationId xmlns:a16="http://schemas.microsoft.com/office/drawing/2014/main" id="{5FC6810D-027E-2C41-798D-28861D7BEE8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11</a:t>
              </a:r>
              <a:endParaRPr kumimoji="1" lang="ko-Kore-KR" altLang="en-US" sz="1600" spc="-40" dirty="0">
                <a:latin typeface="+mn-ea"/>
              </a:endParaRPr>
            </a:p>
          </p:txBody>
        </p:sp>
      </p:grpSp>
      <p:grpSp>
        <p:nvGrpSpPr>
          <p:cNvPr id="54" name="그룹 53">
            <a:extLst>
              <a:ext uri="{FF2B5EF4-FFF2-40B4-BE49-F238E27FC236}">
                <a16:creationId xmlns:a16="http://schemas.microsoft.com/office/drawing/2014/main" id="{CC5AFA5A-B875-E058-C7D7-8700CAFC4631}"/>
              </a:ext>
            </a:extLst>
          </p:cNvPr>
          <p:cNvGrpSpPr/>
          <p:nvPr/>
        </p:nvGrpSpPr>
        <p:grpSpPr>
          <a:xfrm>
            <a:off x="1060594" y="4545298"/>
            <a:ext cx="488691" cy="488691"/>
            <a:chOff x="1263400" y="4902087"/>
            <a:chExt cx="488691" cy="488691"/>
          </a:xfrm>
        </p:grpSpPr>
        <p:sp>
          <p:nvSpPr>
            <p:cNvPr id="56" name="타원 55">
              <a:extLst>
                <a:ext uri="{FF2B5EF4-FFF2-40B4-BE49-F238E27FC236}">
                  <a16:creationId xmlns:a16="http://schemas.microsoft.com/office/drawing/2014/main" id="{3B178F1A-E91F-F0FF-F087-A7E04EF5C2E1}"/>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57" name="TextBox 56">
              <a:extLst>
                <a:ext uri="{FF2B5EF4-FFF2-40B4-BE49-F238E27FC236}">
                  <a16:creationId xmlns:a16="http://schemas.microsoft.com/office/drawing/2014/main" id="{25F86706-8C7D-B3E0-D8EC-694F93470F6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13</a:t>
              </a:r>
              <a:endParaRPr kumimoji="1" lang="ko-Kore-KR" altLang="en-US" sz="1600" spc="-40" dirty="0">
                <a:latin typeface="+mn-ea"/>
              </a:endParaRPr>
            </a:p>
          </p:txBody>
        </p:sp>
      </p:grpSp>
      <p:sp>
        <p:nvSpPr>
          <p:cNvPr id="58" name="TextBox 57">
            <a:extLst>
              <a:ext uri="{FF2B5EF4-FFF2-40B4-BE49-F238E27FC236}">
                <a16:creationId xmlns:a16="http://schemas.microsoft.com/office/drawing/2014/main" id="{09523929-EBE7-2FAA-32F9-A88E87D04870}"/>
              </a:ext>
            </a:extLst>
          </p:cNvPr>
          <p:cNvSpPr txBox="1"/>
          <p:nvPr/>
        </p:nvSpPr>
        <p:spPr>
          <a:xfrm>
            <a:off x="1234927" y="5528879"/>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60" name="TextBox 59">
            <a:extLst>
              <a:ext uri="{FF2B5EF4-FFF2-40B4-BE49-F238E27FC236}">
                <a16:creationId xmlns:a16="http://schemas.microsoft.com/office/drawing/2014/main" id="{5E3B118E-9690-E2A9-04BA-6DC12DEBEB74}"/>
              </a:ext>
            </a:extLst>
          </p:cNvPr>
          <p:cNvSpPr txBox="1"/>
          <p:nvPr/>
        </p:nvSpPr>
        <p:spPr>
          <a:xfrm>
            <a:off x="1176079" y="3306585"/>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1</a:t>
            </a:r>
            <a:endParaRPr kumimoji="1" lang="ko-Kore-KR" altLang="en-US" b="1" spc="-40" dirty="0">
              <a:latin typeface="+mn-ea"/>
            </a:endParaRPr>
          </a:p>
        </p:txBody>
      </p:sp>
      <p:sp>
        <p:nvSpPr>
          <p:cNvPr id="61" name="타원 60">
            <a:extLst>
              <a:ext uri="{FF2B5EF4-FFF2-40B4-BE49-F238E27FC236}">
                <a16:creationId xmlns:a16="http://schemas.microsoft.com/office/drawing/2014/main" id="{75139416-EBFD-17FB-78A2-F8853C039031}"/>
              </a:ext>
            </a:extLst>
          </p:cNvPr>
          <p:cNvSpPr/>
          <p:nvPr/>
        </p:nvSpPr>
        <p:spPr>
          <a:xfrm>
            <a:off x="2445428" y="3632316"/>
            <a:ext cx="1135462" cy="28260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63" name="그룹 62">
            <a:extLst>
              <a:ext uri="{FF2B5EF4-FFF2-40B4-BE49-F238E27FC236}">
                <a16:creationId xmlns:a16="http://schemas.microsoft.com/office/drawing/2014/main" id="{9593012B-3CC6-17A6-3E3D-5188865CEB7C}"/>
              </a:ext>
            </a:extLst>
          </p:cNvPr>
          <p:cNvGrpSpPr/>
          <p:nvPr/>
        </p:nvGrpSpPr>
        <p:grpSpPr>
          <a:xfrm>
            <a:off x="2777286" y="5003410"/>
            <a:ext cx="488691" cy="488691"/>
            <a:chOff x="1263400" y="4902087"/>
            <a:chExt cx="488691" cy="488691"/>
          </a:xfrm>
          <a:solidFill>
            <a:srgbClr val="949494"/>
          </a:solidFill>
        </p:grpSpPr>
        <p:sp>
          <p:nvSpPr>
            <p:cNvPr id="66" name="타원 65">
              <a:extLst>
                <a:ext uri="{FF2B5EF4-FFF2-40B4-BE49-F238E27FC236}">
                  <a16:creationId xmlns:a16="http://schemas.microsoft.com/office/drawing/2014/main" id="{CBA87387-5275-A1E7-2227-8462C73B0AD2}"/>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70" name="TextBox 69">
              <a:extLst>
                <a:ext uri="{FF2B5EF4-FFF2-40B4-BE49-F238E27FC236}">
                  <a16:creationId xmlns:a16="http://schemas.microsoft.com/office/drawing/2014/main" id="{1EB58D3E-DE13-A156-D4E9-50377BB4937C}"/>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24</a:t>
              </a:r>
              <a:endParaRPr kumimoji="1" lang="ko-Kore-KR" altLang="en-US" sz="1600" spc="-40" dirty="0">
                <a:latin typeface="+mn-ea"/>
              </a:endParaRPr>
            </a:p>
          </p:txBody>
        </p:sp>
      </p:grpSp>
      <p:grpSp>
        <p:nvGrpSpPr>
          <p:cNvPr id="71" name="그룹 70">
            <a:extLst>
              <a:ext uri="{FF2B5EF4-FFF2-40B4-BE49-F238E27FC236}">
                <a16:creationId xmlns:a16="http://schemas.microsoft.com/office/drawing/2014/main" id="{D8A8E041-4C57-5F4D-1161-4016C59EB4FB}"/>
              </a:ext>
            </a:extLst>
          </p:cNvPr>
          <p:cNvGrpSpPr/>
          <p:nvPr/>
        </p:nvGrpSpPr>
        <p:grpSpPr>
          <a:xfrm>
            <a:off x="2768812" y="5898398"/>
            <a:ext cx="488691" cy="488691"/>
            <a:chOff x="1263400" y="4902087"/>
            <a:chExt cx="488691" cy="488691"/>
          </a:xfrm>
        </p:grpSpPr>
        <p:sp>
          <p:nvSpPr>
            <p:cNvPr id="74" name="타원 73">
              <a:extLst>
                <a:ext uri="{FF2B5EF4-FFF2-40B4-BE49-F238E27FC236}">
                  <a16:creationId xmlns:a16="http://schemas.microsoft.com/office/drawing/2014/main" id="{EA455DDB-7313-0712-2627-736243E6585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75" name="TextBox 74">
              <a:extLst>
                <a:ext uri="{FF2B5EF4-FFF2-40B4-BE49-F238E27FC236}">
                  <a16:creationId xmlns:a16="http://schemas.microsoft.com/office/drawing/2014/main" id="{7D36F325-0651-E289-D007-C0AC5F7E1804}"/>
                </a:ext>
              </a:extLst>
            </p:cNvPr>
            <p:cNvSpPr txBox="1"/>
            <p:nvPr/>
          </p:nvSpPr>
          <p:spPr>
            <a:xfrm>
              <a:off x="1353065" y="5021979"/>
              <a:ext cx="284630"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1l</a:t>
              </a:r>
              <a:endParaRPr kumimoji="1" lang="ko-Kore-KR" altLang="en-US" sz="1600" spc="-40" dirty="0">
                <a:latin typeface="+mn-ea"/>
              </a:endParaRPr>
            </a:p>
          </p:txBody>
        </p:sp>
      </p:grpSp>
      <p:grpSp>
        <p:nvGrpSpPr>
          <p:cNvPr id="76" name="그룹 75">
            <a:extLst>
              <a:ext uri="{FF2B5EF4-FFF2-40B4-BE49-F238E27FC236}">
                <a16:creationId xmlns:a16="http://schemas.microsoft.com/office/drawing/2014/main" id="{8845DF7E-411A-DF84-B3CF-23124637E8DB}"/>
              </a:ext>
            </a:extLst>
          </p:cNvPr>
          <p:cNvGrpSpPr/>
          <p:nvPr/>
        </p:nvGrpSpPr>
        <p:grpSpPr>
          <a:xfrm>
            <a:off x="2768813" y="4168559"/>
            <a:ext cx="488691" cy="488691"/>
            <a:chOff x="1263400" y="4902087"/>
            <a:chExt cx="488691" cy="488691"/>
          </a:xfrm>
          <a:solidFill>
            <a:schemeClr val="accent4">
              <a:lumMod val="20000"/>
              <a:lumOff val="80000"/>
            </a:schemeClr>
          </a:solidFill>
        </p:grpSpPr>
        <p:sp>
          <p:nvSpPr>
            <p:cNvPr id="77" name="타원 76">
              <a:extLst>
                <a:ext uri="{FF2B5EF4-FFF2-40B4-BE49-F238E27FC236}">
                  <a16:creationId xmlns:a16="http://schemas.microsoft.com/office/drawing/2014/main" id="{96849EF9-03B7-2F9F-6337-22DD15E63D7B}"/>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78" name="TextBox 77">
              <a:extLst>
                <a:ext uri="{FF2B5EF4-FFF2-40B4-BE49-F238E27FC236}">
                  <a16:creationId xmlns:a16="http://schemas.microsoft.com/office/drawing/2014/main" id="{206B35E7-2832-D80C-FB20-37F9BE9295E0}"/>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22</a:t>
              </a:r>
              <a:endParaRPr kumimoji="1" lang="ko-Kore-KR" altLang="en-US" sz="1600" spc="-40" dirty="0">
                <a:latin typeface="+mn-ea"/>
              </a:endParaRPr>
            </a:p>
          </p:txBody>
        </p:sp>
      </p:grpSp>
      <p:grpSp>
        <p:nvGrpSpPr>
          <p:cNvPr id="79" name="그룹 78">
            <a:extLst>
              <a:ext uri="{FF2B5EF4-FFF2-40B4-BE49-F238E27FC236}">
                <a16:creationId xmlns:a16="http://schemas.microsoft.com/office/drawing/2014/main" id="{2E76135A-0F9D-79D0-3F11-2C6F7F21E839}"/>
              </a:ext>
            </a:extLst>
          </p:cNvPr>
          <p:cNvGrpSpPr/>
          <p:nvPr/>
        </p:nvGrpSpPr>
        <p:grpSpPr>
          <a:xfrm>
            <a:off x="2768813" y="3801720"/>
            <a:ext cx="488691" cy="488691"/>
            <a:chOff x="1263400" y="4902087"/>
            <a:chExt cx="488691" cy="488691"/>
          </a:xfrm>
        </p:grpSpPr>
        <p:sp>
          <p:nvSpPr>
            <p:cNvPr id="80" name="타원 79">
              <a:extLst>
                <a:ext uri="{FF2B5EF4-FFF2-40B4-BE49-F238E27FC236}">
                  <a16:creationId xmlns:a16="http://schemas.microsoft.com/office/drawing/2014/main" id="{2424A267-2C81-B94F-4645-E2ED87C15110}"/>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81" name="TextBox 80">
              <a:extLst>
                <a:ext uri="{FF2B5EF4-FFF2-40B4-BE49-F238E27FC236}">
                  <a16:creationId xmlns:a16="http://schemas.microsoft.com/office/drawing/2014/main" id="{99F497EB-1DC8-7E9E-A672-E325C47E86E4}"/>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21</a:t>
              </a:r>
              <a:endParaRPr kumimoji="1" lang="ko-Kore-KR" altLang="en-US" sz="1600" spc="-40" dirty="0">
                <a:latin typeface="+mn-ea"/>
              </a:endParaRPr>
            </a:p>
          </p:txBody>
        </p:sp>
      </p:grpSp>
      <p:grpSp>
        <p:nvGrpSpPr>
          <p:cNvPr id="82" name="그룹 81">
            <a:extLst>
              <a:ext uri="{FF2B5EF4-FFF2-40B4-BE49-F238E27FC236}">
                <a16:creationId xmlns:a16="http://schemas.microsoft.com/office/drawing/2014/main" id="{9BBBF725-D1E9-5DD0-0999-DC055654E80D}"/>
              </a:ext>
            </a:extLst>
          </p:cNvPr>
          <p:cNvGrpSpPr/>
          <p:nvPr/>
        </p:nvGrpSpPr>
        <p:grpSpPr>
          <a:xfrm>
            <a:off x="2768813" y="4545298"/>
            <a:ext cx="488691" cy="488691"/>
            <a:chOff x="1263400" y="4902087"/>
            <a:chExt cx="488691" cy="488691"/>
          </a:xfrm>
          <a:solidFill>
            <a:schemeClr val="accent4">
              <a:lumMod val="20000"/>
              <a:lumOff val="80000"/>
            </a:schemeClr>
          </a:solidFill>
        </p:grpSpPr>
        <p:sp>
          <p:nvSpPr>
            <p:cNvPr id="83" name="타원 82">
              <a:extLst>
                <a:ext uri="{FF2B5EF4-FFF2-40B4-BE49-F238E27FC236}">
                  <a16:creationId xmlns:a16="http://schemas.microsoft.com/office/drawing/2014/main" id="{12CF0F4A-347B-8F78-0CC1-B910F55C6EAF}"/>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84" name="TextBox 83">
              <a:extLst>
                <a:ext uri="{FF2B5EF4-FFF2-40B4-BE49-F238E27FC236}">
                  <a16:creationId xmlns:a16="http://schemas.microsoft.com/office/drawing/2014/main" id="{0427A7B5-D700-3F9D-0C06-76AC7BDF410F}"/>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23</a:t>
              </a:r>
              <a:endParaRPr kumimoji="1" lang="ko-Kore-KR" altLang="en-US" sz="1600" spc="-40" dirty="0">
                <a:latin typeface="+mn-ea"/>
              </a:endParaRPr>
            </a:p>
          </p:txBody>
        </p:sp>
      </p:grpSp>
      <p:sp>
        <p:nvSpPr>
          <p:cNvPr id="85" name="TextBox 84">
            <a:extLst>
              <a:ext uri="{FF2B5EF4-FFF2-40B4-BE49-F238E27FC236}">
                <a16:creationId xmlns:a16="http://schemas.microsoft.com/office/drawing/2014/main" id="{665B8326-0293-D19E-881D-F2C485C1AB8B}"/>
              </a:ext>
            </a:extLst>
          </p:cNvPr>
          <p:cNvSpPr txBox="1"/>
          <p:nvPr/>
        </p:nvSpPr>
        <p:spPr>
          <a:xfrm>
            <a:off x="2925046" y="5682947"/>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86" name="TextBox 85">
            <a:extLst>
              <a:ext uri="{FF2B5EF4-FFF2-40B4-BE49-F238E27FC236}">
                <a16:creationId xmlns:a16="http://schemas.microsoft.com/office/drawing/2014/main" id="{D9B3CF18-E7C5-E5B5-24F7-51EFB5EE28A6}"/>
              </a:ext>
            </a:extLst>
          </p:cNvPr>
          <p:cNvSpPr txBox="1"/>
          <p:nvPr/>
        </p:nvSpPr>
        <p:spPr>
          <a:xfrm>
            <a:off x="2884298" y="3306585"/>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2</a:t>
            </a:r>
            <a:endParaRPr kumimoji="1" lang="ko-Kore-KR" altLang="en-US" b="1" spc="-40" dirty="0">
              <a:latin typeface="+mn-ea"/>
            </a:endParaRPr>
          </a:p>
        </p:txBody>
      </p:sp>
      <p:grpSp>
        <p:nvGrpSpPr>
          <p:cNvPr id="88" name="그룹 87">
            <a:extLst>
              <a:ext uri="{FF2B5EF4-FFF2-40B4-BE49-F238E27FC236}">
                <a16:creationId xmlns:a16="http://schemas.microsoft.com/office/drawing/2014/main" id="{CDF7493B-666F-7F11-6818-AA03528A8F6C}"/>
              </a:ext>
            </a:extLst>
          </p:cNvPr>
          <p:cNvGrpSpPr/>
          <p:nvPr/>
        </p:nvGrpSpPr>
        <p:grpSpPr>
          <a:xfrm>
            <a:off x="2777286" y="5345054"/>
            <a:ext cx="488691" cy="488691"/>
            <a:chOff x="1263400" y="4902087"/>
            <a:chExt cx="488691" cy="488691"/>
          </a:xfrm>
          <a:solidFill>
            <a:srgbClr val="949494"/>
          </a:solidFill>
        </p:grpSpPr>
        <p:sp>
          <p:nvSpPr>
            <p:cNvPr id="89" name="타원 88">
              <a:extLst>
                <a:ext uri="{FF2B5EF4-FFF2-40B4-BE49-F238E27FC236}">
                  <a16:creationId xmlns:a16="http://schemas.microsoft.com/office/drawing/2014/main" id="{0EE0B11A-4CDF-8996-7378-B1188E1D95DA}"/>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90" name="TextBox 89">
              <a:extLst>
                <a:ext uri="{FF2B5EF4-FFF2-40B4-BE49-F238E27FC236}">
                  <a16:creationId xmlns:a16="http://schemas.microsoft.com/office/drawing/2014/main" id="{503AE4E9-A3E5-7F08-FB65-B133BD81AAB1}"/>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25</a:t>
              </a:r>
              <a:endParaRPr kumimoji="1" lang="ko-Kore-KR" altLang="en-US" sz="1600" spc="-40" dirty="0">
                <a:latin typeface="+mn-ea"/>
              </a:endParaRPr>
            </a:p>
          </p:txBody>
        </p:sp>
      </p:grpSp>
      <p:cxnSp>
        <p:nvCxnSpPr>
          <p:cNvPr id="91" name="직선 연결선[R] 90">
            <a:extLst>
              <a:ext uri="{FF2B5EF4-FFF2-40B4-BE49-F238E27FC236}">
                <a16:creationId xmlns:a16="http://schemas.microsoft.com/office/drawing/2014/main" id="{6B8D26B1-162B-1749-F146-651BB5605483}"/>
              </a:ext>
            </a:extLst>
          </p:cNvPr>
          <p:cNvCxnSpPr>
            <a:cxnSpLocks/>
            <a:stCxn id="39" idx="6"/>
            <a:endCxn id="66" idx="2"/>
          </p:cNvCxnSpPr>
          <p:nvPr/>
        </p:nvCxnSpPr>
        <p:spPr>
          <a:xfrm>
            <a:off x="1557758" y="5247756"/>
            <a:ext cx="1219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R] 93">
            <a:extLst>
              <a:ext uri="{FF2B5EF4-FFF2-40B4-BE49-F238E27FC236}">
                <a16:creationId xmlns:a16="http://schemas.microsoft.com/office/drawing/2014/main" id="{28AED153-C02D-4D21-BA2C-1822195F5B4A}"/>
              </a:ext>
            </a:extLst>
          </p:cNvPr>
          <p:cNvCxnSpPr>
            <a:cxnSpLocks/>
            <a:stCxn id="39" idx="6"/>
            <a:endCxn id="89" idx="2"/>
          </p:cNvCxnSpPr>
          <p:nvPr/>
        </p:nvCxnSpPr>
        <p:spPr>
          <a:xfrm>
            <a:off x="1557758" y="5247756"/>
            <a:ext cx="1219528" cy="341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R] 96">
            <a:extLst>
              <a:ext uri="{FF2B5EF4-FFF2-40B4-BE49-F238E27FC236}">
                <a16:creationId xmlns:a16="http://schemas.microsoft.com/office/drawing/2014/main" id="{8CDCBB25-3D86-C63C-FC8A-4073CA4F7668}"/>
              </a:ext>
            </a:extLst>
          </p:cNvPr>
          <p:cNvCxnSpPr>
            <a:cxnSpLocks/>
            <a:stCxn id="39" idx="6"/>
            <a:endCxn id="83" idx="2"/>
          </p:cNvCxnSpPr>
          <p:nvPr/>
        </p:nvCxnSpPr>
        <p:spPr>
          <a:xfrm flipV="1">
            <a:off x="1557758" y="4789644"/>
            <a:ext cx="1211055" cy="45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R] 99">
            <a:extLst>
              <a:ext uri="{FF2B5EF4-FFF2-40B4-BE49-F238E27FC236}">
                <a16:creationId xmlns:a16="http://schemas.microsoft.com/office/drawing/2014/main" id="{FBBC13D3-480C-1801-2AFD-8AADCFB8D781}"/>
              </a:ext>
            </a:extLst>
          </p:cNvPr>
          <p:cNvCxnSpPr>
            <a:cxnSpLocks/>
            <a:stCxn id="39" idx="6"/>
            <a:endCxn id="77" idx="2"/>
          </p:cNvCxnSpPr>
          <p:nvPr/>
        </p:nvCxnSpPr>
        <p:spPr>
          <a:xfrm flipV="1">
            <a:off x="1557758" y="4412905"/>
            <a:ext cx="1211055" cy="83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그룹 102">
            <a:extLst>
              <a:ext uri="{FF2B5EF4-FFF2-40B4-BE49-F238E27FC236}">
                <a16:creationId xmlns:a16="http://schemas.microsoft.com/office/drawing/2014/main" id="{759A30DC-0C37-E575-F47F-D7485BE0BE97}"/>
              </a:ext>
            </a:extLst>
          </p:cNvPr>
          <p:cNvGrpSpPr/>
          <p:nvPr/>
        </p:nvGrpSpPr>
        <p:grpSpPr>
          <a:xfrm>
            <a:off x="4043234" y="3500338"/>
            <a:ext cx="488691" cy="488691"/>
            <a:chOff x="1263400" y="4902087"/>
            <a:chExt cx="488691" cy="488691"/>
          </a:xfrm>
          <a:solidFill>
            <a:schemeClr val="accent4">
              <a:lumMod val="20000"/>
              <a:lumOff val="80000"/>
            </a:schemeClr>
          </a:solidFill>
        </p:grpSpPr>
        <p:sp>
          <p:nvSpPr>
            <p:cNvPr id="104" name="타원 103">
              <a:extLst>
                <a:ext uri="{FF2B5EF4-FFF2-40B4-BE49-F238E27FC236}">
                  <a16:creationId xmlns:a16="http://schemas.microsoft.com/office/drawing/2014/main" id="{4232DB70-BC6D-B812-1923-39F3CC6003D8}"/>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05" name="TextBox 104">
              <a:extLst>
                <a:ext uri="{FF2B5EF4-FFF2-40B4-BE49-F238E27FC236}">
                  <a16:creationId xmlns:a16="http://schemas.microsoft.com/office/drawing/2014/main" id="{BB289B3A-109D-41B1-D9DA-5A32A5DD02AC}"/>
                </a:ext>
              </a:extLst>
            </p:cNvPr>
            <p:cNvSpPr txBox="1"/>
            <p:nvPr/>
          </p:nvSpPr>
          <p:spPr>
            <a:xfrm>
              <a:off x="1353065" y="5021979"/>
              <a:ext cx="65" cy="246221"/>
            </a:xfrm>
            <a:prstGeom prst="rect">
              <a:avLst/>
            </a:prstGeom>
            <a:grpFill/>
          </p:spPr>
          <p:txBody>
            <a:bodyPr wrap="none" lIns="0" tIns="0" rIns="0" bIns="0" rtlCol="0">
              <a:spAutoFit/>
            </a:bodyPr>
            <a:lstStyle/>
            <a:p>
              <a:pPr algn="l"/>
              <a:endParaRPr kumimoji="1" lang="ko-Kore-KR" altLang="en-US" sz="1600" spc="-40" dirty="0">
                <a:latin typeface="+mn-ea"/>
              </a:endParaRPr>
            </a:p>
          </p:txBody>
        </p:sp>
      </p:grpSp>
      <p:sp>
        <p:nvSpPr>
          <p:cNvPr id="106" name="TextBox 105">
            <a:extLst>
              <a:ext uri="{FF2B5EF4-FFF2-40B4-BE49-F238E27FC236}">
                <a16:creationId xmlns:a16="http://schemas.microsoft.com/office/drawing/2014/main" id="{5290DCDA-EA12-702F-26E2-D9FEAD9808D7}"/>
              </a:ext>
            </a:extLst>
          </p:cNvPr>
          <p:cNvSpPr txBox="1"/>
          <p:nvPr/>
        </p:nvSpPr>
        <p:spPr>
          <a:xfrm>
            <a:off x="4621590" y="3583584"/>
            <a:ext cx="4017318" cy="553998"/>
          </a:xfrm>
          <a:prstGeom prst="rect">
            <a:avLst/>
          </a:prstGeom>
          <a:noFill/>
        </p:spPr>
        <p:txBody>
          <a:bodyPr wrap="none" lIns="0" tIns="0" rIns="0" bIns="0" rtlCol="0">
            <a:spAutoFit/>
          </a:bodyPr>
          <a:lstStyle/>
          <a:p>
            <a:pPr algn="l"/>
            <a:r>
              <a:rPr kumimoji="1" lang="en-US" altLang="ko-Kore-KR" spc="-40" dirty="0">
                <a:latin typeface="+mn-ea"/>
              </a:rPr>
              <a:t>: compatible with adjustment parameter</a:t>
            </a:r>
          </a:p>
          <a:p>
            <a:pPr algn="l"/>
            <a:r>
              <a:rPr kumimoji="1" lang="en-US" altLang="ko-KR" b="1" spc="-40" dirty="0">
                <a:latin typeface="+mn-ea"/>
              </a:rPr>
              <a:t>[module configuration]</a:t>
            </a:r>
            <a:endParaRPr kumimoji="1" lang="ko-Kore-KR" altLang="en-US" b="1" spc="-40" dirty="0">
              <a:latin typeface="+mn-ea"/>
            </a:endParaRPr>
          </a:p>
        </p:txBody>
      </p:sp>
      <p:grpSp>
        <p:nvGrpSpPr>
          <p:cNvPr id="107" name="그룹 106">
            <a:extLst>
              <a:ext uri="{FF2B5EF4-FFF2-40B4-BE49-F238E27FC236}">
                <a16:creationId xmlns:a16="http://schemas.microsoft.com/office/drawing/2014/main" id="{071B43E7-CD21-2883-3501-6EC69FC8A674}"/>
              </a:ext>
            </a:extLst>
          </p:cNvPr>
          <p:cNvGrpSpPr/>
          <p:nvPr/>
        </p:nvGrpSpPr>
        <p:grpSpPr>
          <a:xfrm>
            <a:off x="4043234" y="4213771"/>
            <a:ext cx="488691" cy="488691"/>
            <a:chOff x="1263400" y="4902087"/>
            <a:chExt cx="488691" cy="488691"/>
          </a:xfrm>
          <a:solidFill>
            <a:srgbClr val="949494"/>
          </a:solidFill>
        </p:grpSpPr>
        <p:sp>
          <p:nvSpPr>
            <p:cNvPr id="108" name="타원 107">
              <a:extLst>
                <a:ext uri="{FF2B5EF4-FFF2-40B4-BE49-F238E27FC236}">
                  <a16:creationId xmlns:a16="http://schemas.microsoft.com/office/drawing/2014/main" id="{C31FC8ED-76F5-8C8E-B9D8-4A47140AB1D3}"/>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09" name="TextBox 108">
              <a:extLst>
                <a:ext uri="{FF2B5EF4-FFF2-40B4-BE49-F238E27FC236}">
                  <a16:creationId xmlns:a16="http://schemas.microsoft.com/office/drawing/2014/main" id="{18AFA192-F2B8-6DAB-59B0-5F0EC1CA0710}"/>
                </a:ext>
              </a:extLst>
            </p:cNvPr>
            <p:cNvSpPr txBox="1"/>
            <p:nvPr/>
          </p:nvSpPr>
          <p:spPr>
            <a:xfrm>
              <a:off x="1353065" y="5021979"/>
              <a:ext cx="65" cy="246221"/>
            </a:xfrm>
            <a:prstGeom prst="rect">
              <a:avLst/>
            </a:prstGeom>
            <a:grpFill/>
          </p:spPr>
          <p:txBody>
            <a:bodyPr wrap="none" lIns="0" tIns="0" rIns="0" bIns="0" rtlCol="0">
              <a:spAutoFit/>
            </a:bodyPr>
            <a:lstStyle/>
            <a:p>
              <a:pPr algn="l"/>
              <a:endParaRPr kumimoji="1" lang="ko-Kore-KR" altLang="en-US" sz="1600" spc="-40" dirty="0">
                <a:latin typeface="+mn-ea"/>
              </a:endParaRPr>
            </a:p>
          </p:txBody>
        </p:sp>
      </p:grpSp>
      <p:sp>
        <p:nvSpPr>
          <p:cNvPr id="110" name="TextBox 109">
            <a:extLst>
              <a:ext uri="{FF2B5EF4-FFF2-40B4-BE49-F238E27FC236}">
                <a16:creationId xmlns:a16="http://schemas.microsoft.com/office/drawing/2014/main" id="{D8C7E84F-8DEA-265E-7284-A4110E1F3D98}"/>
              </a:ext>
            </a:extLst>
          </p:cNvPr>
          <p:cNvSpPr txBox="1"/>
          <p:nvPr/>
        </p:nvSpPr>
        <p:spPr>
          <a:xfrm>
            <a:off x="4621590" y="4276921"/>
            <a:ext cx="3255315" cy="553998"/>
          </a:xfrm>
          <a:prstGeom prst="rect">
            <a:avLst/>
          </a:prstGeom>
          <a:noFill/>
        </p:spPr>
        <p:txBody>
          <a:bodyPr wrap="none" lIns="0" tIns="0" rIns="0" bIns="0" rtlCol="0">
            <a:spAutoFit/>
          </a:bodyPr>
          <a:lstStyle/>
          <a:p>
            <a:pPr algn="l"/>
            <a:r>
              <a:rPr kumimoji="1" lang="en-US" altLang="ko-Kore-KR" spc="-40" dirty="0">
                <a:latin typeface="+mn-ea"/>
              </a:rPr>
              <a:t>: compatible without adjustment</a:t>
            </a:r>
          </a:p>
          <a:p>
            <a:pPr algn="l"/>
            <a:r>
              <a:rPr kumimoji="1" lang="en-US" altLang="ko-Kore-KR" b="1" spc="-40" dirty="0">
                <a:latin typeface="+mn-ea"/>
              </a:rPr>
              <a:t>[module selection]</a:t>
            </a:r>
            <a:endParaRPr kumimoji="1" lang="ko-Kore-KR" altLang="en-US" b="1" spc="-40" dirty="0">
              <a:latin typeface="+mn-ea"/>
            </a:endParaRPr>
          </a:p>
        </p:txBody>
      </p:sp>
      <p:sp>
        <p:nvSpPr>
          <p:cNvPr id="111" name="TextBox 110">
            <a:extLst>
              <a:ext uri="{FF2B5EF4-FFF2-40B4-BE49-F238E27FC236}">
                <a16:creationId xmlns:a16="http://schemas.microsoft.com/office/drawing/2014/main" id="{C8085F38-8557-04D2-9019-017F37927AA4}"/>
              </a:ext>
            </a:extLst>
          </p:cNvPr>
          <p:cNvSpPr txBox="1"/>
          <p:nvPr/>
        </p:nvSpPr>
        <p:spPr>
          <a:xfrm>
            <a:off x="3688191" y="5003642"/>
            <a:ext cx="5246886" cy="1477328"/>
          </a:xfrm>
          <a:prstGeom prst="rect">
            <a:avLst/>
          </a:prstGeom>
          <a:noFill/>
        </p:spPr>
        <p:txBody>
          <a:bodyPr wrap="none" lIns="0" tIns="0" rIns="0" bIns="0" rtlCol="0">
            <a:spAutoFit/>
          </a:bodyPr>
          <a:lstStyle/>
          <a:p>
            <a:pPr algn="l"/>
            <a:r>
              <a:rPr kumimoji="1" lang="en-US" altLang="ko-KR" sz="1600" spc="-40" dirty="0">
                <a:latin typeface="+mn-ea"/>
              </a:rPr>
              <a:t>1) </a:t>
            </a:r>
            <a:r>
              <a:rPr kumimoji="1" lang="ko-KR" altLang="en-US" sz="1600" b="1" spc="-40" dirty="0">
                <a:solidFill>
                  <a:srgbClr val="C00000"/>
                </a:solidFill>
                <a:latin typeface="+mn-ea"/>
              </a:rPr>
              <a:t>실제로 </a:t>
            </a:r>
            <a:r>
              <a:rPr kumimoji="1" lang="ko-KR" altLang="en-US" sz="1600" b="1" spc="-40" dirty="0" err="1">
                <a:solidFill>
                  <a:srgbClr val="C00000"/>
                </a:solidFill>
                <a:latin typeface="+mn-ea"/>
              </a:rPr>
              <a:t>모듈간의</a:t>
            </a:r>
            <a:r>
              <a:rPr kumimoji="1" lang="ko-KR" altLang="en-US" sz="1600" b="1" spc="-40" dirty="0">
                <a:solidFill>
                  <a:srgbClr val="C00000"/>
                </a:solidFill>
                <a:latin typeface="+mn-ea"/>
              </a:rPr>
              <a:t> </a:t>
            </a:r>
            <a:r>
              <a:rPr kumimoji="1" lang="en-US" altLang="ko-KR" sz="1600" b="1" spc="-40" dirty="0">
                <a:solidFill>
                  <a:srgbClr val="C00000"/>
                </a:solidFill>
                <a:latin typeface="+mn-ea"/>
              </a:rPr>
              <a:t>compatibility issue </a:t>
            </a:r>
            <a:r>
              <a:rPr kumimoji="1" lang="ko-KR" altLang="en-US" sz="1600" b="1" spc="-40" dirty="0">
                <a:solidFill>
                  <a:srgbClr val="C00000"/>
                </a:solidFill>
                <a:latin typeface="+mn-ea"/>
              </a:rPr>
              <a:t>가 저렇게 </a:t>
            </a:r>
            <a:r>
              <a:rPr kumimoji="1" lang="ko-KR" altLang="en-US" sz="1600" b="1" spc="-40" dirty="0" err="1">
                <a:solidFill>
                  <a:srgbClr val="C00000"/>
                </a:solidFill>
                <a:latin typeface="+mn-ea"/>
              </a:rPr>
              <a:t>많은지</a:t>
            </a:r>
            <a:endParaRPr kumimoji="1" lang="en-US" altLang="ko-KR" sz="1600" b="1" spc="-40" dirty="0">
              <a:solidFill>
                <a:srgbClr val="C00000"/>
              </a:solidFill>
              <a:latin typeface="+mn-ea"/>
            </a:endParaRPr>
          </a:p>
          <a:p>
            <a:pPr marL="285750" indent="-285750" algn="l">
              <a:buFont typeface="Wingdings" pitchFamily="2" charset="2"/>
              <a:buChar char="à"/>
            </a:pPr>
            <a:r>
              <a:rPr kumimoji="1" lang="ko-KR" altLang="en-US" sz="1600" spc="-40" dirty="0">
                <a:latin typeface="+mn-ea"/>
                <a:sym typeface="Wingdings" pitchFamily="2" charset="2"/>
              </a:rPr>
              <a:t>특정 모듈 </a:t>
            </a:r>
            <a:r>
              <a:rPr kumimoji="1" lang="en-US" altLang="ko-KR" sz="1600" spc="-40" dirty="0">
                <a:latin typeface="+mn-ea"/>
                <a:sym typeface="Wingdings" pitchFamily="2" charset="2"/>
              </a:rPr>
              <a:t>instance </a:t>
            </a:r>
            <a:r>
              <a:rPr kumimoji="1" lang="ko-KR" altLang="en-US" sz="1600" spc="-40" dirty="0">
                <a:latin typeface="+mn-ea"/>
                <a:sym typeface="Wingdings" pitchFamily="2" charset="2"/>
              </a:rPr>
              <a:t>사이에서만 특별히 발생하나</a:t>
            </a:r>
            <a:r>
              <a:rPr kumimoji="1" lang="en-US" altLang="ko-KR" sz="1600" spc="-40" dirty="0">
                <a:latin typeface="+mn-ea"/>
                <a:sym typeface="Wingdings" pitchFamily="2" charset="2"/>
              </a:rPr>
              <a:t>?</a:t>
            </a:r>
          </a:p>
          <a:p>
            <a:pPr algn="l"/>
            <a:endParaRPr kumimoji="1" lang="en-US" altLang="ko-Kore-KR" sz="1600" spc="-40" dirty="0">
              <a:latin typeface="+mn-ea"/>
              <a:sym typeface="Wingdings" pitchFamily="2" charset="2"/>
            </a:endParaRPr>
          </a:p>
          <a:p>
            <a:pPr algn="l"/>
            <a:r>
              <a:rPr kumimoji="1" lang="en-US" altLang="ko-KR" sz="1600" spc="-40" dirty="0">
                <a:latin typeface="+mn-ea"/>
                <a:sym typeface="Wingdings" pitchFamily="2" charset="2"/>
              </a:rPr>
              <a:t>2) </a:t>
            </a:r>
            <a:r>
              <a:rPr kumimoji="1" lang="en-US" altLang="ko-KR" sz="1600" b="1" spc="-40" dirty="0">
                <a:solidFill>
                  <a:srgbClr val="C00000"/>
                </a:solidFill>
                <a:latin typeface="+mn-ea"/>
                <a:sym typeface="Wingdings" pitchFamily="2" charset="2"/>
              </a:rPr>
              <a:t>If then </a:t>
            </a:r>
            <a:r>
              <a:rPr kumimoji="1" lang="ko-KR" altLang="en-US" sz="1600" b="1" spc="-40" dirty="0">
                <a:solidFill>
                  <a:srgbClr val="C00000"/>
                </a:solidFill>
                <a:latin typeface="+mn-ea"/>
                <a:sym typeface="Wingdings" pitchFamily="2" charset="2"/>
              </a:rPr>
              <a:t>말고 저것을 어떻게 </a:t>
            </a:r>
            <a:r>
              <a:rPr kumimoji="1" lang="en-US" altLang="ko-KR" sz="1600" b="1" spc="-40" dirty="0">
                <a:solidFill>
                  <a:srgbClr val="C00000"/>
                </a:solidFill>
                <a:latin typeface="+mn-ea"/>
                <a:sym typeface="Wingdings" pitchFamily="2" charset="2"/>
              </a:rPr>
              <a:t>measure </a:t>
            </a:r>
            <a:r>
              <a:rPr kumimoji="1" lang="ko-KR" altLang="en-US" sz="1600" b="1" spc="-40" dirty="0">
                <a:solidFill>
                  <a:srgbClr val="C00000"/>
                </a:solidFill>
                <a:latin typeface="+mn-ea"/>
                <a:sym typeface="Wingdings" pitchFamily="2" charset="2"/>
              </a:rPr>
              <a:t>할 것이냐 </a:t>
            </a:r>
            <a:r>
              <a:rPr kumimoji="1" lang="en-US" altLang="ko-KR" sz="1600" b="1" spc="-40" dirty="0">
                <a:solidFill>
                  <a:srgbClr val="C00000"/>
                </a:solidFill>
                <a:latin typeface="+mn-ea"/>
                <a:sym typeface="Wingdings" pitchFamily="2" charset="2"/>
              </a:rPr>
              <a:t>[</a:t>
            </a:r>
            <a:r>
              <a:rPr kumimoji="1" lang="ko-KR" altLang="en-US" sz="1600" b="1" spc="-40" dirty="0">
                <a:solidFill>
                  <a:srgbClr val="C00000"/>
                </a:solidFill>
                <a:latin typeface="+mn-ea"/>
                <a:sym typeface="Wingdings" pitchFamily="2" charset="2"/>
              </a:rPr>
              <a:t>차별성</a:t>
            </a:r>
            <a:r>
              <a:rPr kumimoji="1" lang="en-US" altLang="ko-KR" sz="1600" b="1" spc="-40" dirty="0">
                <a:solidFill>
                  <a:srgbClr val="C00000"/>
                </a:solidFill>
                <a:latin typeface="+mn-ea"/>
                <a:sym typeface="Wingdings" pitchFamily="2" charset="2"/>
              </a:rPr>
              <a:t>]</a:t>
            </a:r>
          </a:p>
          <a:p>
            <a:pPr algn="l"/>
            <a:r>
              <a:rPr kumimoji="1" lang="ko-KR" altLang="en-US" sz="1600" spc="-40" dirty="0">
                <a:latin typeface="+mn-ea"/>
                <a:sym typeface="Wingdings" pitchFamily="2" charset="2"/>
              </a:rPr>
              <a:t>   </a:t>
            </a:r>
            <a:r>
              <a:rPr kumimoji="1" lang="en-US" altLang="ko-KR" sz="1600" spc="-40" dirty="0">
                <a:latin typeface="+mn-ea"/>
                <a:sym typeface="Wingdings" pitchFamily="2" charset="2"/>
              </a:rPr>
              <a:t>- </a:t>
            </a:r>
            <a:r>
              <a:rPr kumimoji="1" lang="ko-KR" altLang="en-US" sz="1600" spc="-40" dirty="0">
                <a:latin typeface="+mn-ea"/>
                <a:sym typeface="Wingdings" pitchFamily="2" charset="2"/>
              </a:rPr>
              <a:t>단순 </a:t>
            </a:r>
            <a:r>
              <a:rPr kumimoji="1" lang="en-US" altLang="ko-KR" sz="1600" spc="-40" dirty="0">
                <a:latin typeface="+mn-ea"/>
                <a:sym typeface="Wingdings" pitchFamily="2" charset="2"/>
              </a:rPr>
              <a:t>continuous/ discrete (0,1) / type(</a:t>
            </a:r>
            <a:r>
              <a:rPr kumimoji="1" lang="ko-KR" altLang="en-US" sz="1600" spc="-40" dirty="0">
                <a:latin typeface="+mn-ea"/>
                <a:sym typeface="Wingdings" pitchFamily="2" charset="2"/>
              </a:rPr>
              <a:t>금속</a:t>
            </a:r>
            <a:r>
              <a:rPr kumimoji="1" lang="en-US" altLang="ko-KR" sz="1600" spc="-40" dirty="0">
                <a:latin typeface="+mn-ea"/>
                <a:sym typeface="Wingdings" pitchFamily="2" charset="2"/>
              </a:rPr>
              <a:t>, </a:t>
            </a:r>
            <a:r>
              <a:rPr kumimoji="1" lang="ko-KR" altLang="en-US" sz="1600" spc="-40" dirty="0">
                <a:latin typeface="+mn-ea"/>
                <a:sym typeface="Wingdings" pitchFamily="2" charset="2"/>
              </a:rPr>
              <a:t>전기</a:t>
            </a:r>
            <a:r>
              <a:rPr kumimoji="1" lang="en-US" altLang="ko-KR" sz="1600" spc="-40" dirty="0">
                <a:latin typeface="+mn-ea"/>
                <a:sym typeface="Wingdings" pitchFamily="2" charset="2"/>
              </a:rPr>
              <a:t>)</a:t>
            </a:r>
          </a:p>
          <a:p>
            <a:pPr algn="l"/>
            <a:r>
              <a:rPr kumimoji="1" lang="en-US" altLang="ko-Kore-KR" sz="1600" spc="-40" dirty="0">
                <a:latin typeface="+mn-ea"/>
                <a:sym typeface="Wingdings" pitchFamily="2" charset="2"/>
              </a:rPr>
              <a:t>   </a:t>
            </a:r>
            <a:r>
              <a:rPr kumimoji="1" lang="en-US" altLang="ko-KR" sz="1600" spc="-40" dirty="0">
                <a:latin typeface="+mn-ea"/>
                <a:sym typeface="Wingdings" pitchFamily="2" charset="2"/>
              </a:rPr>
              <a:t>-  module</a:t>
            </a:r>
            <a:r>
              <a:rPr kumimoji="1" lang="ko-KR" altLang="en-US" sz="1600" spc="-40" dirty="0">
                <a:latin typeface="+mn-ea"/>
                <a:sym typeface="Wingdings" pitchFamily="2" charset="2"/>
              </a:rPr>
              <a:t>의 </a:t>
            </a:r>
            <a:r>
              <a:rPr kumimoji="1" lang="en-US" altLang="ko-KR" sz="1600" spc="-40" dirty="0">
                <a:latin typeface="+mn-ea"/>
                <a:sym typeface="Wingdings" pitchFamily="2" charset="2"/>
              </a:rPr>
              <a:t>flexibility </a:t>
            </a:r>
            <a:r>
              <a:rPr kumimoji="1" lang="ko-KR" altLang="en-US" sz="1600" spc="-40" dirty="0" err="1">
                <a:latin typeface="+mn-ea"/>
                <a:sym typeface="Wingdings" pitchFamily="2" charset="2"/>
              </a:rPr>
              <a:t>를</a:t>
            </a:r>
            <a:r>
              <a:rPr kumimoji="1" lang="ko-KR" altLang="en-US" sz="1600" spc="-40" dirty="0">
                <a:latin typeface="+mn-ea"/>
                <a:sym typeface="Wingdings" pitchFamily="2" charset="2"/>
              </a:rPr>
              <a:t> 고려하여</a:t>
            </a:r>
            <a:r>
              <a:rPr kumimoji="1" lang="en-US" altLang="ko-KR" sz="1600" spc="-40" dirty="0">
                <a:latin typeface="+mn-ea"/>
                <a:sym typeface="Wingdings" pitchFamily="2" charset="2"/>
              </a:rPr>
              <a:t>?</a:t>
            </a:r>
            <a:endParaRPr kumimoji="1" lang="ko-Kore-KR" altLang="en-US" sz="1600" spc="-40" dirty="0">
              <a:latin typeface="+mn-ea"/>
            </a:endParaRPr>
          </a:p>
        </p:txBody>
      </p:sp>
      <p:cxnSp>
        <p:nvCxnSpPr>
          <p:cNvPr id="113" name="직선 연결선[R] 112">
            <a:extLst>
              <a:ext uri="{FF2B5EF4-FFF2-40B4-BE49-F238E27FC236}">
                <a16:creationId xmlns:a16="http://schemas.microsoft.com/office/drawing/2014/main" id="{4A4F5F1B-CF5D-5C78-4004-FE94D3C650E2}"/>
              </a:ext>
            </a:extLst>
          </p:cNvPr>
          <p:cNvCxnSpPr>
            <a:cxnSpLocks/>
          </p:cNvCxnSpPr>
          <p:nvPr/>
        </p:nvCxnSpPr>
        <p:spPr>
          <a:xfrm>
            <a:off x="0" y="3095681"/>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77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17</a:t>
            </a:fld>
            <a:endParaRPr lang="ko-KR" altLang="en-US" dirty="0"/>
          </a:p>
        </p:txBody>
      </p:sp>
      <p:cxnSp>
        <p:nvCxnSpPr>
          <p:cNvPr id="6" name="직선 화살표 연결선 5">
            <a:extLst>
              <a:ext uri="{FF2B5EF4-FFF2-40B4-BE49-F238E27FC236}">
                <a16:creationId xmlns:a16="http://schemas.microsoft.com/office/drawing/2014/main" id="{7F861FA7-AED5-21EE-6373-C1970FA48994}"/>
              </a:ext>
            </a:extLst>
          </p:cNvPr>
          <p:cNvCxnSpPr/>
          <p:nvPr/>
        </p:nvCxnSpPr>
        <p:spPr>
          <a:xfrm flipV="1">
            <a:off x="1217002" y="768881"/>
            <a:ext cx="0" cy="2903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23E16510-132D-8F89-011B-8CD203C05ADA}"/>
              </a:ext>
            </a:extLst>
          </p:cNvPr>
          <p:cNvCxnSpPr>
            <a:cxnSpLocks/>
          </p:cNvCxnSpPr>
          <p:nvPr/>
        </p:nvCxnSpPr>
        <p:spPr>
          <a:xfrm>
            <a:off x="1217002" y="3672855"/>
            <a:ext cx="34336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096586-B9BB-AD6F-5257-FF9F376FB91C}"/>
              </a:ext>
            </a:extLst>
          </p:cNvPr>
          <p:cNvSpPr txBox="1"/>
          <p:nvPr/>
        </p:nvSpPr>
        <p:spPr>
          <a:xfrm>
            <a:off x="256615" y="236039"/>
            <a:ext cx="1387239" cy="276999"/>
          </a:xfrm>
          <a:prstGeom prst="rect">
            <a:avLst/>
          </a:prstGeom>
          <a:noFill/>
        </p:spPr>
        <p:txBody>
          <a:bodyPr wrap="none" lIns="0" tIns="0" rIns="0" bIns="0" rtlCol="0">
            <a:spAutoFit/>
          </a:bodyPr>
          <a:lstStyle/>
          <a:p>
            <a:pPr algn="l"/>
            <a:r>
              <a:rPr kumimoji="1" lang="en-US" altLang="ko-Kore-KR" b="1" spc="-40" dirty="0">
                <a:latin typeface="+mn-ea"/>
              </a:rPr>
              <a:t>M</a:t>
            </a:r>
            <a:r>
              <a:rPr kumimoji="1" lang="en-US" altLang="ko-Kore-KR" b="1" spc="-40" baseline="-25000" dirty="0">
                <a:latin typeface="+mn-ea"/>
              </a:rPr>
              <a:t>1</a:t>
            </a:r>
            <a:r>
              <a:rPr kumimoji="1" lang="en-US" altLang="ko-Kore-KR" b="1" spc="-40" dirty="0">
                <a:latin typeface="+mn-ea"/>
              </a:rPr>
              <a:t>’s instance</a:t>
            </a:r>
            <a:endParaRPr kumimoji="1" lang="ko-Kore-KR" altLang="en-US" b="1" spc="-40" dirty="0">
              <a:latin typeface="+mn-ea"/>
            </a:endParaRPr>
          </a:p>
        </p:txBody>
      </p:sp>
      <p:sp>
        <p:nvSpPr>
          <p:cNvPr id="11" name="TextBox 10">
            <a:extLst>
              <a:ext uri="{FF2B5EF4-FFF2-40B4-BE49-F238E27FC236}">
                <a16:creationId xmlns:a16="http://schemas.microsoft.com/office/drawing/2014/main" id="{126AF0FF-ECB7-7F76-4040-CC8FA5AF835E}"/>
              </a:ext>
            </a:extLst>
          </p:cNvPr>
          <p:cNvSpPr txBox="1"/>
          <p:nvPr/>
        </p:nvSpPr>
        <p:spPr>
          <a:xfrm>
            <a:off x="3758338" y="3852195"/>
            <a:ext cx="1387239" cy="276999"/>
          </a:xfrm>
          <a:prstGeom prst="rect">
            <a:avLst/>
          </a:prstGeom>
          <a:noFill/>
        </p:spPr>
        <p:txBody>
          <a:bodyPr wrap="none" lIns="0" tIns="0" rIns="0" bIns="0" rtlCol="0">
            <a:spAutoFit/>
          </a:bodyPr>
          <a:lstStyle/>
          <a:p>
            <a:pPr algn="l"/>
            <a:r>
              <a:rPr kumimoji="1" lang="en-US" altLang="ko-Kore-KR" b="1" spc="-40" dirty="0">
                <a:latin typeface="+mn-ea"/>
              </a:rPr>
              <a:t>M</a:t>
            </a:r>
            <a:r>
              <a:rPr kumimoji="1" lang="en-US" altLang="ko-Kore-KR" b="1" spc="-40" baseline="-25000" dirty="0">
                <a:latin typeface="+mn-ea"/>
              </a:rPr>
              <a:t>2</a:t>
            </a:r>
            <a:r>
              <a:rPr kumimoji="1" lang="en-US" altLang="ko-Kore-KR" b="1" spc="-40" dirty="0">
                <a:latin typeface="+mn-ea"/>
              </a:rPr>
              <a:t>’s instance</a:t>
            </a:r>
            <a:endParaRPr kumimoji="1" lang="ko-Kore-KR" altLang="en-US" b="1" spc="-40" dirty="0">
              <a:latin typeface="+mn-ea"/>
            </a:endParaRPr>
          </a:p>
        </p:txBody>
      </p:sp>
      <p:sp>
        <p:nvSpPr>
          <p:cNvPr id="13" name="직사각형 12">
            <a:extLst>
              <a:ext uri="{FF2B5EF4-FFF2-40B4-BE49-F238E27FC236}">
                <a16:creationId xmlns:a16="http://schemas.microsoft.com/office/drawing/2014/main" id="{0855DB09-FE2C-E593-41AE-8F8C26821603}"/>
              </a:ext>
            </a:extLst>
          </p:cNvPr>
          <p:cNvSpPr/>
          <p:nvPr/>
        </p:nvSpPr>
        <p:spPr>
          <a:xfrm>
            <a:off x="2933823" y="768881"/>
            <a:ext cx="1716814" cy="1451987"/>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14" name="직선 연결선[R] 13">
            <a:extLst>
              <a:ext uri="{FF2B5EF4-FFF2-40B4-BE49-F238E27FC236}">
                <a16:creationId xmlns:a16="http://schemas.microsoft.com/office/drawing/2014/main" id="{C0591EB8-6CE5-108E-E2BD-7E2ED02BD0B5}"/>
              </a:ext>
            </a:extLst>
          </p:cNvPr>
          <p:cNvCxnSpPr>
            <a:cxnSpLocks/>
          </p:cNvCxnSpPr>
          <p:nvPr/>
        </p:nvCxnSpPr>
        <p:spPr>
          <a:xfrm>
            <a:off x="2933823" y="3401012"/>
            <a:ext cx="0" cy="527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7FFB23-2362-F038-EFAC-A50DE215513A}"/>
              </a:ext>
            </a:extLst>
          </p:cNvPr>
          <p:cNvSpPr txBox="1"/>
          <p:nvPr/>
        </p:nvSpPr>
        <p:spPr>
          <a:xfrm>
            <a:off x="2696646" y="3944699"/>
            <a:ext cx="888306" cy="369332"/>
          </a:xfrm>
          <a:prstGeom prst="rect">
            <a:avLst/>
          </a:prstGeom>
          <a:noFill/>
        </p:spPr>
        <p:txBody>
          <a:bodyPr wrap="square">
            <a:spAutoFit/>
          </a:bodyPr>
          <a:lstStyle/>
          <a:p>
            <a:r>
              <a:rPr lang="en-US" altLang="ko-Kore-KR" dirty="0">
                <a:sym typeface="Wingdings" pitchFamily="2" charset="2"/>
              </a:rPr>
              <a:t>M</a:t>
            </a:r>
            <a:r>
              <a:rPr lang="en-US" altLang="ko-Kore-KR" baseline="-25000" dirty="0">
                <a:sym typeface="Wingdings" pitchFamily="2" charset="2"/>
              </a:rPr>
              <a:t>25</a:t>
            </a:r>
            <a:endParaRPr lang="en-US" altLang="ko-Kore-KR" dirty="0"/>
          </a:p>
        </p:txBody>
      </p:sp>
      <p:cxnSp>
        <p:nvCxnSpPr>
          <p:cNvPr id="17" name="직선 연결선[R] 16">
            <a:extLst>
              <a:ext uri="{FF2B5EF4-FFF2-40B4-BE49-F238E27FC236}">
                <a16:creationId xmlns:a16="http://schemas.microsoft.com/office/drawing/2014/main" id="{218BD6AF-4074-4F23-7C23-0929658ECBFB}"/>
              </a:ext>
            </a:extLst>
          </p:cNvPr>
          <p:cNvCxnSpPr>
            <a:cxnSpLocks/>
          </p:cNvCxnSpPr>
          <p:nvPr/>
        </p:nvCxnSpPr>
        <p:spPr>
          <a:xfrm flipH="1">
            <a:off x="942802" y="2205795"/>
            <a:ext cx="46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158B42-E67D-AF7D-8BE6-5E7C4D736ECD}"/>
              </a:ext>
            </a:extLst>
          </p:cNvPr>
          <p:cNvSpPr txBox="1"/>
          <p:nvPr/>
        </p:nvSpPr>
        <p:spPr>
          <a:xfrm>
            <a:off x="437474" y="1944093"/>
            <a:ext cx="503299" cy="369332"/>
          </a:xfrm>
          <a:prstGeom prst="rect">
            <a:avLst/>
          </a:prstGeom>
          <a:noFill/>
        </p:spPr>
        <p:txBody>
          <a:bodyPr wrap="square">
            <a:spAutoFit/>
          </a:bodyPr>
          <a:lstStyle/>
          <a:p>
            <a:r>
              <a:rPr lang="en-US" altLang="ko-Kore-KR" dirty="0">
                <a:sym typeface="Wingdings" pitchFamily="2" charset="2"/>
              </a:rPr>
              <a:t>M</a:t>
            </a:r>
            <a:r>
              <a:rPr lang="en-US" altLang="ko-Kore-KR" baseline="-25000" dirty="0">
                <a:sym typeface="Wingdings" pitchFamily="2" charset="2"/>
              </a:rPr>
              <a:t>15</a:t>
            </a:r>
            <a:endParaRPr lang="en-US" altLang="ko-Kore-KR" dirty="0"/>
          </a:p>
        </p:txBody>
      </p:sp>
      <p:sp>
        <p:nvSpPr>
          <p:cNvPr id="22" name="직사각형 21">
            <a:extLst>
              <a:ext uri="{FF2B5EF4-FFF2-40B4-BE49-F238E27FC236}">
                <a16:creationId xmlns:a16="http://schemas.microsoft.com/office/drawing/2014/main" id="{36571E0C-51AB-37C6-63D7-6CA1B6B672CC}"/>
              </a:ext>
            </a:extLst>
          </p:cNvPr>
          <p:cNvSpPr/>
          <p:nvPr/>
        </p:nvSpPr>
        <p:spPr>
          <a:xfrm>
            <a:off x="2339523" y="768882"/>
            <a:ext cx="594297" cy="954594"/>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직사각형 22">
            <a:extLst>
              <a:ext uri="{FF2B5EF4-FFF2-40B4-BE49-F238E27FC236}">
                <a16:creationId xmlns:a16="http://schemas.microsoft.com/office/drawing/2014/main" id="{B8544AB7-DBFF-4298-E41C-5FEB9443F870}"/>
              </a:ext>
            </a:extLst>
          </p:cNvPr>
          <p:cNvSpPr/>
          <p:nvPr/>
        </p:nvSpPr>
        <p:spPr>
          <a:xfrm>
            <a:off x="3410103" y="2217219"/>
            <a:ext cx="1240523" cy="531182"/>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4" name="직사각형 23">
            <a:extLst>
              <a:ext uri="{FF2B5EF4-FFF2-40B4-BE49-F238E27FC236}">
                <a16:creationId xmlns:a16="http://schemas.microsoft.com/office/drawing/2014/main" id="{9C827EEB-7175-9229-E63A-7DDF09D8B241}"/>
              </a:ext>
            </a:extLst>
          </p:cNvPr>
          <p:cNvSpPr/>
          <p:nvPr/>
        </p:nvSpPr>
        <p:spPr>
          <a:xfrm>
            <a:off x="1746670" y="768882"/>
            <a:ext cx="594297" cy="633044"/>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5" name="직사각형 24">
            <a:extLst>
              <a:ext uri="{FF2B5EF4-FFF2-40B4-BE49-F238E27FC236}">
                <a16:creationId xmlns:a16="http://schemas.microsoft.com/office/drawing/2014/main" id="{39CF15FB-EDE3-F194-94F2-054CA5929023}"/>
              </a:ext>
            </a:extLst>
          </p:cNvPr>
          <p:cNvSpPr/>
          <p:nvPr/>
        </p:nvSpPr>
        <p:spPr>
          <a:xfrm>
            <a:off x="3896414" y="2740310"/>
            <a:ext cx="754212" cy="531179"/>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7" name="TextBox 26">
            <a:extLst>
              <a:ext uri="{FF2B5EF4-FFF2-40B4-BE49-F238E27FC236}">
                <a16:creationId xmlns:a16="http://schemas.microsoft.com/office/drawing/2014/main" id="{C4F74AAF-75F2-6B0C-36B3-D5CE315A1308}"/>
              </a:ext>
            </a:extLst>
          </p:cNvPr>
          <p:cNvSpPr txBox="1"/>
          <p:nvPr/>
        </p:nvSpPr>
        <p:spPr>
          <a:xfrm>
            <a:off x="1540519" y="3935726"/>
            <a:ext cx="503299" cy="369332"/>
          </a:xfrm>
          <a:prstGeom prst="rect">
            <a:avLst/>
          </a:prstGeom>
          <a:noFill/>
        </p:spPr>
        <p:txBody>
          <a:bodyPr wrap="square">
            <a:spAutoFit/>
          </a:bodyPr>
          <a:lstStyle/>
          <a:p>
            <a:r>
              <a:rPr lang="en-US" altLang="ko-Kore-KR" dirty="0">
                <a:sym typeface="Wingdings" pitchFamily="2" charset="2"/>
              </a:rPr>
              <a:t>M</a:t>
            </a:r>
            <a:r>
              <a:rPr lang="en-US" altLang="ko-Kore-KR" baseline="-25000" dirty="0">
                <a:sym typeface="Wingdings" pitchFamily="2" charset="2"/>
              </a:rPr>
              <a:t>22</a:t>
            </a:r>
            <a:endParaRPr lang="en-US" altLang="ko-Kore-KR" dirty="0"/>
          </a:p>
        </p:txBody>
      </p:sp>
      <p:sp>
        <p:nvSpPr>
          <p:cNvPr id="28" name="TextBox 27">
            <a:extLst>
              <a:ext uri="{FF2B5EF4-FFF2-40B4-BE49-F238E27FC236}">
                <a16:creationId xmlns:a16="http://schemas.microsoft.com/office/drawing/2014/main" id="{90F42E80-A520-7988-FA47-5A50DAD105E8}"/>
              </a:ext>
            </a:extLst>
          </p:cNvPr>
          <p:cNvSpPr txBox="1"/>
          <p:nvPr/>
        </p:nvSpPr>
        <p:spPr>
          <a:xfrm>
            <a:off x="454172" y="1205489"/>
            <a:ext cx="503299" cy="369332"/>
          </a:xfrm>
          <a:prstGeom prst="rect">
            <a:avLst/>
          </a:prstGeom>
          <a:noFill/>
        </p:spPr>
        <p:txBody>
          <a:bodyPr wrap="square">
            <a:spAutoFit/>
          </a:bodyPr>
          <a:lstStyle/>
          <a:p>
            <a:r>
              <a:rPr lang="en-US" altLang="ko-Kore-KR" dirty="0">
                <a:sym typeface="Wingdings" pitchFamily="2" charset="2"/>
              </a:rPr>
              <a:t>M</a:t>
            </a:r>
            <a:r>
              <a:rPr lang="en-US" altLang="ko-Kore-KR" baseline="-25000" dirty="0">
                <a:sym typeface="Wingdings" pitchFamily="2" charset="2"/>
              </a:rPr>
              <a:t>18</a:t>
            </a:r>
            <a:endParaRPr lang="en-US" altLang="ko-Kore-KR" dirty="0"/>
          </a:p>
        </p:txBody>
      </p:sp>
      <p:cxnSp>
        <p:nvCxnSpPr>
          <p:cNvPr id="29" name="직선 연결선[R] 28">
            <a:extLst>
              <a:ext uri="{FF2B5EF4-FFF2-40B4-BE49-F238E27FC236}">
                <a16:creationId xmlns:a16="http://schemas.microsoft.com/office/drawing/2014/main" id="{70DBFD27-72C2-16C8-0612-756F8D0CFFC3}"/>
              </a:ext>
            </a:extLst>
          </p:cNvPr>
          <p:cNvCxnSpPr>
            <a:cxnSpLocks/>
          </p:cNvCxnSpPr>
          <p:nvPr/>
        </p:nvCxnSpPr>
        <p:spPr>
          <a:xfrm flipH="1">
            <a:off x="942802" y="1422024"/>
            <a:ext cx="46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07616B0E-E867-8437-4EB9-7E2A62EA0558}"/>
              </a:ext>
            </a:extLst>
          </p:cNvPr>
          <p:cNvCxnSpPr>
            <a:cxnSpLocks/>
          </p:cNvCxnSpPr>
          <p:nvPr/>
        </p:nvCxnSpPr>
        <p:spPr>
          <a:xfrm>
            <a:off x="1746670" y="3417012"/>
            <a:ext cx="0" cy="527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6DFABCED-1F43-7472-460C-4F64939FFCC3}"/>
              </a:ext>
            </a:extLst>
          </p:cNvPr>
          <p:cNvSpPr/>
          <p:nvPr/>
        </p:nvSpPr>
        <p:spPr>
          <a:xfrm>
            <a:off x="5829491" y="582803"/>
            <a:ext cx="617816" cy="522515"/>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2" name="TextBox 31">
            <a:extLst>
              <a:ext uri="{FF2B5EF4-FFF2-40B4-BE49-F238E27FC236}">
                <a16:creationId xmlns:a16="http://schemas.microsoft.com/office/drawing/2014/main" id="{C870EAC2-E0E9-5F54-FDD2-5DE6AA26B1AB}"/>
              </a:ext>
            </a:extLst>
          </p:cNvPr>
          <p:cNvSpPr txBox="1"/>
          <p:nvPr/>
        </p:nvSpPr>
        <p:spPr>
          <a:xfrm>
            <a:off x="6561242" y="668142"/>
            <a:ext cx="1187826" cy="276999"/>
          </a:xfrm>
          <a:prstGeom prst="rect">
            <a:avLst/>
          </a:prstGeom>
          <a:noFill/>
        </p:spPr>
        <p:txBody>
          <a:bodyPr wrap="none" lIns="0" tIns="0" rIns="0" bIns="0" rtlCol="0">
            <a:spAutoFit/>
          </a:bodyPr>
          <a:lstStyle/>
          <a:p>
            <a:pPr algn="l"/>
            <a:r>
              <a:rPr kumimoji="1" lang="en-US" altLang="ko-Kore-KR" spc="-40" dirty="0">
                <a:latin typeface="+mn-ea"/>
              </a:rPr>
              <a:t>: </a:t>
            </a:r>
            <a:r>
              <a:rPr kumimoji="1" lang="ko-Kore-KR" altLang="en-US" spc="-40" dirty="0">
                <a:latin typeface="+mn-ea"/>
              </a:rPr>
              <a:t>각 </a:t>
            </a:r>
            <a:r>
              <a:rPr kumimoji="1" lang="en-US" altLang="ko-Kore-KR" spc="-40" dirty="0">
                <a:latin typeface="+mn-ea"/>
              </a:rPr>
              <a:t>module</a:t>
            </a:r>
            <a:endParaRPr kumimoji="1" lang="ko-Kore-KR" altLang="en-US" spc="-40" dirty="0">
              <a:latin typeface="+mn-ea"/>
            </a:endParaRPr>
          </a:p>
        </p:txBody>
      </p:sp>
      <p:sp>
        <p:nvSpPr>
          <p:cNvPr id="33" name="직사각형 32">
            <a:extLst>
              <a:ext uri="{FF2B5EF4-FFF2-40B4-BE49-F238E27FC236}">
                <a16:creationId xmlns:a16="http://schemas.microsoft.com/office/drawing/2014/main" id="{21B94125-7C5A-8ABF-04B2-3A264309E598}"/>
              </a:ext>
            </a:extLst>
          </p:cNvPr>
          <p:cNvSpPr/>
          <p:nvPr/>
        </p:nvSpPr>
        <p:spPr>
          <a:xfrm>
            <a:off x="5827046" y="1292832"/>
            <a:ext cx="617816" cy="531182"/>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5" name="TextBox 54">
            <a:extLst>
              <a:ext uri="{FF2B5EF4-FFF2-40B4-BE49-F238E27FC236}">
                <a16:creationId xmlns:a16="http://schemas.microsoft.com/office/drawing/2014/main" id="{4D0E1F28-FF78-E15D-2C93-3333FE9612D3}"/>
              </a:ext>
            </a:extLst>
          </p:cNvPr>
          <p:cNvSpPr txBox="1"/>
          <p:nvPr/>
        </p:nvSpPr>
        <p:spPr>
          <a:xfrm>
            <a:off x="6561242" y="1391623"/>
            <a:ext cx="2435282" cy="276999"/>
          </a:xfrm>
          <a:prstGeom prst="rect">
            <a:avLst/>
          </a:prstGeom>
          <a:noFill/>
        </p:spPr>
        <p:txBody>
          <a:bodyPr wrap="none" lIns="0" tIns="0" rIns="0" bIns="0" rtlCol="0">
            <a:spAutoFit/>
          </a:bodyPr>
          <a:lstStyle/>
          <a:p>
            <a:pPr algn="l"/>
            <a:r>
              <a:rPr kumimoji="1" lang="en-US" altLang="ko-Kore-KR" spc="-40" dirty="0">
                <a:latin typeface="+mn-ea"/>
              </a:rPr>
              <a:t>: additional combination</a:t>
            </a:r>
            <a:endParaRPr kumimoji="1" lang="ko-Kore-KR" altLang="en-US" spc="-40" dirty="0">
              <a:latin typeface="+mn-ea"/>
            </a:endParaRPr>
          </a:p>
        </p:txBody>
      </p:sp>
      <p:sp>
        <p:nvSpPr>
          <p:cNvPr id="59" name="직사각형 58">
            <a:extLst>
              <a:ext uri="{FF2B5EF4-FFF2-40B4-BE49-F238E27FC236}">
                <a16:creationId xmlns:a16="http://schemas.microsoft.com/office/drawing/2014/main" id="{A4F6C154-C95D-472E-302E-861B7A0AD814}"/>
              </a:ext>
            </a:extLst>
          </p:cNvPr>
          <p:cNvSpPr/>
          <p:nvPr/>
        </p:nvSpPr>
        <p:spPr>
          <a:xfrm>
            <a:off x="2000776" y="1401926"/>
            <a:ext cx="2124963" cy="133838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2" name="직사각형 61">
            <a:extLst>
              <a:ext uri="{FF2B5EF4-FFF2-40B4-BE49-F238E27FC236}">
                <a16:creationId xmlns:a16="http://schemas.microsoft.com/office/drawing/2014/main" id="{E6ED5F55-01C9-13A7-51A9-E984EC8391B8}"/>
              </a:ext>
            </a:extLst>
          </p:cNvPr>
          <p:cNvSpPr/>
          <p:nvPr/>
        </p:nvSpPr>
        <p:spPr>
          <a:xfrm>
            <a:off x="1217002" y="2748401"/>
            <a:ext cx="1479639" cy="94045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4" name="직사각형 63">
            <a:extLst>
              <a:ext uri="{FF2B5EF4-FFF2-40B4-BE49-F238E27FC236}">
                <a16:creationId xmlns:a16="http://schemas.microsoft.com/office/drawing/2014/main" id="{4EA33C85-06BE-DB61-3B91-83AD4B535EAE}"/>
              </a:ext>
            </a:extLst>
          </p:cNvPr>
          <p:cNvSpPr/>
          <p:nvPr/>
        </p:nvSpPr>
        <p:spPr>
          <a:xfrm>
            <a:off x="5680594" y="2120201"/>
            <a:ext cx="754212" cy="534515"/>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5" name="TextBox 64">
            <a:extLst>
              <a:ext uri="{FF2B5EF4-FFF2-40B4-BE49-F238E27FC236}">
                <a16:creationId xmlns:a16="http://schemas.microsoft.com/office/drawing/2014/main" id="{4D81CD37-B197-6441-F3FB-9D406289EBB9}"/>
              </a:ext>
            </a:extLst>
          </p:cNvPr>
          <p:cNvSpPr txBox="1"/>
          <p:nvPr/>
        </p:nvSpPr>
        <p:spPr>
          <a:xfrm>
            <a:off x="6586088" y="2190454"/>
            <a:ext cx="2533066" cy="553998"/>
          </a:xfrm>
          <a:prstGeom prst="rect">
            <a:avLst/>
          </a:prstGeom>
          <a:noFill/>
        </p:spPr>
        <p:txBody>
          <a:bodyPr wrap="none" lIns="0" tIns="0" rIns="0" bIns="0" rtlCol="0">
            <a:spAutoFit/>
          </a:bodyPr>
          <a:lstStyle/>
          <a:p>
            <a:pPr algn="l"/>
            <a:r>
              <a:rPr kumimoji="1" lang="en-US" altLang="ko-Kore-KR" spc="-40" dirty="0">
                <a:latin typeface="+mn-ea"/>
              </a:rPr>
              <a:t>:</a:t>
            </a:r>
            <a:r>
              <a:rPr kumimoji="1" lang="ko-Kore-KR" altLang="en-US" spc="-40" dirty="0">
                <a:latin typeface="+mn-ea"/>
              </a:rPr>
              <a:t>두 모듈 사이의 결합가능</a:t>
            </a:r>
            <a:endParaRPr kumimoji="1" lang="en-US" altLang="ko-Kore-KR" spc="-40" dirty="0">
              <a:latin typeface="+mn-ea"/>
            </a:endParaRPr>
          </a:p>
          <a:p>
            <a:pPr algn="l"/>
            <a:r>
              <a:rPr kumimoji="1" lang="ko-Kore-KR" altLang="en-US" spc="-40" dirty="0">
                <a:latin typeface="+mn-ea"/>
              </a:rPr>
              <a:t> </a:t>
            </a:r>
            <a:r>
              <a:rPr kumimoji="1" lang="en-US" altLang="ko-Kore-KR" spc="-40" dirty="0">
                <a:latin typeface="+mn-ea"/>
              </a:rPr>
              <a:t>f</a:t>
            </a:r>
            <a:r>
              <a:rPr kumimoji="1" lang="en-US" altLang="ko-KR" spc="-40" dirty="0">
                <a:latin typeface="+mn-ea"/>
              </a:rPr>
              <a:t>easible solution</a:t>
            </a:r>
            <a:endParaRPr kumimoji="1" lang="ko-Kore-KR" altLang="en-US" spc="-40" dirty="0">
              <a:latin typeface="+mn-ea"/>
            </a:endParaRPr>
          </a:p>
        </p:txBody>
      </p:sp>
      <p:sp>
        <p:nvSpPr>
          <p:cNvPr id="67" name="TextBox 66">
            <a:extLst>
              <a:ext uri="{FF2B5EF4-FFF2-40B4-BE49-F238E27FC236}">
                <a16:creationId xmlns:a16="http://schemas.microsoft.com/office/drawing/2014/main" id="{E3D49C43-EB4C-AFE3-B655-CB3D25ABAD08}"/>
              </a:ext>
            </a:extLst>
          </p:cNvPr>
          <p:cNvSpPr txBox="1"/>
          <p:nvPr/>
        </p:nvSpPr>
        <p:spPr>
          <a:xfrm>
            <a:off x="486586" y="5031855"/>
            <a:ext cx="6795065" cy="276999"/>
          </a:xfrm>
          <a:prstGeom prst="rect">
            <a:avLst/>
          </a:prstGeom>
          <a:noFill/>
        </p:spPr>
        <p:txBody>
          <a:bodyPr wrap="none" lIns="0" tIns="0" rIns="0" bIns="0" rtlCol="0">
            <a:spAutoFit/>
          </a:bodyPr>
          <a:lstStyle/>
          <a:p>
            <a:pPr algn="l"/>
            <a:r>
              <a:rPr kumimoji="1" lang="en-US" altLang="ko-KR" spc="-40" dirty="0">
                <a:latin typeface="+mn-ea"/>
              </a:rPr>
              <a:t>: </a:t>
            </a:r>
            <a:r>
              <a:rPr kumimoji="1" lang="ko-Kore-KR" altLang="en-US" spc="-40" dirty="0">
                <a:latin typeface="+mn-ea"/>
              </a:rPr>
              <a:t>모듈 사이의 관계를 통한 </a:t>
            </a:r>
            <a:r>
              <a:rPr kumimoji="1" lang="en-US" altLang="ko-Kore-KR" spc="-40" dirty="0">
                <a:latin typeface="+mn-ea"/>
              </a:rPr>
              <a:t>module selection problem </a:t>
            </a:r>
            <a:r>
              <a:rPr kumimoji="1" lang="ko-Kore-KR" altLang="en-US" spc="-40" dirty="0">
                <a:latin typeface="+mn-ea"/>
              </a:rPr>
              <a:t>을 하고 싶다</a:t>
            </a:r>
            <a:r>
              <a:rPr kumimoji="1" lang="en-US" altLang="ko-Kore-KR" spc="-40" dirty="0">
                <a:latin typeface="+mn-ea"/>
              </a:rPr>
              <a:t>. </a:t>
            </a:r>
            <a:endParaRPr kumimoji="1" lang="ko-Kore-KR" altLang="en-US" spc="-40" dirty="0">
              <a:latin typeface="+mn-ea"/>
            </a:endParaRPr>
          </a:p>
        </p:txBody>
      </p:sp>
      <p:sp>
        <p:nvSpPr>
          <p:cNvPr id="68" name="직사각형 67">
            <a:extLst>
              <a:ext uri="{FF2B5EF4-FFF2-40B4-BE49-F238E27FC236}">
                <a16:creationId xmlns:a16="http://schemas.microsoft.com/office/drawing/2014/main" id="{198DF9EC-4E98-A293-4361-2A660814BE5B}"/>
              </a:ext>
            </a:extLst>
          </p:cNvPr>
          <p:cNvSpPr/>
          <p:nvPr/>
        </p:nvSpPr>
        <p:spPr>
          <a:xfrm>
            <a:off x="768855" y="5549023"/>
            <a:ext cx="617816" cy="531182"/>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9" name="직사각형 68">
            <a:extLst>
              <a:ext uri="{FF2B5EF4-FFF2-40B4-BE49-F238E27FC236}">
                <a16:creationId xmlns:a16="http://schemas.microsoft.com/office/drawing/2014/main" id="{77F53CF8-F556-F868-4202-F95385A4ECC6}"/>
              </a:ext>
            </a:extLst>
          </p:cNvPr>
          <p:cNvSpPr/>
          <p:nvPr/>
        </p:nvSpPr>
        <p:spPr>
          <a:xfrm>
            <a:off x="1763622" y="5545690"/>
            <a:ext cx="754212" cy="534515"/>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2" name="TextBox 71">
            <a:extLst>
              <a:ext uri="{FF2B5EF4-FFF2-40B4-BE49-F238E27FC236}">
                <a16:creationId xmlns:a16="http://schemas.microsoft.com/office/drawing/2014/main" id="{1A9E1FB6-CC19-E0D7-3F76-681F055EF50F}"/>
              </a:ext>
            </a:extLst>
          </p:cNvPr>
          <p:cNvSpPr txBox="1"/>
          <p:nvPr/>
        </p:nvSpPr>
        <p:spPr>
          <a:xfrm>
            <a:off x="5277429" y="3429261"/>
            <a:ext cx="3755452" cy="276999"/>
          </a:xfrm>
          <a:prstGeom prst="rect">
            <a:avLst/>
          </a:prstGeom>
          <a:noFill/>
        </p:spPr>
        <p:txBody>
          <a:bodyPr wrap="none" lIns="0" tIns="0" rIns="0" bIns="0" rtlCol="0">
            <a:spAutoFit/>
          </a:bodyPr>
          <a:lstStyle/>
          <a:p>
            <a:pPr algn="l"/>
            <a:r>
              <a:rPr kumimoji="1" lang="en-US" altLang="ko-Kore-KR" spc="-40" dirty="0">
                <a:latin typeface="+mn-ea"/>
              </a:rPr>
              <a:t>CRs {CR</a:t>
            </a:r>
            <a:r>
              <a:rPr kumimoji="1" lang="en-US" altLang="ko-Kore-KR" spc="-40" baseline="-25000" dirty="0">
                <a:latin typeface="+mn-ea"/>
              </a:rPr>
              <a:t>1</a:t>
            </a:r>
            <a:r>
              <a:rPr kumimoji="1" lang="en-US" altLang="ko-Kore-KR" spc="-40" dirty="0">
                <a:latin typeface="+mn-ea"/>
              </a:rPr>
              <a:t>, CR</a:t>
            </a:r>
            <a:r>
              <a:rPr kumimoji="1" lang="en-US" altLang="ko-Kore-KR" spc="-40" baseline="-25000" dirty="0">
                <a:latin typeface="+mn-ea"/>
              </a:rPr>
              <a:t>2</a:t>
            </a:r>
            <a:r>
              <a:rPr kumimoji="1" lang="en-US" altLang="ko-Kore-KR" spc="-40" dirty="0">
                <a:latin typeface="+mn-ea"/>
              </a:rPr>
              <a:t>}</a:t>
            </a:r>
            <a:r>
              <a:rPr kumimoji="1" lang="ko-Kore-KR" altLang="en-US" spc="-40" dirty="0">
                <a:latin typeface="+mn-ea"/>
              </a:rPr>
              <a:t>을 만족할 수 있는 조합</a:t>
            </a:r>
          </a:p>
        </p:txBody>
      </p:sp>
      <p:sp>
        <p:nvSpPr>
          <p:cNvPr id="73" name="TextBox 72">
            <a:extLst>
              <a:ext uri="{FF2B5EF4-FFF2-40B4-BE49-F238E27FC236}">
                <a16:creationId xmlns:a16="http://schemas.microsoft.com/office/drawing/2014/main" id="{1D1BE07A-5421-DE58-FC08-F4A771BD5E07}"/>
              </a:ext>
            </a:extLst>
          </p:cNvPr>
          <p:cNvSpPr txBox="1"/>
          <p:nvPr/>
        </p:nvSpPr>
        <p:spPr>
          <a:xfrm>
            <a:off x="3037273" y="5644398"/>
            <a:ext cx="3192092" cy="276999"/>
          </a:xfrm>
          <a:prstGeom prst="rect">
            <a:avLst/>
          </a:prstGeom>
          <a:noFill/>
        </p:spPr>
        <p:txBody>
          <a:bodyPr wrap="none" lIns="0" tIns="0" rIns="0" bIns="0" rtlCol="0">
            <a:spAutoFit/>
          </a:bodyPr>
          <a:lstStyle/>
          <a:p>
            <a:pPr algn="l"/>
            <a:r>
              <a:rPr kumimoji="1" lang="en-US" altLang="ko-Kore-KR" spc="-40" dirty="0">
                <a:latin typeface="+mn-ea"/>
              </a:rPr>
              <a:t> : core &amp; peripheral relationship</a:t>
            </a:r>
            <a:endParaRPr kumimoji="1" lang="ko-Kore-KR" altLang="en-US" spc="-40" dirty="0">
              <a:latin typeface="+mn-ea"/>
            </a:endParaRPr>
          </a:p>
        </p:txBody>
      </p:sp>
    </p:spTree>
    <p:extLst>
      <p:ext uri="{BB962C8B-B14F-4D97-AF65-F5344CB8AC3E}">
        <p14:creationId xmlns:p14="http://schemas.microsoft.com/office/powerpoint/2010/main" val="316120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18</a:t>
            </a:fld>
            <a:endParaRPr lang="ko-KR" altLang="en-US" dirty="0"/>
          </a:p>
        </p:txBody>
      </p:sp>
      <p:sp>
        <p:nvSpPr>
          <p:cNvPr id="5" name="타원 4">
            <a:extLst>
              <a:ext uri="{FF2B5EF4-FFF2-40B4-BE49-F238E27FC236}">
                <a16:creationId xmlns:a16="http://schemas.microsoft.com/office/drawing/2014/main" id="{4E7C334A-C462-8A49-44AB-8D1D073DE34C}"/>
              </a:ext>
            </a:extLst>
          </p:cNvPr>
          <p:cNvSpPr/>
          <p:nvPr/>
        </p:nvSpPr>
        <p:spPr>
          <a:xfrm>
            <a:off x="1393678" y="341801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M4</a:t>
            </a:r>
            <a:endParaRPr kumimoji="1" lang="ko-Kore-KR" altLang="en-US" dirty="0">
              <a:solidFill>
                <a:schemeClr val="tx1"/>
              </a:solidFill>
            </a:endParaRPr>
          </a:p>
        </p:txBody>
      </p:sp>
      <p:sp>
        <p:nvSpPr>
          <p:cNvPr id="6" name="타원 5">
            <a:extLst>
              <a:ext uri="{FF2B5EF4-FFF2-40B4-BE49-F238E27FC236}">
                <a16:creationId xmlns:a16="http://schemas.microsoft.com/office/drawing/2014/main" id="{70D9E2F5-6E31-56B7-C752-D7930F02AE6C}"/>
              </a:ext>
            </a:extLst>
          </p:cNvPr>
          <p:cNvSpPr/>
          <p:nvPr/>
        </p:nvSpPr>
        <p:spPr>
          <a:xfrm>
            <a:off x="2189324" y="202771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M1</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5509E8F8-69BB-5320-036D-FC7D4BB49078}"/>
              </a:ext>
            </a:extLst>
          </p:cNvPr>
          <p:cNvSpPr/>
          <p:nvPr/>
        </p:nvSpPr>
        <p:spPr>
          <a:xfrm>
            <a:off x="961902" y="123206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M3</a:t>
            </a:r>
            <a:endParaRPr kumimoji="1" lang="ko-Kore-KR" altLang="en-US" dirty="0">
              <a:solidFill>
                <a:schemeClr val="tx1"/>
              </a:solidFill>
            </a:endParaRPr>
          </a:p>
        </p:txBody>
      </p:sp>
      <p:sp>
        <p:nvSpPr>
          <p:cNvPr id="8" name="타원 7">
            <a:extLst>
              <a:ext uri="{FF2B5EF4-FFF2-40B4-BE49-F238E27FC236}">
                <a16:creationId xmlns:a16="http://schemas.microsoft.com/office/drawing/2014/main" id="{055431AB-E09C-8756-AC87-C907C01A9A67}"/>
              </a:ext>
            </a:extLst>
          </p:cNvPr>
          <p:cNvSpPr/>
          <p:nvPr/>
        </p:nvSpPr>
        <p:spPr>
          <a:xfrm>
            <a:off x="3462792" y="101237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M2</a:t>
            </a:r>
            <a:endParaRPr kumimoji="1" lang="ko-Kore-KR" altLang="en-US" dirty="0">
              <a:solidFill>
                <a:schemeClr val="tx1"/>
              </a:solidFill>
            </a:endParaRPr>
          </a:p>
        </p:txBody>
      </p:sp>
      <p:sp>
        <p:nvSpPr>
          <p:cNvPr id="9" name="타원 8">
            <a:extLst>
              <a:ext uri="{FF2B5EF4-FFF2-40B4-BE49-F238E27FC236}">
                <a16:creationId xmlns:a16="http://schemas.microsoft.com/office/drawing/2014/main" id="{4CD290A5-A8FB-330F-BF71-0882844C6A43}"/>
              </a:ext>
            </a:extLst>
          </p:cNvPr>
          <p:cNvSpPr/>
          <p:nvPr/>
        </p:nvSpPr>
        <p:spPr>
          <a:xfrm>
            <a:off x="4521559" y="1760517"/>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M5</a:t>
            </a:r>
            <a:endParaRPr kumimoji="1" lang="ko-Kore-KR" altLang="en-US" dirty="0">
              <a:solidFill>
                <a:schemeClr val="tx1"/>
              </a:solidFill>
            </a:endParaRPr>
          </a:p>
        </p:txBody>
      </p:sp>
      <p:sp>
        <p:nvSpPr>
          <p:cNvPr id="10" name="타원 9">
            <a:extLst>
              <a:ext uri="{FF2B5EF4-FFF2-40B4-BE49-F238E27FC236}">
                <a16:creationId xmlns:a16="http://schemas.microsoft.com/office/drawing/2014/main" id="{6EFDAEA1-8301-6A8B-F1FE-3A709C4172FF}"/>
              </a:ext>
            </a:extLst>
          </p:cNvPr>
          <p:cNvSpPr/>
          <p:nvPr/>
        </p:nvSpPr>
        <p:spPr>
          <a:xfrm>
            <a:off x="3462792" y="27194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M6</a:t>
            </a:r>
            <a:endParaRPr kumimoji="1" lang="ko-Kore-KR" altLang="en-US" dirty="0">
              <a:solidFill>
                <a:schemeClr val="tx1"/>
              </a:solidFill>
            </a:endParaRPr>
          </a:p>
        </p:txBody>
      </p:sp>
      <p:sp>
        <p:nvSpPr>
          <p:cNvPr id="11" name="타원 10">
            <a:extLst>
              <a:ext uri="{FF2B5EF4-FFF2-40B4-BE49-F238E27FC236}">
                <a16:creationId xmlns:a16="http://schemas.microsoft.com/office/drawing/2014/main" id="{A01ABF44-0FFD-587D-FFF0-48210FB3A84F}"/>
              </a:ext>
            </a:extLst>
          </p:cNvPr>
          <p:cNvSpPr/>
          <p:nvPr/>
        </p:nvSpPr>
        <p:spPr>
          <a:xfrm>
            <a:off x="4824409" y="351510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M8</a:t>
            </a:r>
            <a:endParaRPr kumimoji="1" lang="ko-Kore-KR" altLang="en-US" dirty="0">
              <a:solidFill>
                <a:schemeClr val="tx1"/>
              </a:solidFill>
            </a:endParaRPr>
          </a:p>
        </p:txBody>
      </p:sp>
      <p:sp>
        <p:nvSpPr>
          <p:cNvPr id="12" name="타원 11">
            <a:extLst>
              <a:ext uri="{FF2B5EF4-FFF2-40B4-BE49-F238E27FC236}">
                <a16:creationId xmlns:a16="http://schemas.microsoft.com/office/drawing/2014/main" id="{2B9BB7DF-7E62-DC9F-BD81-A33725AB32ED}"/>
              </a:ext>
            </a:extLst>
          </p:cNvPr>
          <p:cNvSpPr/>
          <p:nvPr/>
        </p:nvSpPr>
        <p:spPr>
          <a:xfrm>
            <a:off x="5620055" y="26333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M10</a:t>
            </a:r>
            <a:endParaRPr kumimoji="1" lang="ko-Kore-KR" altLang="en-US" dirty="0">
              <a:solidFill>
                <a:schemeClr val="tx1"/>
              </a:solidFill>
            </a:endParaRPr>
          </a:p>
        </p:txBody>
      </p:sp>
      <p:sp>
        <p:nvSpPr>
          <p:cNvPr id="13" name="타원 12">
            <a:extLst>
              <a:ext uri="{FF2B5EF4-FFF2-40B4-BE49-F238E27FC236}">
                <a16:creationId xmlns:a16="http://schemas.microsoft.com/office/drawing/2014/main" id="{AEB1B107-6AB6-A564-3150-69F7BD7EFA0D}"/>
              </a:ext>
            </a:extLst>
          </p:cNvPr>
          <p:cNvSpPr/>
          <p:nvPr/>
        </p:nvSpPr>
        <p:spPr>
          <a:xfrm>
            <a:off x="6494536" y="1837708"/>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M9</a:t>
            </a:r>
            <a:endParaRPr kumimoji="1" lang="ko-Kore-KR" altLang="en-US" dirty="0">
              <a:solidFill>
                <a:schemeClr val="tx1"/>
              </a:solidFill>
            </a:endParaRPr>
          </a:p>
        </p:txBody>
      </p:sp>
      <p:sp>
        <p:nvSpPr>
          <p:cNvPr id="14" name="타원 13">
            <a:extLst>
              <a:ext uri="{FF2B5EF4-FFF2-40B4-BE49-F238E27FC236}">
                <a16:creationId xmlns:a16="http://schemas.microsoft.com/office/drawing/2014/main" id="{6BB2B1EB-411C-B7E6-EE67-55EEEBE244E5}"/>
              </a:ext>
            </a:extLst>
          </p:cNvPr>
          <p:cNvSpPr/>
          <p:nvPr/>
        </p:nvSpPr>
        <p:spPr>
          <a:xfrm>
            <a:off x="5620055" y="101237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M7</a:t>
            </a:r>
            <a:endParaRPr kumimoji="1" lang="ko-Kore-KR" altLang="en-US" dirty="0">
              <a:solidFill>
                <a:schemeClr val="tx1"/>
              </a:solidFill>
            </a:endParaRPr>
          </a:p>
        </p:txBody>
      </p:sp>
      <p:cxnSp>
        <p:nvCxnSpPr>
          <p:cNvPr id="16" name="직선 연결선[R] 15">
            <a:extLst>
              <a:ext uri="{FF2B5EF4-FFF2-40B4-BE49-F238E27FC236}">
                <a16:creationId xmlns:a16="http://schemas.microsoft.com/office/drawing/2014/main" id="{7237548F-F3CB-3E56-8244-5E1EAFDA4FCC}"/>
              </a:ext>
            </a:extLst>
          </p:cNvPr>
          <p:cNvCxnSpPr>
            <a:stCxn id="6" idx="4"/>
            <a:endCxn id="5" idx="7"/>
          </p:cNvCxnSpPr>
          <p:nvPr/>
        </p:nvCxnSpPr>
        <p:spPr>
          <a:xfrm flipH="1">
            <a:off x="2072804" y="2823356"/>
            <a:ext cx="514343" cy="711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DC73EE2D-6256-0178-7115-E4C8C31B789B}"/>
              </a:ext>
            </a:extLst>
          </p:cNvPr>
          <p:cNvCxnSpPr>
            <a:cxnSpLocks/>
            <a:stCxn id="7" idx="5"/>
            <a:endCxn id="6" idx="1"/>
          </p:cNvCxnSpPr>
          <p:nvPr/>
        </p:nvCxnSpPr>
        <p:spPr>
          <a:xfrm>
            <a:off x="1641028" y="1911190"/>
            <a:ext cx="664816" cy="233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83DDA58A-75DC-8593-F258-BD31C3B889C4}"/>
              </a:ext>
            </a:extLst>
          </p:cNvPr>
          <p:cNvCxnSpPr>
            <a:cxnSpLocks/>
            <a:stCxn id="8" idx="3"/>
            <a:endCxn id="6" idx="7"/>
          </p:cNvCxnSpPr>
          <p:nvPr/>
        </p:nvCxnSpPr>
        <p:spPr>
          <a:xfrm flipH="1">
            <a:off x="2868450" y="1691496"/>
            <a:ext cx="710862" cy="452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7EE90921-D813-8854-A920-AF483EB6EBF4}"/>
              </a:ext>
            </a:extLst>
          </p:cNvPr>
          <p:cNvCxnSpPr>
            <a:cxnSpLocks/>
            <a:stCxn id="8" idx="5"/>
            <a:endCxn id="9" idx="1"/>
          </p:cNvCxnSpPr>
          <p:nvPr/>
        </p:nvCxnSpPr>
        <p:spPr>
          <a:xfrm>
            <a:off x="4141918" y="1691496"/>
            <a:ext cx="496161" cy="185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6EA97254-3436-3904-2E6B-36DE96543B2A}"/>
              </a:ext>
            </a:extLst>
          </p:cNvPr>
          <p:cNvCxnSpPr>
            <a:cxnSpLocks/>
            <a:stCxn id="9" idx="4"/>
            <a:endCxn id="11" idx="0"/>
          </p:cNvCxnSpPr>
          <p:nvPr/>
        </p:nvCxnSpPr>
        <p:spPr>
          <a:xfrm>
            <a:off x="4919382" y="2556163"/>
            <a:ext cx="302850" cy="958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E0763382-6F16-3FA3-FBCF-6099B3A48611}"/>
              </a:ext>
            </a:extLst>
          </p:cNvPr>
          <p:cNvCxnSpPr>
            <a:cxnSpLocks/>
            <a:stCxn id="9" idx="3"/>
            <a:endCxn id="10" idx="7"/>
          </p:cNvCxnSpPr>
          <p:nvPr/>
        </p:nvCxnSpPr>
        <p:spPr>
          <a:xfrm flipH="1">
            <a:off x="4141918" y="2439643"/>
            <a:ext cx="496161" cy="396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C40D328F-374B-89BB-C51B-F1E9A29D63B6}"/>
              </a:ext>
            </a:extLst>
          </p:cNvPr>
          <p:cNvCxnSpPr>
            <a:cxnSpLocks/>
            <a:stCxn id="11" idx="7"/>
            <a:endCxn id="12" idx="3"/>
          </p:cNvCxnSpPr>
          <p:nvPr/>
        </p:nvCxnSpPr>
        <p:spPr>
          <a:xfrm flipV="1">
            <a:off x="5503535" y="3312480"/>
            <a:ext cx="233040" cy="319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44117EC-AD20-7981-92F1-744A76BCA40E}"/>
              </a:ext>
            </a:extLst>
          </p:cNvPr>
          <p:cNvCxnSpPr>
            <a:cxnSpLocks/>
            <a:stCxn id="12" idx="7"/>
            <a:endCxn id="13" idx="3"/>
          </p:cNvCxnSpPr>
          <p:nvPr/>
        </p:nvCxnSpPr>
        <p:spPr>
          <a:xfrm flipV="1">
            <a:off x="6299181" y="2516834"/>
            <a:ext cx="311875" cy="233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FCA187E0-A610-9796-84F2-DD6636CB79DF}"/>
              </a:ext>
            </a:extLst>
          </p:cNvPr>
          <p:cNvCxnSpPr>
            <a:cxnSpLocks/>
            <a:stCxn id="14" idx="5"/>
            <a:endCxn id="13" idx="1"/>
          </p:cNvCxnSpPr>
          <p:nvPr/>
        </p:nvCxnSpPr>
        <p:spPr>
          <a:xfrm>
            <a:off x="6299181" y="1691496"/>
            <a:ext cx="311875" cy="262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BA5271FA-7F13-5093-3DE1-0C75F3FA42CA}"/>
              </a:ext>
            </a:extLst>
          </p:cNvPr>
          <p:cNvCxnSpPr>
            <a:cxnSpLocks/>
            <a:stCxn id="9" idx="7"/>
            <a:endCxn id="14" idx="2"/>
          </p:cNvCxnSpPr>
          <p:nvPr/>
        </p:nvCxnSpPr>
        <p:spPr>
          <a:xfrm flipV="1">
            <a:off x="5200685" y="1410193"/>
            <a:ext cx="419370" cy="46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CE38B06-927C-B88D-CF32-4F25C5C62891}"/>
              </a:ext>
            </a:extLst>
          </p:cNvPr>
          <p:cNvSpPr txBox="1"/>
          <p:nvPr/>
        </p:nvSpPr>
        <p:spPr>
          <a:xfrm>
            <a:off x="194386" y="446203"/>
            <a:ext cx="8887385" cy="369332"/>
          </a:xfrm>
          <a:prstGeom prst="rect">
            <a:avLst/>
          </a:prstGeom>
          <a:noFill/>
        </p:spPr>
        <p:txBody>
          <a:bodyPr wrap="square">
            <a:spAutoFit/>
          </a:bodyPr>
          <a:lstStyle/>
          <a:p>
            <a:r>
              <a:rPr lang="en-US" altLang="ko-Kore-KR" b="1" dirty="0">
                <a:sym typeface="Wingdings" pitchFamily="2" charset="2"/>
              </a:rPr>
              <a:t>First, just selecting module (parameter) minimum point of each module </a:t>
            </a:r>
            <a:endParaRPr lang="en-US" altLang="ko-Kore-KR" b="1" dirty="0"/>
          </a:p>
        </p:txBody>
      </p:sp>
      <p:sp>
        <p:nvSpPr>
          <p:cNvPr id="54" name="TextBox 53">
            <a:extLst>
              <a:ext uri="{FF2B5EF4-FFF2-40B4-BE49-F238E27FC236}">
                <a16:creationId xmlns:a16="http://schemas.microsoft.com/office/drawing/2014/main" id="{28A9FF15-4ECE-676E-E377-B3963A4C2011}"/>
              </a:ext>
            </a:extLst>
          </p:cNvPr>
          <p:cNvSpPr txBox="1"/>
          <p:nvPr/>
        </p:nvSpPr>
        <p:spPr>
          <a:xfrm>
            <a:off x="551520" y="4833572"/>
            <a:ext cx="6340839" cy="646331"/>
          </a:xfrm>
          <a:prstGeom prst="rect">
            <a:avLst/>
          </a:prstGeom>
          <a:noFill/>
        </p:spPr>
        <p:txBody>
          <a:bodyPr wrap="square">
            <a:spAutoFit/>
          </a:bodyPr>
          <a:lstStyle/>
          <a:p>
            <a:r>
              <a:rPr lang="ko-Kore-KR" altLang="en-US" dirty="0">
                <a:sym typeface="Wingdings" pitchFamily="2" charset="2"/>
              </a:rPr>
              <a:t>각 모듈 </a:t>
            </a:r>
            <a:r>
              <a:rPr lang="en-US" altLang="ko-Kore-KR" dirty="0">
                <a:sym typeface="Wingdings" pitchFamily="2" charset="2"/>
              </a:rPr>
              <a:t>(module variant)</a:t>
            </a:r>
            <a:r>
              <a:rPr lang="ko-Kore-KR" altLang="en-US" dirty="0">
                <a:sym typeface="Wingdings" pitchFamily="2" charset="2"/>
              </a:rPr>
              <a:t>간의 관계를 바탕으로 각 모듈</a:t>
            </a:r>
            <a:r>
              <a:rPr lang="en-US" altLang="ko-Kore-KR" dirty="0">
                <a:sym typeface="Wingdings" pitchFamily="2" charset="2"/>
              </a:rPr>
              <a:t>(</a:t>
            </a:r>
            <a:r>
              <a:rPr lang="en-US" altLang="ko-KR" dirty="0">
                <a:sym typeface="Wingdings" pitchFamily="2" charset="2"/>
              </a:rPr>
              <a:t>module variant)</a:t>
            </a:r>
            <a:r>
              <a:rPr lang="ko-KR" altLang="en-US" dirty="0" err="1">
                <a:sym typeface="Wingdings" pitchFamily="2" charset="2"/>
              </a:rPr>
              <a:t>를</a:t>
            </a:r>
            <a:r>
              <a:rPr lang="ko-KR" altLang="en-US" dirty="0">
                <a:sym typeface="Wingdings" pitchFamily="2" charset="2"/>
              </a:rPr>
              <a:t> 수정하면서  </a:t>
            </a:r>
            <a:r>
              <a:rPr lang="en-US" altLang="ko-KR" dirty="0">
                <a:sym typeface="Wingdings" pitchFamily="2" charset="2"/>
              </a:rPr>
              <a:t>module </a:t>
            </a:r>
            <a:r>
              <a:rPr lang="en-US" altLang="ko-Kore-KR" dirty="0">
                <a:sym typeface="Wingdings" pitchFamily="2" charset="2"/>
              </a:rPr>
              <a:t>configuration</a:t>
            </a:r>
            <a:r>
              <a:rPr lang="ko-Kore-KR" altLang="en-US" dirty="0">
                <a:sym typeface="Wingdings" pitchFamily="2" charset="2"/>
              </a:rPr>
              <a:t>을 최적화 </a:t>
            </a:r>
            <a:endParaRPr lang="en-US" altLang="ko-Kore-KR" dirty="0"/>
          </a:p>
        </p:txBody>
      </p:sp>
      <p:sp>
        <p:nvSpPr>
          <p:cNvPr id="55" name="TextBox 54">
            <a:extLst>
              <a:ext uri="{FF2B5EF4-FFF2-40B4-BE49-F238E27FC236}">
                <a16:creationId xmlns:a16="http://schemas.microsoft.com/office/drawing/2014/main" id="{F84644A2-0E73-2431-43E2-271300BC16A8}"/>
              </a:ext>
            </a:extLst>
          </p:cNvPr>
          <p:cNvSpPr txBox="1"/>
          <p:nvPr/>
        </p:nvSpPr>
        <p:spPr>
          <a:xfrm>
            <a:off x="644978" y="5683543"/>
            <a:ext cx="8274904" cy="369332"/>
          </a:xfrm>
          <a:prstGeom prst="rect">
            <a:avLst/>
          </a:prstGeom>
          <a:noFill/>
        </p:spPr>
        <p:txBody>
          <a:bodyPr wrap="square">
            <a:spAutoFit/>
          </a:bodyPr>
          <a:lstStyle/>
          <a:p>
            <a:r>
              <a:rPr lang="ko-Kore-KR" altLang="en-US" dirty="0">
                <a:sym typeface="Wingdings" pitchFamily="2" charset="2"/>
              </a:rPr>
              <a:t>일종의 </a:t>
            </a:r>
            <a:r>
              <a:rPr lang="en-US" altLang="ko-Kore-KR" dirty="0">
                <a:sym typeface="Wingdings" pitchFamily="2" charset="2"/>
              </a:rPr>
              <a:t>G</a:t>
            </a:r>
            <a:r>
              <a:rPr lang="en-US" altLang="ko-KR" dirty="0">
                <a:sym typeface="Wingdings" pitchFamily="2" charset="2"/>
              </a:rPr>
              <a:t>raph theory (graph neural network) : </a:t>
            </a:r>
            <a:r>
              <a:rPr lang="ko-KR" altLang="en-US" dirty="0">
                <a:sym typeface="Wingdings" pitchFamily="2" charset="2"/>
              </a:rPr>
              <a:t> </a:t>
            </a:r>
            <a:r>
              <a:rPr lang="ko-Kore-KR" altLang="en-US" dirty="0">
                <a:sym typeface="Wingdings" pitchFamily="2" charset="2"/>
              </a:rPr>
              <a:t>주변 노드의 값 </a:t>
            </a:r>
            <a:r>
              <a:rPr lang="en-US" altLang="ko-Kore-KR" dirty="0">
                <a:sym typeface="Wingdings" pitchFamily="2" charset="2"/>
              </a:rPr>
              <a:t>(static) </a:t>
            </a:r>
            <a:r>
              <a:rPr lang="ko-Kore-KR" altLang="en-US" dirty="0">
                <a:sym typeface="Wingdings" pitchFamily="2" charset="2"/>
              </a:rPr>
              <a:t>으로부터 </a:t>
            </a:r>
            <a:r>
              <a:rPr lang="en-US" altLang="ko-Kore-KR" dirty="0">
                <a:sym typeface="Wingdings" pitchFamily="2" charset="2"/>
              </a:rPr>
              <a:t>update</a:t>
            </a:r>
            <a:endParaRPr lang="en-US" altLang="ko-Kore-KR" dirty="0"/>
          </a:p>
        </p:txBody>
      </p:sp>
      <p:sp>
        <p:nvSpPr>
          <p:cNvPr id="58" name="TextBox 57">
            <a:extLst>
              <a:ext uri="{FF2B5EF4-FFF2-40B4-BE49-F238E27FC236}">
                <a16:creationId xmlns:a16="http://schemas.microsoft.com/office/drawing/2014/main" id="{1F1051AB-1CDF-D85B-637F-D6337798FD09}"/>
              </a:ext>
            </a:extLst>
          </p:cNvPr>
          <p:cNvSpPr txBox="1"/>
          <p:nvPr/>
        </p:nvSpPr>
        <p:spPr>
          <a:xfrm>
            <a:off x="194386" y="55495"/>
            <a:ext cx="8887385" cy="369332"/>
          </a:xfrm>
          <a:prstGeom prst="rect">
            <a:avLst/>
          </a:prstGeom>
          <a:noFill/>
        </p:spPr>
        <p:txBody>
          <a:bodyPr wrap="square">
            <a:spAutoFit/>
          </a:bodyPr>
          <a:lstStyle/>
          <a:p>
            <a:r>
              <a:rPr lang="ko-Kore-KR" altLang="en-US" b="1" dirty="0">
                <a:sym typeface="Wingdings" pitchFamily="2" charset="2"/>
              </a:rPr>
              <a:t>일종의 </a:t>
            </a:r>
            <a:r>
              <a:rPr lang="en-US" altLang="ko-Kore-KR" b="1" dirty="0">
                <a:sym typeface="Wingdings" pitchFamily="2" charset="2"/>
              </a:rPr>
              <a:t>two phase</a:t>
            </a:r>
            <a:r>
              <a:rPr lang="ko-Kore-KR" altLang="en-US" b="1" dirty="0">
                <a:sym typeface="Wingdings" pitchFamily="2" charset="2"/>
              </a:rPr>
              <a:t>를 반복하는 개념</a:t>
            </a:r>
            <a:endParaRPr lang="en-US" altLang="ko-Kore-KR" b="1" dirty="0"/>
          </a:p>
        </p:txBody>
      </p:sp>
      <p:sp>
        <p:nvSpPr>
          <p:cNvPr id="60" name="TextBox 59">
            <a:extLst>
              <a:ext uri="{FF2B5EF4-FFF2-40B4-BE49-F238E27FC236}">
                <a16:creationId xmlns:a16="http://schemas.microsoft.com/office/drawing/2014/main" id="{5164BDA7-9475-877F-89DC-E9D14B5D466E}"/>
              </a:ext>
            </a:extLst>
          </p:cNvPr>
          <p:cNvSpPr txBox="1"/>
          <p:nvPr/>
        </p:nvSpPr>
        <p:spPr>
          <a:xfrm>
            <a:off x="246029" y="-351532"/>
            <a:ext cx="8551059" cy="276999"/>
          </a:xfrm>
          <a:prstGeom prst="rect">
            <a:avLst/>
          </a:prstGeom>
          <a:noFill/>
        </p:spPr>
        <p:txBody>
          <a:bodyPr wrap="none" lIns="0" tIns="0" rIns="0" bIns="0" rtlCol="0">
            <a:spAutoFit/>
          </a:bodyPr>
          <a:lstStyle/>
          <a:p>
            <a:pPr algn="ctr"/>
            <a:r>
              <a:rPr kumimoji="1" lang="ko-Kore-KR" altLang="en-US" b="1" spc="-40" dirty="0">
                <a:latin typeface="+mn-ea"/>
              </a:rPr>
              <a:t>복잡한 제품의 최적의 </a:t>
            </a:r>
            <a:r>
              <a:rPr kumimoji="1" lang="en-US" altLang="ko-Kore-KR" b="1" spc="-40" dirty="0">
                <a:latin typeface="+mn-ea"/>
              </a:rPr>
              <a:t>module configuration</a:t>
            </a:r>
            <a:r>
              <a:rPr kumimoji="1" lang="ko-Kore-KR" altLang="en-US" b="1" spc="-40" dirty="0">
                <a:latin typeface="+mn-ea"/>
              </a:rPr>
              <a:t>을 한번에 정하는 것은 불가능에 가깝다</a:t>
            </a:r>
            <a:r>
              <a:rPr kumimoji="1" lang="en-US" altLang="ko-Kore-KR" b="1" spc="-40" dirty="0">
                <a:latin typeface="+mn-ea"/>
              </a:rPr>
              <a:t>.</a:t>
            </a:r>
            <a:endParaRPr kumimoji="1" lang="ko-Kore-KR" altLang="en-US" b="1" spc="-40" dirty="0">
              <a:latin typeface="+mn-ea"/>
            </a:endParaRPr>
          </a:p>
        </p:txBody>
      </p:sp>
    </p:spTree>
    <p:extLst>
      <p:ext uri="{BB962C8B-B14F-4D97-AF65-F5344CB8AC3E}">
        <p14:creationId xmlns:p14="http://schemas.microsoft.com/office/powerpoint/2010/main" val="30782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19</a:t>
            </a:fld>
            <a:endParaRPr lang="ko-KR" altLang="en-US" dirty="0"/>
          </a:p>
        </p:txBody>
      </p:sp>
      <p:sp>
        <p:nvSpPr>
          <p:cNvPr id="5" name="타원 4">
            <a:extLst>
              <a:ext uri="{FF2B5EF4-FFF2-40B4-BE49-F238E27FC236}">
                <a16:creationId xmlns:a16="http://schemas.microsoft.com/office/drawing/2014/main" id="{4E7C334A-C462-8A49-44AB-8D1D073DE34C}"/>
              </a:ext>
            </a:extLst>
          </p:cNvPr>
          <p:cNvSpPr/>
          <p:nvPr/>
        </p:nvSpPr>
        <p:spPr>
          <a:xfrm>
            <a:off x="1393678" y="3418014"/>
            <a:ext cx="795646" cy="7956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M4</a:t>
            </a:r>
            <a:endParaRPr kumimoji="1" lang="ko-Kore-KR" altLang="en-US" dirty="0">
              <a:solidFill>
                <a:schemeClr val="tx1"/>
              </a:solidFill>
            </a:endParaRPr>
          </a:p>
        </p:txBody>
      </p:sp>
      <p:sp>
        <p:nvSpPr>
          <p:cNvPr id="6" name="타원 5">
            <a:extLst>
              <a:ext uri="{FF2B5EF4-FFF2-40B4-BE49-F238E27FC236}">
                <a16:creationId xmlns:a16="http://schemas.microsoft.com/office/drawing/2014/main" id="{70D9E2F5-6E31-56B7-C752-D7930F02AE6C}"/>
              </a:ext>
            </a:extLst>
          </p:cNvPr>
          <p:cNvSpPr/>
          <p:nvPr/>
        </p:nvSpPr>
        <p:spPr>
          <a:xfrm>
            <a:off x="2189324" y="2027710"/>
            <a:ext cx="795646" cy="79564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M1</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5509E8F8-69BB-5320-036D-FC7D4BB49078}"/>
              </a:ext>
            </a:extLst>
          </p:cNvPr>
          <p:cNvSpPr/>
          <p:nvPr/>
        </p:nvSpPr>
        <p:spPr>
          <a:xfrm>
            <a:off x="961902" y="1232064"/>
            <a:ext cx="795646" cy="7956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M3</a:t>
            </a:r>
            <a:endParaRPr kumimoji="1" lang="ko-Kore-KR" altLang="en-US" dirty="0">
              <a:solidFill>
                <a:schemeClr val="tx1"/>
              </a:solidFill>
            </a:endParaRPr>
          </a:p>
        </p:txBody>
      </p:sp>
      <p:sp>
        <p:nvSpPr>
          <p:cNvPr id="8" name="타원 7">
            <a:extLst>
              <a:ext uri="{FF2B5EF4-FFF2-40B4-BE49-F238E27FC236}">
                <a16:creationId xmlns:a16="http://schemas.microsoft.com/office/drawing/2014/main" id="{055431AB-E09C-8756-AC87-C907C01A9A67}"/>
              </a:ext>
            </a:extLst>
          </p:cNvPr>
          <p:cNvSpPr/>
          <p:nvPr/>
        </p:nvSpPr>
        <p:spPr>
          <a:xfrm>
            <a:off x="3462792" y="1012370"/>
            <a:ext cx="795646" cy="7956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M2</a:t>
            </a:r>
            <a:endParaRPr kumimoji="1" lang="ko-Kore-KR" altLang="en-US" dirty="0">
              <a:solidFill>
                <a:schemeClr val="tx1"/>
              </a:solidFill>
            </a:endParaRPr>
          </a:p>
        </p:txBody>
      </p:sp>
      <p:sp>
        <p:nvSpPr>
          <p:cNvPr id="9" name="타원 8">
            <a:extLst>
              <a:ext uri="{FF2B5EF4-FFF2-40B4-BE49-F238E27FC236}">
                <a16:creationId xmlns:a16="http://schemas.microsoft.com/office/drawing/2014/main" id="{4CD290A5-A8FB-330F-BF71-0882844C6A43}"/>
              </a:ext>
            </a:extLst>
          </p:cNvPr>
          <p:cNvSpPr/>
          <p:nvPr/>
        </p:nvSpPr>
        <p:spPr>
          <a:xfrm>
            <a:off x="4521559" y="1760517"/>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M5</a:t>
            </a:r>
            <a:endParaRPr kumimoji="1" lang="ko-Kore-KR" altLang="en-US" dirty="0">
              <a:solidFill>
                <a:schemeClr val="tx1"/>
              </a:solidFill>
            </a:endParaRPr>
          </a:p>
        </p:txBody>
      </p:sp>
      <p:sp>
        <p:nvSpPr>
          <p:cNvPr id="10" name="타원 9">
            <a:extLst>
              <a:ext uri="{FF2B5EF4-FFF2-40B4-BE49-F238E27FC236}">
                <a16:creationId xmlns:a16="http://schemas.microsoft.com/office/drawing/2014/main" id="{6EFDAEA1-8301-6A8B-F1FE-3A709C4172FF}"/>
              </a:ext>
            </a:extLst>
          </p:cNvPr>
          <p:cNvSpPr/>
          <p:nvPr/>
        </p:nvSpPr>
        <p:spPr>
          <a:xfrm>
            <a:off x="3462792" y="27194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M6</a:t>
            </a:r>
            <a:endParaRPr kumimoji="1" lang="ko-Kore-KR" altLang="en-US" dirty="0">
              <a:solidFill>
                <a:schemeClr val="tx1"/>
              </a:solidFill>
            </a:endParaRPr>
          </a:p>
        </p:txBody>
      </p:sp>
      <p:sp>
        <p:nvSpPr>
          <p:cNvPr id="11" name="타원 10">
            <a:extLst>
              <a:ext uri="{FF2B5EF4-FFF2-40B4-BE49-F238E27FC236}">
                <a16:creationId xmlns:a16="http://schemas.microsoft.com/office/drawing/2014/main" id="{A01ABF44-0FFD-587D-FFF0-48210FB3A84F}"/>
              </a:ext>
            </a:extLst>
          </p:cNvPr>
          <p:cNvSpPr/>
          <p:nvPr/>
        </p:nvSpPr>
        <p:spPr>
          <a:xfrm>
            <a:off x="4824409" y="351510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M8</a:t>
            </a:r>
            <a:endParaRPr kumimoji="1" lang="ko-Kore-KR" altLang="en-US" dirty="0">
              <a:solidFill>
                <a:schemeClr val="tx1"/>
              </a:solidFill>
            </a:endParaRPr>
          </a:p>
        </p:txBody>
      </p:sp>
      <p:sp>
        <p:nvSpPr>
          <p:cNvPr id="12" name="타원 11">
            <a:extLst>
              <a:ext uri="{FF2B5EF4-FFF2-40B4-BE49-F238E27FC236}">
                <a16:creationId xmlns:a16="http://schemas.microsoft.com/office/drawing/2014/main" id="{2B9BB7DF-7E62-DC9F-BD81-A33725AB32ED}"/>
              </a:ext>
            </a:extLst>
          </p:cNvPr>
          <p:cNvSpPr/>
          <p:nvPr/>
        </p:nvSpPr>
        <p:spPr>
          <a:xfrm>
            <a:off x="5620055" y="26333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M10</a:t>
            </a:r>
            <a:endParaRPr kumimoji="1" lang="ko-Kore-KR" altLang="en-US" dirty="0">
              <a:solidFill>
                <a:schemeClr val="tx1"/>
              </a:solidFill>
            </a:endParaRPr>
          </a:p>
        </p:txBody>
      </p:sp>
      <p:sp>
        <p:nvSpPr>
          <p:cNvPr id="13" name="타원 12">
            <a:extLst>
              <a:ext uri="{FF2B5EF4-FFF2-40B4-BE49-F238E27FC236}">
                <a16:creationId xmlns:a16="http://schemas.microsoft.com/office/drawing/2014/main" id="{AEB1B107-6AB6-A564-3150-69F7BD7EFA0D}"/>
              </a:ext>
            </a:extLst>
          </p:cNvPr>
          <p:cNvSpPr/>
          <p:nvPr/>
        </p:nvSpPr>
        <p:spPr>
          <a:xfrm>
            <a:off x="6494536" y="1837708"/>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M9</a:t>
            </a:r>
            <a:endParaRPr kumimoji="1" lang="ko-Kore-KR" altLang="en-US" dirty="0">
              <a:solidFill>
                <a:schemeClr val="tx1"/>
              </a:solidFill>
            </a:endParaRPr>
          </a:p>
        </p:txBody>
      </p:sp>
      <p:sp>
        <p:nvSpPr>
          <p:cNvPr id="14" name="타원 13">
            <a:extLst>
              <a:ext uri="{FF2B5EF4-FFF2-40B4-BE49-F238E27FC236}">
                <a16:creationId xmlns:a16="http://schemas.microsoft.com/office/drawing/2014/main" id="{6BB2B1EB-411C-B7E6-EE67-55EEEBE244E5}"/>
              </a:ext>
            </a:extLst>
          </p:cNvPr>
          <p:cNvSpPr/>
          <p:nvPr/>
        </p:nvSpPr>
        <p:spPr>
          <a:xfrm>
            <a:off x="5620055" y="101237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M7</a:t>
            </a:r>
            <a:endParaRPr kumimoji="1" lang="ko-Kore-KR" altLang="en-US" dirty="0">
              <a:solidFill>
                <a:schemeClr val="tx1"/>
              </a:solidFill>
            </a:endParaRPr>
          </a:p>
        </p:txBody>
      </p:sp>
      <p:cxnSp>
        <p:nvCxnSpPr>
          <p:cNvPr id="16" name="직선 연결선[R] 15">
            <a:extLst>
              <a:ext uri="{FF2B5EF4-FFF2-40B4-BE49-F238E27FC236}">
                <a16:creationId xmlns:a16="http://schemas.microsoft.com/office/drawing/2014/main" id="{7237548F-F3CB-3E56-8244-5E1EAFDA4FCC}"/>
              </a:ext>
            </a:extLst>
          </p:cNvPr>
          <p:cNvCxnSpPr>
            <a:stCxn id="6" idx="4"/>
            <a:endCxn id="5" idx="7"/>
          </p:cNvCxnSpPr>
          <p:nvPr/>
        </p:nvCxnSpPr>
        <p:spPr>
          <a:xfrm flipH="1">
            <a:off x="2072804" y="2823356"/>
            <a:ext cx="514343" cy="711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DC73EE2D-6256-0178-7115-E4C8C31B789B}"/>
              </a:ext>
            </a:extLst>
          </p:cNvPr>
          <p:cNvCxnSpPr>
            <a:cxnSpLocks/>
            <a:stCxn id="7" idx="5"/>
            <a:endCxn id="6" idx="1"/>
          </p:cNvCxnSpPr>
          <p:nvPr/>
        </p:nvCxnSpPr>
        <p:spPr>
          <a:xfrm>
            <a:off x="1641028" y="1911190"/>
            <a:ext cx="664816" cy="233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83DDA58A-75DC-8593-F258-BD31C3B889C4}"/>
              </a:ext>
            </a:extLst>
          </p:cNvPr>
          <p:cNvCxnSpPr>
            <a:cxnSpLocks/>
            <a:stCxn id="8" idx="3"/>
            <a:endCxn id="6" idx="7"/>
          </p:cNvCxnSpPr>
          <p:nvPr/>
        </p:nvCxnSpPr>
        <p:spPr>
          <a:xfrm flipH="1">
            <a:off x="2868450" y="1691496"/>
            <a:ext cx="710862" cy="452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7EE90921-D813-8854-A920-AF483EB6EBF4}"/>
              </a:ext>
            </a:extLst>
          </p:cNvPr>
          <p:cNvCxnSpPr>
            <a:cxnSpLocks/>
            <a:stCxn id="8" idx="5"/>
            <a:endCxn id="9" idx="1"/>
          </p:cNvCxnSpPr>
          <p:nvPr/>
        </p:nvCxnSpPr>
        <p:spPr>
          <a:xfrm>
            <a:off x="4141918" y="1691496"/>
            <a:ext cx="496161" cy="185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6EA97254-3436-3904-2E6B-36DE96543B2A}"/>
              </a:ext>
            </a:extLst>
          </p:cNvPr>
          <p:cNvCxnSpPr>
            <a:cxnSpLocks/>
            <a:stCxn id="9" idx="4"/>
            <a:endCxn id="11" idx="0"/>
          </p:cNvCxnSpPr>
          <p:nvPr/>
        </p:nvCxnSpPr>
        <p:spPr>
          <a:xfrm>
            <a:off x="4919382" y="2556163"/>
            <a:ext cx="302850" cy="958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E0763382-6F16-3FA3-FBCF-6099B3A48611}"/>
              </a:ext>
            </a:extLst>
          </p:cNvPr>
          <p:cNvCxnSpPr>
            <a:cxnSpLocks/>
            <a:stCxn id="9" idx="3"/>
            <a:endCxn id="10" idx="7"/>
          </p:cNvCxnSpPr>
          <p:nvPr/>
        </p:nvCxnSpPr>
        <p:spPr>
          <a:xfrm flipH="1">
            <a:off x="4141918" y="2439643"/>
            <a:ext cx="496161" cy="396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C40D328F-374B-89BB-C51B-F1E9A29D63B6}"/>
              </a:ext>
            </a:extLst>
          </p:cNvPr>
          <p:cNvCxnSpPr>
            <a:cxnSpLocks/>
            <a:stCxn id="11" idx="7"/>
            <a:endCxn id="12" idx="3"/>
          </p:cNvCxnSpPr>
          <p:nvPr/>
        </p:nvCxnSpPr>
        <p:spPr>
          <a:xfrm flipV="1">
            <a:off x="5503535" y="3312480"/>
            <a:ext cx="233040" cy="319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44117EC-AD20-7981-92F1-744A76BCA40E}"/>
              </a:ext>
            </a:extLst>
          </p:cNvPr>
          <p:cNvCxnSpPr>
            <a:cxnSpLocks/>
            <a:stCxn id="12" idx="7"/>
            <a:endCxn id="13" idx="3"/>
          </p:cNvCxnSpPr>
          <p:nvPr/>
        </p:nvCxnSpPr>
        <p:spPr>
          <a:xfrm flipV="1">
            <a:off x="6299181" y="2516834"/>
            <a:ext cx="311875" cy="233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FCA187E0-A610-9796-84F2-DD6636CB79DF}"/>
              </a:ext>
            </a:extLst>
          </p:cNvPr>
          <p:cNvCxnSpPr>
            <a:cxnSpLocks/>
            <a:stCxn id="14" idx="5"/>
            <a:endCxn id="13" idx="1"/>
          </p:cNvCxnSpPr>
          <p:nvPr/>
        </p:nvCxnSpPr>
        <p:spPr>
          <a:xfrm>
            <a:off x="6299181" y="1691496"/>
            <a:ext cx="311875" cy="262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BA5271FA-7F13-5093-3DE1-0C75F3FA42CA}"/>
              </a:ext>
            </a:extLst>
          </p:cNvPr>
          <p:cNvCxnSpPr>
            <a:cxnSpLocks/>
            <a:stCxn id="9" idx="7"/>
            <a:endCxn id="14" idx="2"/>
          </p:cNvCxnSpPr>
          <p:nvPr/>
        </p:nvCxnSpPr>
        <p:spPr>
          <a:xfrm flipV="1">
            <a:off x="5200685" y="1410193"/>
            <a:ext cx="419370" cy="46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CE38B06-927C-B88D-CF32-4F25C5C62891}"/>
              </a:ext>
            </a:extLst>
          </p:cNvPr>
          <p:cNvSpPr txBox="1"/>
          <p:nvPr/>
        </p:nvSpPr>
        <p:spPr>
          <a:xfrm>
            <a:off x="256615" y="352246"/>
            <a:ext cx="2539716" cy="369332"/>
          </a:xfrm>
          <a:prstGeom prst="rect">
            <a:avLst/>
          </a:prstGeom>
          <a:noFill/>
        </p:spPr>
        <p:txBody>
          <a:bodyPr wrap="square">
            <a:spAutoFit/>
          </a:bodyPr>
          <a:lstStyle/>
          <a:p>
            <a:r>
              <a:rPr lang="en-US" altLang="ko-Kore-KR" b="1" dirty="0">
                <a:sym typeface="Wingdings" pitchFamily="2" charset="2"/>
              </a:rPr>
              <a:t>Core 1</a:t>
            </a:r>
            <a:r>
              <a:rPr lang="en-US" altLang="ko-Kore-KR" b="1" baseline="30000" dirty="0">
                <a:sym typeface="Wingdings" pitchFamily="2" charset="2"/>
              </a:rPr>
              <a:t>st</a:t>
            </a:r>
            <a:r>
              <a:rPr lang="en-US" altLang="ko-Kore-KR" b="1" dirty="0">
                <a:sym typeface="Wingdings" pitchFamily="2" charset="2"/>
              </a:rPr>
              <a:t>  (CR1) : M1</a:t>
            </a:r>
            <a:endParaRPr lang="en-US" altLang="ko-Kore-KR" b="1" dirty="0"/>
          </a:p>
        </p:txBody>
      </p:sp>
      <p:sp>
        <p:nvSpPr>
          <p:cNvPr id="54" name="TextBox 53">
            <a:extLst>
              <a:ext uri="{FF2B5EF4-FFF2-40B4-BE49-F238E27FC236}">
                <a16:creationId xmlns:a16="http://schemas.microsoft.com/office/drawing/2014/main" id="{28A9FF15-4ECE-676E-E377-B3963A4C2011}"/>
              </a:ext>
            </a:extLst>
          </p:cNvPr>
          <p:cNvSpPr txBox="1"/>
          <p:nvPr/>
        </p:nvSpPr>
        <p:spPr>
          <a:xfrm>
            <a:off x="521643" y="5234632"/>
            <a:ext cx="2539716" cy="369332"/>
          </a:xfrm>
          <a:prstGeom prst="rect">
            <a:avLst/>
          </a:prstGeom>
          <a:noFill/>
        </p:spPr>
        <p:txBody>
          <a:bodyPr wrap="square">
            <a:spAutoFit/>
          </a:bodyPr>
          <a:lstStyle/>
          <a:p>
            <a:r>
              <a:rPr lang="en-US" altLang="ko-Kore-KR" b="1" dirty="0">
                <a:solidFill>
                  <a:srgbClr val="C00000"/>
                </a:solidFill>
                <a:sym typeface="Wingdings" pitchFamily="2" charset="2"/>
              </a:rPr>
              <a:t>M</a:t>
            </a:r>
            <a:r>
              <a:rPr lang="en-US" altLang="ko-Kore-KR" b="1" baseline="-25000" dirty="0">
                <a:solidFill>
                  <a:srgbClr val="C00000"/>
                </a:solidFill>
                <a:sym typeface="Wingdings" pitchFamily="2" charset="2"/>
              </a:rPr>
              <a:t>1</a:t>
            </a:r>
            <a:r>
              <a:rPr lang="en-US" altLang="ko-Kore-KR" b="1" baseline="30000" dirty="0">
                <a:solidFill>
                  <a:srgbClr val="C00000"/>
                </a:solidFill>
                <a:sym typeface="Wingdings" pitchFamily="2" charset="2"/>
              </a:rPr>
              <a:t>new</a:t>
            </a:r>
            <a:r>
              <a:rPr lang="en-US" altLang="ko-Kore-KR" b="1" dirty="0">
                <a:sym typeface="Wingdings" pitchFamily="2" charset="2"/>
              </a:rPr>
              <a:t> : f(M</a:t>
            </a:r>
            <a:r>
              <a:rPr lang="en-US" altLang="ko-Kore-KR" b="1" baseline="-25000" dirty="0">
                <a:sym typeface="Wingdings" pitchFamily="2" charset="2"/>
              </a:rPr>
              <a:t>1</a:t>
            </a:r>
            <a:r>
              <a:rPr lang="en-US" altLang="ko-Kore-KR" b="1" dirty="0">
                <a:sym typeface="Wingdings" pitchFamily="2" charset="2"/>
              </a:rPr>
              <a:t> ; M</a:t>
            </a:r>
            <a:r>
              <a:rPr lang="en-US" altLang="ko-Kore-KR" b="1" baseline="-25000" dirty="0">
                <a:sym typeface="Wingdings" pitchFamily="2" charset="2"/>
              </a:rPr>
              <a:t>2</a:t>
            </a:r>
            <a:r>
              <a:rPr lang="en-US" altLang="ko-Kore-KR" b="1" dirty="0">
                <a:sym typeface="Wingdings" pitchFamily="2" charset="2"/>
              </a:rPr>
              <a:t>, M</a:t>
            </a:r>
            <a:r>
              <a:rPr lang="en-US" altLang="ko-Kore-KR" b="1" baseline="-25000" dirty="0">
                <a:sym typeface="Wingdings" pitchFamily="2" charset="2"/>
              </a:rPr>
              <a:t>3</a:t>
            </a:r>
            <a:r>
              <a:rPr lang="en-US" altLang="ko-Kore-KR" b="1" dirty="0">
                <a:sym typeface="Wingdings" pitchFamily="2" charset="2"/>
              </a:rPr>
              <a:t>, M</a:t>
            </a:r>
            <a:r>
              <a:rPr lang="en-US" altLang="ko-Kore-KR" b="1" baseline="-25000" dirty="0">
                <a:sym typeface="Wingdings" pitchFamily="2" charset="2"/>
              </a:rPr>
              <a:t>4</a:t>
            </a:r>
            <a:r>
              <a:rPr lang="en-US" altLang="ko-Kore-KR" b="1" dirty="0">
                <a:sym typeface="Wingdings" pitchFamily="2" charset="2"/>
              </a:rPr>
              <a:t>)</a:t>
            </a:r>
            <a:endParaRPr lang="en-US" altLang="ko-Kore-KR" b="1" dirty="0"/>
          </a:p>
        </p:txBody>
      </p:sp>
      <p:sp>
        <p:nvSpPr>
          <p:cNvPr id="4" name="TextBox 3">
            <a:extLst>
              <a:ext uri="{FF2B5EF4-FFF2-40B4-BE49-F238E27FC236}">
                <a16:creationId xmlns:a16="http://schemas.microsoft.com/office/drawing/2014/main" id="{A174F399-E961-8BF8-594B-B202380A9BF7}"/>
              </a:ext>
            </a:extLst>
          </p:cNvPr>
          <p:cNvSpPr txBox="1"/>
          <p:nvPr/>
        </p:nvSpPr>
        <p:spPr>
          <a:xfrm>
            <a:off x="468233" y="5691717"/>
            <a:ext cx="2539716" cy="646331"/>
          </a:xfrm>
          <a:prstGeom prst="rect">
            <a:avLst/>
          </a:prstGeom>
          <a:noFill/>
        </p:spPr>
        <p:txBody>
          <a:bodyPr wrap="square">
            <a:spAutoFit/>
          </a:bodyPr>
          <a:lstStyle/>
          <a:p>
            <a:r>
              <a:rPr lang="en-US" altLang="ko-Kore-KR" dirty="0">
                <a:sym typeface="Wingdings" pitchFamily="2" charset="2"/>
              </a:rPr>
              <a:t>Fixed value : </a:t>
            </a:r>
            <a:r>
              <a:rPr lang="en-US" altLang="ko-Kore-KR" b="1" dirty="0">
                <a:sym typeface="Wingdings" pitchFamily="2" charset="2"/>
              </a:rPr>
              <a:t>M</a:t>
            </a:r>
            <a:r>
              <a:rPr lang="en-US" altLang="ko-Kore-KR" b="1" baseline="-25000" dirty="0">
                <a:sym typeface="Wingdings" pitchFamily="2" charset="2"/>
              </a:rPr>
              <a:t>2</a:t>
            </a:r>
            <a:r>
              <a:rPr lang="en-US" altLang="ko-Kore-KR" b="1" dirty="0">
                <a:sym typeface="Wingdings" pitchFamily="2" charset="2"/>
              </a:rPr>
              <a:t>, M</a:t>
            </a:r>
            <a:r>
              <a:rPr lang="en-US" altLang="ko-Kore-KR" b="1" baseline="-25000" dirty="0">
                <a:sym typeface="Wingdings" pitchFamily="2" charset="2"/>
              </a:rPr>
              <a:t>3</a:t>
            </a:r>
            <a:r>
              <a:rPr lang="en-US" altLang="ko-Kore-KR" b="1" dirty="0">
                <a:sym typeface="Wingdings" pitchFamily="2" charset="2"/>
              </a:rPr>
              <a:t>, M</a:t>
            </a:r>
            <a:r>
              <a:rPr lang="en-US" altLang="ko-Kore-KR" b="1" baseline="-25000" dirty="0">
                <a:sym typeface="Wingdings" pitchFamily="2" charset="2"/>
              </a:rPr>
              <a:t>4</a:t>
            </a:r>
          </a:p>
          <a:p>
            <a:r>
              <a:rPr lang="en-US" altLang="ko-Kore-KR" dirty="0">
                <a:sym typeface="Wingdings" pitchFamily="2" charset="2"/>
              </a:rPr>
              <a:t>changed value : </a:t>
            </a:r>
            <a:r>
              <a:rPr lang="en-US" altLang="ko-Kore-KR" b="1" dirty="0">
                <a:sym typeface="Wingdings" pitchFamily="2" charset="2"/>
              </a:rPr>
              <a:t>M</a:t>
            </a:r>
            <a:r>
              <a:rPr lang="en-US" altLang="ko-Kore-KR" b="1" baseline="-25000" dirty="0">
                <a:sym typeface="Wingdings" pitchFamily="2" charset="2"/>
              </a:rPr>
              <a:t>1</a:t>
            </a:r>
            <a:r>
              <a:rPr lang="en-US" altLang="ko-Kore-KR" b="1" baseline="30000" dirty="0">
                <a:sym typeface="Wingdings" pitchFamily="2" charset="2"/>
              </a:rPr>
              <a:t>new</a:t>
            </a:r>
            <a:endParaRPr lang="en-US" altLang="ko-Kore-KR" b="1" dirty="0"/>
          </a:p>
        </p:txBody>
      </p:sp>
      <p:sp>
        <p:nvSpPr>
          <p:cNvPr id="18" name="TextBox 17">
            <a:extLst>
              <a:ext uri="{FF2B5EF4-FFF2-40B4-BE49-F238E27FC236}">
                <a16:creationId xmlns:a16="http://schemas.microsoft.com/office/drawing/2014/main" id="{CFD2F678-FB09-BCA1-74E2-2D1768129AE2}"/>
              </a:ext>
            </a:extLst>
          </p:cNvPr>
          <p:cNvSpPr txBox="1"/>
          <p:nvPr/>
        </p:nvSpPr>
        <p:spPr>
          <a:xfrm>
            <a:off x="644978" y="4668804"/>
            <a:ext cx="8274904" cy="369332"/>
          </a:xfrm>
          <a:prstGeom prst="rect">
            <a:avLst/>
          </a:prstGeom>
          <a:noFill/>
        </p:spPr>
        <p:txBody>
          <a:bodyPr wrap="square">
            <a:spAutoFit/>
          </a:bodyPr>
          <a:lstStyle/>
          <a:p>
            <a:r>
              <a:rPr lang="ko-Kore-KR" altLang="en-US" dirty="0">
                <a:sym typeface="Wingdings" pitchFamily="2" charset="2"/>
              </a:rPr>
              <a:t>기저 </a:t>
            </a:r>
            <a:r>
              <a:rPr lang="en-US" altLang="ko-Kore-KR" dirty="0">
                <a:sym typeface="Wingdings" pitchFamily="2" charset="2"/>
              </a:rPr>
              <a:t>: </a:t>
            </a:r>
            <a:r>
              <a:rPr lang="ko-Kore-KR" altLang="en-US" dirty="0">
                <a:sym typeface="Wingdings" pitchFamily="2" charset="2"/>
              </a:rPr>
              <a:t>한 모듈의 </a:t>
            </a:r>
            <a:r>
              <a:rPr lang="en-US" altLang="ko-Kore-KR" dirty="0">
                <a:sym typeface="Wingdings" pitchFamily="2" charset="2"/>
              </a:rPr>
              <a:t>spec</a:t>
            </a:r>
            <a:r>
              <a:rPr lang="ko-Kore-KR" altLang="en-US" dirty="0">
                <a:sym typeface="Wingdings" pitchFamily="2" charset="2"/>
              </a:rPr>
              <a:t>이 다른 모듈에서는 </a:t>
            </a:r>
            <a:r>
              <a:rPr lang="en-US" altLang="ko-Kore-KR" dirty="0">
                <a:sym typeface="Wingdings" pitchFamily="2" charset="2"/>
              </a:rPr>
              <a:t>constraint </a:t>
            </a:r>
            <a:r>
              <a:rPr lang="ko-Kore-KR" altLang="en-US" dirty="0">
                <a:sym typeface="Wingdings" pitchFamily="2" charset="2"/>
              </a:rPr>
              <a:t>으로 작용함</a:t>
            </a:r>
            <a:r>
              <a:rPr lang="en-US" altLang="ko-Kore-KR" dirty="0">
                <a:sym typeface="Wingdings" pitchFamily="2" charset="2"/>
              </a:rPr>
              <a:t>.</a:t>
            </a:r>
            <a:endParaRPr lang="en-US" altLang="ko-Kore-KR" dirty="0"/>
          </a:p>
        </p:txBody>
      </p:sp>
      <p:sp>
        <p:nvSpPr>
          <p:cNvPr id="19" name="TextBox 18">
            <a:extLst>
              <a:ext uri="{FF2B5EF4-FFF2-40B4-BE49-F238E27FC236}">
                <a16:creationId xmlns:a16="http://schemas.microsoft.com/office/drawing/2014/main" id="{23B96216-7957-4432-8203-7B559F1C4F84}"/>
              </a:ext>
            </a:extLst>
          </p:cNvPr>
          <p:cNvSpPr txBox="1"/>
          <p:nvPr/>
        </p:nvSpPr>
        <p:spPr>
          <a:xfrm>
            <a:off x="605748" y="2310188"/>
            <a:ext cx="1878418" cy="646331"/>
          </a:xfrm>
          <a:prstGeom prst="rect">
            <a:avLst/>
          </a:prstGeom>
          <a:noFill/>
        </p:spPr>
        <p:txBody>
          <a:bodyPr wrap="square">
            <a:spAutoFit/>
          </a:bodyPr>
          <a:lstStyle/>
          <a:p>
            <a:pPr algn="ctr"/>
            <a:r>
              <a:rPr lang="en-US" altLang="ko-Kore-KR" dirty="0">
                <a:sym typeface="Wingdings" pitchFamily="2" charset="2"/>
              </a:rPr>
              <a:t>C</a:t>
            </a:r>
            <a:r>
              <a:rPr lang="en-US" altLang="ko-KR" dirty="0">
                <a:sym typeface="Wingdings" pitchFamily="2" charset="2"/>
              </a:rPr>
              <a:t>R (o)</a:t>
            </a:r>
          </a:p>
          <a:p>
            <a:pPr algn="ctr"/>
            <a:r>
              <a:rPr lang="en-US" altLang="ko-KR" dirty="0">
                <a:sym typeface="Wingdings" pitchFamily="2" charset="2"/>
              </a:rPr>
              <a:t>Compatibility (X)</a:t>
            </a:r>
            <a:endParaRPr lang="en-US" altLang="ko-Kore-KR" dirty="0"/>
          </a:p>
        </p:txBody>
      </p:sp>
      <p:sp>
        <p:nvSpPr>
          <p:cNvPr id="24" name="TextBox 23">
            <a:extLst>
              <a:ext uri="{FF2B5EF4-FFF2-40B4-BE49-F238E27FC236}">
                <a16:creationId xmlns:a16="http://schemas.microsoft.com/office/drawing/2014/main" id="{20F9C0F0-04CF-A615-1A6C-45F5747423A0}"/>
              </a:ext>
            </a:extLst>
          </p:cNvPr>
          <p:cNvSpPr txBox="1"/>
          <p:nvPr/>
        </p:nvSpPr>
        <p:spPr>
          <a:xfrm>
            <a:off x="2984970" y="84435"/>
            <a:ext cx="5767246" cy="646331"/>
          </a:xfrm>
          <a:prstGeom prst="rect">
            <a:avLst/>
          </a:prstGeom>
          <a:noFill/>
        </p:spPr>
        <p:txBody>
          <a:bodyPr wrap="square">
            <a:spAutoFit/>
          </a:bodyPr>
          <a:lstStyle/>
          <a:p>
            <a:r>
              <a:rPr lang="en-US" altLang="ko-Kore-KR" b="1" dirty="0">
                <a:sym typeface="Wingdings" pitchFamily="2" charset="2"/>
              </a:rPr>
              <a:t>Core</a:t>
            </a:r>
            <a:r>
              <a:rPr lang="ko-Kore-KR" altLang="en-US" b="1" dirty="0">
                <a:sym typeface="Wingdings" pitchFamily="2" charset="2"/>
              </a:rPr>
              <a:t> </a:t>
            </a:r>
            <a:r>
              <a:rPr lang="en-US" altLang="ko-Kore-KR" b="1" dirty="0">
                <a:sym typeface="Wingdings" pitchFamily="2" charset="2"/>
              </a:rPr>
              <a:t>: </a:t>
            </a:r>
            <a:r>
              <a:rPr lang="en-US" altLang="ko-KR" dirty="0">
                <a:sym typeface="Wingdings" pitchFamily="2" charset="2"/>
              </a:rPr>
              <a:t>CR</a:t>
            </a:r>
            <a:r>
              <a:rPr lang="ko-KR" altLang="en-US" dirty="0">
                <a:sym typeface="Wingdings" pitchFamily="2" charset="2"/>
              </a:rPr>
              <a:t>에 가장 직접적인 </a:t>
            </a:r>
            <a:r>
              <a:rPr lang="en-US" altLang="ko-KR" dirty="0">
                <a:sym typeface="Wingdings" pitchFamily="2" charset="2"/>
              </a:rPr>
              <a:t>performance </a:t>
            </a:r>
            <a:r>
              <a:rPr lang="ko-KR" altLang="en-US" dirty="0">
                <a:sym typeface="Wingdings" pitchFamily="2" charset="2"/>
              </a:rPr>
              <a:t>연관이 있는 모듈</a:t>
            </a:r>
            <a:endParaRPr lang="en-US" altLang="ko-KR" dirty="0">
              <a:sym typeface="Wingdings" pitchFamily="2" charset="2"/>
            </a:endParaRPr>
          </a:p>
          <a:p>
            <a:r>
              <a:rPr lang="en-US" altLang="ko-KR" b="1" dirty="0">
                <a:sym typeface="Wingdings" pitchFamily="2" charset="2"/>
              </a:rPr>
              <a:t>Peripheral</a:t>
            </a:r>
            <a:r>
              <a:rPr lang="ko-KR" altLang="en-US" b="1" dirty="0">
                <a:sym typeface="Wingdings" pitchFamily="2" charset="2"/>
              </a:rPr>
              <a:t> </a:t>
            </a:r>
            <a:r>
              <a:rPr lang="en-US" altLang="ko-KR" b="1" dirty="0">
                <a:sym typeface="Wingdings" pitchFamily="2" charset="2"/>
              </a:rPr>
              <a:t>: </a:t>
            </a:r>
            <a:r>
              <a:rPr lang="ko-KR" altLang="en-US" dirty="0">
                <a:sym typeface="Wingdings" pitchFamily="2" charset="2"/>
              </a:rPr>
              <a:t>간접적인 영향 혹은 </a:t>
            </a:r>
            <a:r>
              <a:rPr lang="en-US" altLang="ko-KR" dirty="0">
                <a:sym typeface="Wingdings" pitchFamily="2" charset="2"/>
              </a:rPr>
              <a:t>Core</a:t>
            </a:r>
            <a:r>
              <a:rPr lang="ko-KR" altLang="en-US" dirty="0">
                <a:sym typeface="Wingdings" pitchFamily="2" charset="2"/>
              </a:rPr>
              <a:t>와 </a:t>
            </a:r>
            <a:r>
              <a:rPr lang="en-US" altLang="ko-KR" dirty="0">
                <a:sym typeface="Wingdings" pitchFamily="2" charset="2"/>
              </a:rPr>
              <a:t>compatibility </a:t>
            </a:r>
            <a:r>
              <a:rPr lang="ko-KR" altLang="en-US" dirty="0">
                <a:sym typeface="Wingdings" pitchFamily="2" charset="2"/>
              </a:rPr>
              <a:t>연관</a:t>
            </a:r>
            <a:endParaRPr lang="en-US" altLang="ko-Kore-KR" dirty="0"/>
          </a:p>
        </p:txBody>
      </p:sp>
    </p:spTree>
    <p:extLst>
      <p:ext uri="{BB962C8B-B14F-4D97-AF65-F5344CB8AC3E}">
        <p14:creationId xmlns:p14="http://schemas.microsoft.com/office/powerpoint/2010/main" val="403487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1DAE53-FE55-E4D0-6829-8E794935B693}"/>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D19E46D-2FB0-5902-1E90-3350567953D2}"/>
              </a:ext>
            </a:extLst>
          </p:cNvPr>
          <p:cNvSpPr>
            <a:spLocks noGrp="1"/>
          </p:cNvSpPr>
          <p:nvPr>
            <p:ph type="sldNum" sz="quarter" idx="4"/>
          </p:nvPr>
        </p:nvSpPr>
        <p:spPr/>
        <p:txBody>
          <a:bodyPr/>
          <a:lstStyle/>
          <a:p>
            <a:fld id="{528F71E4-6861-4081-93F7-1CE13C0AE979}" type="slidenum">
              <a:rPr lang="ko-KR" altLang="en-US" smtClean="0"/>
              <a:pPr/>
              <a:t>2</a:t>
            </a:fld>
            <a:endParaRPr lang="ko-KR" altLang="en-US" dirty="0"/>
          </a:p>
        </p:txBody>
      </p:sp>
      <p:sp>
        <p:nvSpPr>
          <p:cNvPr id="4" name="직사각형 3">
            <a:extLst>
              <a:ext uri="{FF2B5EF4-FFF2-40B4-BE49-F238E27FC236}">
                <a16:creationId xmlns:a16="http://schemas.microsoft.com/office/drawing/2014/main" id="{A650B17B-F50A-7CF0-C5F4-7A564B84CC27}"/>
              </a:ext>
            </a:extLst>
          </p:cNvPr>
          <p:cNvSpPr/>
          <p:nvPr/>
        </p:nvSpPr>
        <p:spPr>
          <a:xfrm>
            <a:off x="2048968" y="997009"/>
            <a:ext cx="6768782" cy="39806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직사각형 4">
            <a:extLst>
              <a:ext uri="{FF2B5EF4-FFF2-40B4-BE49-F238E27FC236}">
                <a16:creationId xmlns:a16="http://schemas.microsoft.com/office/drawing/2014/main" id="{2156E512-EB8F-D76A-F70F-3190836A17B7}"/>
              </a:ext>
            </a:extLst>
          </p:cNvPr>
          <p:cNvSpPr/>
          <p:nvPr/>
        </p:nvSpPr>
        <p:spPr>
          <a:xfrm>
            <a:off x="88144" y="2408671"/>
            <a:ext cx="1883972" cy="55317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100" b="1" dirty="0">
                <a:solidFill>
                  <a:schemeClr val="tx1"/>
                </a:solidFill>
              </a:rPr>
              <a:t>product</a:t>
            </a:r>
            <a:endParaRPr lang="ko-KR" altLang="en-US" sz="2100" b="1" dirty="0">
              <a:solidFill>
                <a:schemeClr val="tx1"/>
              </a:solidFill>
            </a:endParaRPr>
          </a:p>
        </p:txBody>
      </p:sp>
      <p:cxnSp>
        <p:nvCxnSpPr>
          <p:cNvPr id="6" name="직선 연결선 8">
            <a:extLst>
              <a:ext uri="{FF2B5EF4-FFF2-40B4-BE49-F238E27FC236}">
                <a16:creationId xmlns:a16="http://schemas.microsoft.com/office/drawing/2014/main" id="{718E1AB2-E352-CAD4-18CE-20F08ADDFED0}"/>
              </a:ext>
            </a:extLst>
          </p:cNvPr>
          <p:cNvCxnSpPr>
            <a:cxnSpLocks/>
          </p:cNvCxnSpPr>
          <p:nvPr/>
        </p:nvCxnSpPr>
        <p:spPr>
          <a:xfrm>
            <a:off x="5215327" y="997009"/>
            <a:ext cx="0" cy="3980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11">
            <a:extLst>
              <a:ext uri="{FF2B5EF4-FFF2-40B4-BE49-F238E27FC236}">
                <a16:creationId xmlns:a16="http://schemas.microsoft.com/office/drawing/2014/main" id="{B51ED00D-F517-A40B-7ED0-4059812D3AD4}"/>
              </a:ext>
            </a:extLst>
          </p:cNvPr>
          <p:cNvCxnSpPr>
            <a:cxnSpLocks/>
          </p:cNvCxnSpPr>
          <p:nvPr/>
        </p:nvCxnSpPr>
        <p:spPr>
          <a:xfrm flipH="1">
            <a:off x="2036887" y="1550185"/>
            <a:ext cx="67808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491F4F8-3A76-D84D-5AF3-360F16B59AF3}"/>
              </a:ext>
            </a:extLst>
          </p:cNvPr>
          <p:cNvSpPr/>
          <p:nvPr/>
        </p:nvSpPr>
        <p:spPr>
          <a:xfrm>
            <a:off x="2487885" y="1060820"/>
            <a:ext cx="2727438" cy="43698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100" b="1" dirty="0">
                <a:solidFill>
                  <a:schemeClr val="tx1"/>
                </a:solidFill>
              </a:rPr>
              <a:t>Core module</a:t>
            </a:r>
            <a:endParaRPr lang="ko-KR" altLang="en-US" sz="2100" b="1" dirty="0">
              <a:solidFill>
                <a:schemeClr val="tx1"/>
              </a:solidFill>
            </a:endParaRPr>
          </a:p>
        </p:txBody>
      </p:sp>
      <p:sp>
        <p:nvSpPr>
          <p:cNvPr id="9" name="직사각형 8">
            <a:extLst>
              <a:ext uri="{FF2B5EF4-FFF2-40B4-BE49-F238E27FC236}">
                <a16:creationId xmlns:a16="http://schemas.microsoft.com/office/drawing/2014/main" id="{F089EBB2-F02F-A64C-246C-70E071E19B92}"/>
              </a:ext>
            </a:extLst>
          </p:cNvPr>
          <p:cNvSpPr/>
          <p:nvPr/>
        </p:nvSpPr>
        <p:spPr>
          <a:xfrm>
            <a:off x="5215327" y="1060821"/>
            <a:ext cx="3602420" cy="43698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Peripheral (Variant) module</a:t>
            </a:r>
            <a:endParaRPr lang="ko-KR" altLang="en-US" b="1" dirty="0">
              <a:solidFill>
                <a:schemeClr val="tx1"/>
              </a:solidFill>
            </a:endParaRPr>
          </a:p>
        </p:txBody>
      </p:sp>
      <p:pic>
        <p:nvPicPr>
          <p:cNvPr id="10" name="그림 9">
            <a:extLst>
              <a:ext uri="{FF2B5EF4-FFF2-40B4-BE49-F238E27FC236}">
                <a16:creationId xmlns:a16="http://schemas.microsoft.com/office/drawing/2014/main" id="{216A3101-D0AF-7E5C-6028-BBDD7475FA78}"/>
              </a:ext>
            </a:extLst>
          </p:cNvPr>
          <p:cNvPicPr>
            <a:picLocks noChangeAspect="1"/>
          </p:cNvPicPr>
          <p:nvPr/>
        </p:nvPicPr>
        <p:blipFill>
          <a:blip r:embed="rId3"/>
          <a:stretch>
            <a:fillRect/>
          </a:stretch>
        </p:blipFill>
        <p:spPr>
          <a:xfrm>
            <a:off x="494565" y="1074996"/>
            <a:ext cx="1060379" cy="1296020"/>
          </a:xfrm>
          <a:prstGeom prst="rect">
            <a:avLst/>
          </a:prstGeom>
        </p:spPr>
      </p:pic>
      <p:sp>
        <p:nvSpPr>
          <p:cNvPr id="11" name="TextBox 10">
            <a:extLst>
              <a:ext uri="{FF2B5EF4-FFF2-40B4-BE49-F238E27FC236}">
                <a16:creationId xmlns:a16="http://schemas.microsoft.com/office/drawing/2014/main" id="{AC4C32A1-6E77-2307-3190-2D41DB0475E7}"/>
              </a:ext>
            </a:extLst>
          </p:cNvPr>
          <p:cNvSpPr txBox="1"/>
          <p:nvPr/>
        </p:nvSpPr>
        <p:spPr>
          <a:xfrm>
            <a:off x="5427318" y="2446553"/>
            <a:ext cx="3198513" cy="2339102"/>
          </a:xfrm>
          <a:prstGeom prst="rect">
            <a:avLst/>
          </a:prstGeom>
          <a:solidFill>
            <a:schemeClr val="bg1"/>
          </a:solidFill>
        </p:spPr>
        <p:txBody>
          <a:bodyPr wrap="square">
            <a:spAutoFit/>
          </a:bodyPr>
          <a:lstStyle/>
          <a:p>
            <a:pPr marL="214313" indent="-214313">
              <a:buFontTx/>
              <a:buChar char="-"/>
            </a:pPr>
            <a:r>
              <a:rPr lang="en-US" altLang="ko-KR" sz="1600" b="1" dirty="0">
                <a:solidFill>
                  <a:srgbClr val="C00000"/>
                </a:solidFill>
                <a:latin typeface="Söhne"/>
              </a:rPr>
              <a:t>physical limitations</a:t>
            </a:r>
          </a:p>
          <a:p>
            <a:r>
              <a:rPr lang="en-US" altLang="ko-KR" sz="1400" b="1" dirty="0">
                <a:solidFill>
                  <a:srgbClr val="374151"/>
                </a:solidFill>
                <a:latin typeface="Söhne"/>
              </a:rPr>
              <a:t>     </a:t>
            </a:r>
            <a:r>
              <a:rPr lang="en-US" altLang="ko-KR" sz="1400" dirty="0">
                <a:solidFill>
                  <a:srgbClr val="4D5156"/>
                </a:solidFill>
                <a:latin typeface="Apple SD Gothic Neo"/>
              </a:rPr>
              <a:t>form factor or interface</a:t>
            </a:r>
            <a:endParaRPr lang="en-US" altLang="ko-KR" sz="1400" b="1" dirty="0">
              <a:solidFill>
                <a:srgbClr val="374151"/>
              </a:solidFill>
              <a:latin typeface="Söhne"/>
            </a:endParaRPr>
          </a:p>
          <a:p>
            <a:r>
              <a:rPr lang="en-US" altLang="ko-KR" sz="1400" b="1" dirty="0">
                <a:solidFill>
                  <a:srgbClr val="374151"/>
                </a:solidFill>
                <a:latin typeface="Söhne"/>
              </a:rPr>
              <a:t>-    </a:t>
            </a:r>
            <a:r>
              <a:rPr lang="en-US" altLang="ko-KR" sz="1600" b="1" dirty="0">
                <a:solidFill>
                  <a:srgbClr val="C00000"/>
                </a:solidFill>
                <a:latin typeface="Söhne"/>
              </a:rPr>
              <a:t>electrical compatibility</a:t>
            </a:r>
            <a:endParaRPr lang="en-US" altLang="ko-KR" sz="1400" b="1" dirty="0">
              <a:solidFill>
                <a:srgbClr val="C00000"/>
              </a:solidFill>
              <a:latin typeface="Söhne"/>
            </a:endParaRPr>
          </a:p>
          <a:p>
            <a:r>
              <a:rPr lang="en-US" altLang="ko-KR" sz="1400" b="1" dirty="0">
                <a:solidFill>
                  <a:srgbClr val="374151"/>
                </a:solidFill>
                <a:latin typeface="Söhne"/>
              </a:rPr>
              <a:t>    </a:t>
            </a:r>
            <a:r>
              <a:rPr lang="en-US" altLang="ko-KR" sz="1400" dirty="0">
                <a:solidFill>
                  <a:srgbClr val="374151"/>
                </a:solidFill>
                <a:latin typeface="Söhne"/>
              </a:rPr>
              <a:t>different voltage or current requirements</a:t>
            </a:r>
            <a:endParaRPr lang="en-US" altLang="ko-KR" sz="1400" b="1" dirty="0">
              <a:solidFill>
                <a:srgbClr val="374151"/>
              </a:solidFill>
              <a:latin typeface="Söhne"/>
            </a:endParaRPr>
          </a:p>
          <a:p>
            <a:pPr marL="214313" indent="-214313">
              <a:buFontTx/>
              <a:buChar char="-"/>
            </a:pPr>
            <a:r>
              <a:rPr lang="en-US" altLang="ko-KR" sz="1600" b="1" dirty="0">
                <a:solidFill>
                  <a:srgbClr val="C00000"/>
                </a:solidFill>
                <a:latin typeface="Söhne"/>
              </a:rPr>
              <a:t>performance requirements</a:t>
            </a:r>
            <a:br>
              <a:rPr lang="en-US" altLang="ko-KR" sz="1400" b="1" dirty="0">
                <a:solidFill>
                  <a:srgbClr val="374151"/>
                </a:solidFill>
                <a:latin typeface="Söhne"/>
              </a:rPr>
            </a:br>
            <a:r>
              <a:rPr lang="en-US" altLang="ko-KR" sz="1400" dirty="0">
                <a:solidFill>
                  <a:srgbClr val="374151"/>
                </a:solidFill>
                <a:latin typeface="Söhne"/>
              </a:rPr>
              <a:t>certain processing speed</a:t>
            </a:r>
            <a:br>
              <a:rPr lang="en-US" altLang="ko-KR" sz="1400" dirty="0">
                <a:solidFill>
                  <a:srgbClr val="374151"/>
                </a:solidFill>
                <a:latin typeface="Söhne"/>
              </a:rPr>
            </a:br>
            <a:r>
              <a:rPr lang="en-US" altLang="ko-KR" sz="1400" dirty="0">
                <a:solidFill>
                  <a:srgbClr val="374151"/>
                </a:solidFill>
                <a:latin typeface="Söhne"/>
              </a:rPr>
              <a:t>memory capacity</a:t>
            </a:r>
            <a:br>
              <a:rPr lang="en-US" altLang="ko-KR" sz="1400" dirty="0">
                <a:solidFill>
                  <a:srgbClr val="374151"/>
                </a:solidFill>
                <a:latin typeface="Söhne"/>
              </a:rPr>
            </a:br>
            <a:r>
              <a:rPr lang="en-US" altLang="ko-KR" sz="1400" dirty="0">
                <a:solidFill>
                  <a:srgbClr val="374151"/>
                </a:solidFill>
                <a:latin typeface="Söhne"/>
              </a:rPr>
              <a:t>power consumption</a:t>
            </a:r>
            <a:endParaRPr lang="en-US" altLang="ko-KR" sz="1400" b="1" dirty="0">
              <a:solidFill>
                <a:srgbClr val="374151"/>
              </a:solidFill>
              <a:latin typeface="Söhne"/>
            </a:endParaRPr>
          </a:p>
          <a:p>
            <a:r>
              <a:rPr lang="en-US" altLang="ko-KR" sz="1400" b="1" dirty="0">
                <a:solidFill>
                  <a:srgbClr val="374151"/>
                </a:solidFill>
                <a:latin typeface="Söhne"/>
              </a:rPr>
              <a:t>- </a:t>
            </a:r>
            <a:r>
              <a:rPr lang="en-US" altLang="ko-KR" sz="1400" b="1" strike="sngStrike" dirty="0">
                <a:solidFill>
                  <a:srgbClr val="374151"/>
                </a:solidFill>
                <a:latin typeface="Söhne"/>
              </a:rPr>
              <a:t>software compatibility</a:t>
            </a:r>
          </a:p>
        </p:txBody>
      </p:sp>
      <p:sp>
        <p:nvSpPr>
          <p:cNvPr id="12" name="TextBox 11">
            <a:extLst>
              <a:ext uri="{FF2B5EF4-FFF2-40B4-BE49-F238E27FC236}">
                <a16:creationId xmlns:a16="http://schemas.microsoft.com/office/drawing/2014/main" id="{9F9F2F03-E7D5-12C1-5C4A-E9C0403DDFFD}"/>
              </a:ext>
            </a:extLst>
          </p:cNvPr>
          <p:cNvSpPr txBox="1"/>
          <p:nvPr/>
        </p:nvSpPr>
        <p:spPr>
          <a:xfrm>
            <a:off x="2087472" y="2685259"/>
            <a:ext cx="3089351" cy="830997"/>
          </a:xfrm>
          <a:prstGeom prst="rect">
            <a:avLst/>
          </a:prstGeom>
          <a:solidFill>
            <a:schemeClr val="bg1"/>
          </a:solidFill>
        </p:spPr>
        <p:txBody>
          <a:bodyPr wrap="square">
            <a:spAutoFit/>
          </a:bodyPr>
          <a:lstStyle/>
          <a:p>
            <a:pPr algn="ctr"/>
            <a:r>
              <a:rPr lang="en-US" altLang="ko-KR" sz="1600" b="1" dirty="0">
                <a:solidFill>
                  <a:srgbClr val="374151"/>
                </a:solidFill>
                <a:latin typeface="Söhne"/>
              </a:rPr>
              <a:t>: </a:t>
            </a:r>
            <a:r>
              <a:rPr lang="ko-KR" altLang="en-US" sz="1600" b="1" dirty="0">
                <a:solidFill>
                  <a:srgbClr val="374151"/>
                </a:solidFill>
                <a:latin typeface="Söhne"/>
              </a:rPr>
              <a:t>제품의 </a:t>
            </a:r>
            <a:r>
              <a:rPr lang="ko-KR" altLang="en-US" sz="1600" b="1" dirty="0">
                <a:solidFill>
                  <a:srgbClr val="C00000"/>
                </a:solidFill>
                <a:latin typeface="Söhne"/>
              </a:rPr>
              <a:t>전체적인 성능</a:t>
            </a:r>
            <a:r>
              <a:rPr lang="ko-KR" altLang="en-US" sz="1600" b="1" dirty="0">
                <a:solidFill>
                  <a:srgbClr val="374151"/>
                </a:solidFill>
                <a:latin typeface="Söhne"/>
              </a:rPr>
              <a:t>에 영향을 주는 핵심 부품 </a:t>
            </a:r>
            <a:r>
              <a:rPr lang="en-US" altLang="ko-KR" sz="1600" b="1" dirty="0">
                <a:solidFill>
                  <a:srgbClr val="374151"/>
                </a:solidFill>
                <a:latin typeface="Söhne"/>
              </a:rPr>
              <a:t>+ (</a:t>
            </a:r>
            <a:r>
              <a:rPr lang="ko-KR" altLang="en-US" sz="1600" b="1" dirty="0">
                <a:solidFill>
                  <a:srgbClr val="C00000"/>
                </a:solidFill>
                <a:latin typeface="Söhne"/>
              </a:rPr>
              <a:t>구조가 복잡해</a:t>
            </a:r>
            <a:r>
              <a:rPr lang="en-US" altLang="ko-KR" sz="1600" b="1" dirty="0">
                <a:solidFill>
                  <a:srgbClr val="374151"/>
                </a:solidFill>
                <a:latin typeface="Söhne"/>
              </a:rPr>
              <a:t> )</a:t>
            </a:r>
            <a:r>
              <a:rPr lang="ko-KR" altLang="en-US" sz="1600" b="1" dirty="0">
                <a:solidFill>
                  <a:srgbClr val="C00000"/>
                </a:solidFill>
                <a:latin typeface="Söhne"/>
              </a:rPr>
              <a:t> 세부 변경이 상대적 어려움</a:t>
            </a:r>
            <a:endParaRPr lang="en-US" altLang="ko-KR" sz="1600" b="1" dirty="0">
              <a:solidFill>
                <a:srgbClr val="C00000"/>
              </a:solidFill>
              <a:latin typeface="Söhne"/>
            </a:endParaRPr>
          </a:p>
        </p:txBody>
      </p:sp>
      <p:pic>
        <p:nvPicPr>
          <p:cNvPr id="13" name="Picture 2" descr="Core and Periphery Model | What Is It &amp; Overview | Geography Revision">
            <a:extLst>
              <a:ext uri="{FF2B5EF4-FFF2-40B4-BE49-F238E27FC236}">
                <a16:creationId xmlns:a16="http://schemas.microsoft.com/office/drawing/2014/main" id="{4E1DF4B6-B23B-A01C-9C25-A546911F8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0" y="3011053"/>
            <a:ext cx="1916102" cy="19161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5AAEAB-998A-C4EA-E52E-817ECB0BD8DB}"/>
              </a:ext>
            </a:extLst>
          </p:cNvPr>
          <p:cNvSpPr txBox="1"/>
          <p:nvPr/>
        </p:nvSpPr>
        <p:spPr>
          <a:xfrm>
            <a:off x="2241769" y="3792720"/>
            <a:ext cx="2819854" cy="584775"/>
          </a:xfrm>
          <a:prstGeom prst="rect">
            <a:avLst/>
          </a:prstGeom>
          <a:noFill/>
        </p:spPr>
        <p:txBody>
          <a:bodyPr wrap="square">
            <a:spAutoFit/>
          </a:bodyPr>
          <a:lstStyle/>
          <a:p>
            <a:r>
              <a:rPr lang="en-US" altLang="ko-KR" sz="1600" dirty="0">
                <a:solidFill>
                  <a:srgbClr val="374151"/>
                </a:solidFill>
                <a:latin typeface="Söhne"/>
              </a:rPr>
              <a:t>Ex) </a:t>
            </a:r>
            <a:r>
              <a:rPr lang="ko-KR" altLang="en-US" sz="1600" dirty="0">
                <a:solidFill>
                  <a:srgbClr val="374151"/>
                </a:solidFill>
                <a:latin typeface="Söhne"/>
              </a:rPr>
              <a:t>자동차 엔진</a:t>
            </a:r>
            <a:endParaRPr lang="en-US" altLang="ko-KR" sz="1600" dirty="0">
              <a:solidFill>
                <a:srgbClr val="374151"/>
              </a:solidFill>
              <a:latin typeface="Söhne"/>
            </a:endParaRPr>
          </a:p>
          <a:p>
            <a:r>
              <a:rPr lang="en-US" altLang="ko-KR" sz="1600" dirty="0">
                <a:solidFill>
                  <a:srgbClr val="374151"/>
                </a:solidFill>
                <a:latin typeface="Söhne"/>
              </a:rPr>
              <a:t>       </a:t>
            </a:r>
            <a:r>
              <a:rPr lang="ko-KR" altLang="en-US" sz="1600" dirty="0">
                <a:solidFill>
                  <a:srgbClr val="374151"/>
                </a:solidFill>
                <a:latin typeface="Söhne"/>
              </a:rPr>
              <a:t>핸드폰 프로세서</a:t>
            </a:r>
            <a:endParaRPr lang="ko-KR" altLang="en-US" sz="1600" dirty="0"/>
          </a:p>
        </p:txBody>
      </p:sp>
      <p:sp>
        <p:nvSpPr>
          <p:cNvPr id="15" name="TextBox 14">
            <a:extLst>
              <a:ext uri="{FF2B5EF4-FFF2-40B4-BE49-F238E27FC236}">
                <a16:creationId xmlns:a16="http://schemas.microsoft.com/office/drawing/2014/main" id="{BBD7A112-C523-F892-9654-944BC6125539}"/>
              </a:ext>
            </a:extLst>
          </p:cNvPr>
          <p:cNvSpPr txBox="1"/>
          <p:nvPr/>
        </p:nvSpPr>
        <p:spPr>
          <a:xfrm>
            <a:off x="196549" y="5041512"/>
            <a:ext cx="8544036" cy="1569660"/>
          </a:xfrm>
          <a:prstGeom prst="rect">
            <a:avLst/>
          </a:prstGeom>
          <a:solidFill>
            <a:schemeClr val="bg1"/>
          </a:solidFill>
        </p:spPr>
        <p:txBody>
          <a:bodyPr wrap="square">
            <a:spAutoFit/>
          </a:bodyPr>
          <a:lstStyle/>
          <a:p>
            <a:r>
              <a:rPr lang="ko-KR" altLang="en-US" sz="1600" dirty="0">
                <a:solidFill>
                  <a:srgbClr val="374151"/>
                </a:solidFill>
                <a:latin typeface="Söhne"/>
              </a:rPr>
              <a:t>제품의 </a:t>
            </a:r>
            <a:r>
              <a:rPr lang="ko-KR" altLang="en-US" sz="1600" b="1" dirty="0">
                <a:solidFill>
                  <a:srgbClr val="C00000"/>
                </a:solidFill>
                <a:latin typeface="Söhne"/>
              </a:rPr>
              <a:t>전체적인 성능</a:t>
            </a:r>
            <a:r>
              <a:rPr lang="ko-KR" altLang="en-US" sz="1600" dirty="0">
                <a:solidFill>
                  <a:srgbClr val="374151"/>
                </a:solidFill>
                <a:latin typeface="Söhne"/>
              </a:rPr>
              <a:t>에 영향을 주는 핵심 부품 </a:t>
            </a:r>
            <a:br>
              <a:rPr lang="en-US" altLang="ko-KR" sz="1600" dirty="0">
                <a:solidFill>
                  <a:srgbClr val="374151"/>
                </a:solidFill>
                <a:latin typeface="Söhne"/>
              </a:rPr>
            </a:br>
            <a:r>
              <a:rPr lang="en-US" altLang="ko-KR" sz="1600" dirty="0">
                <a:solidFill>
                  <a:srgbClr val="374151"/>
                </a:solidFill>
                <a:latin typeface="Söhne"/>
              </a:rPr>
              <a:t> </a:t>
            </a:r>
            <a:r>
              <a:rPr lang="en-US" altLang="ko-KR" sz="1600" dirty="0">
                <a:solidFill>
                  <a:srgbClr val="374151"/>
                </a:solidFill>
                <a:latin typeface="Söhne"/>
                <a:sym typeface="Wingdings" panose="05000000000000000000" pitchFamily="2" charset="2"/>
              </a:rPr>
              <a:t> </a:t>
            </a:r>
            <a:r>
              <a:rPr lang="ko-KR" altLang="en-US" sz="1600" dirty="0">
                <a:solidFill>
                  <a:srgbClr val="374151"/>
                </a:solidFill>
                <a:latin typeface="Söhne"/>
                <a:sym typeface="Wingdings" panose="05000000000000000000" pitchFamily="2" charset="2"/>
              </a:rPr>
              <a:t>여러 주변 모듈과의 연관성이 많음</a:t>
            </a:r>
            <a:r>
              <a:rPr lang="en-US" altLang="ko-KR" sz="1600" dirty="0">
                <a:solidFill>
                  <a:srgbClr val="374151"/>
                </a:solidFill>
                <a:latin typeface="Söhne"/>
                <a:sym typeface="Wingdings" panose="05000000000000000000" pitchFamily="2" charset="2"/>
              </a:rPr>
              <a:t>.</a:t>
            </a:r>
            <a:br>
              <a:rPr lang="en-US" altLang="ko-KR" sz="1600" b="1" dirty="0">
                <a:solidFill>
                  <a:srgbClr val="374151"/>
                </a:solidFill>
                <a:latin typeface="Söhne"/>
                <a:sym typeface="Wingdings" panose="05000000000000000000" pitchFamily="2" charset="2"/>
              </a:rPr>
            </a:br>
            <a:br>
              <a:rPr lang="en-US" altLang="ko-KR" sz="1600" b="1" dirty="0">
                <a:solidFill>
                  <a:srgbClr val="374151"/>
                </a:solidFill>
                <a:latin typeface="Söhne"/>
              </a:rPr>
            </a:br>
            <a:r>
              <a:rPr lang="ko-KR" altLang="en-US" sz="1600" b="1" dirty="0">
                <a:solidFill>
                  <a:srgbClr val="C00000"/>
                </a:solidFill>
                <a:latin typeface="Söhne"/>
              </a:rPr>
              <a:t>구조가 복잡해 세부 변경이 상대적으로 어려움 </a:t>
            </a:r>
            <a:r>
              <a:rPr lang="en-US" altLang="ko-KR" sz="1600" dirty="0">
                <a:latin typeface="Söhne"/>
              </a:rPr>
              <a:t>[</a:t>
            </a:r>
            <a:r>
              <a:rPr lang="ko-KR" altLang="en-US" sz="1600" dirty="0">
                <a:latin typeface="Söhne"/>
              </a:rPr>
              <a:t>우선적으로 선별되어야 함</a:t>
            </a:r>
            <a:r>
              <a:rPr lang="en-US" altLang="ko-KR" sz="1600" dirty="0">
                <a:latin typeface="Söhne"/>
              </a:rPr>
              <a:t>]</a:t>
            </a:r>
            <a:br>
              <a:rPr lang="en-US" altLang="ko-KR" sz="1600" b="1" dirty="0">
                <a:latin typeface="Söhne"/>
              </a:rPr>
            </a:br>
            <a:endParaRPr lang="en-US" altLang="ko-KR" sz="1600" b="1" dirty="0">
              <a:latin typeface="Söhne"/>
            </a:endParaRPr>
          </a:p>
          <a:p>
            <a:r>
              <a:rPr lang="en-US" altLang="ko-KR" sz="1600" b="1" dirty="0">
                <a:latin typeface="Söhne"/>
                <a:sym typeface="Wingdings" panose="05000000000000000000" pitchFamily="2" charset="2"/>
              </a:rPr>
              <a:t>  Core + peripheral</a:t>
            </a:r>
            <a:r>
              <a:rPr lang="ko-KR" altLang="en-US" sz="1600" b="1" dirty="0">
                <a:latin typeface="Söhne"/>
                <a:sym typeface="Wingdings" panose="05000000000000000000" pitchFamily="2" charset="2"/>
              </a:rPr>
              <a:t>로 </a:t>
            </a:r>
            <a:r>
              <a:rPr lang="en-US" altLang="ko-KR" sz="1600" b="1" dirty="0">
                <a:latin typeface="Söhne"/>
                <a:sym typeface="Wingdings" panose="05000000000000000000" pitchFamily="2" charset="2"/>
              </a:rPr>
              <a:t>module</a:t>
            </a:r>
            <a:r>
              <a:rPr lang="ko-KR" altLang="en-US" sz="1600" b="1" dirty="0">
                <a:latin typeface="Söhne"/>
                <a:sym typeface="Wingdings" panose="05000000000000000000" pitchFamily="2" charset="2"/>
              </a:rPr>
              <a:t>을 정의하고</a:t>
            </a:r>
            <a:r>
              <a:rPr lang="en-US" altLang="ko-KR" sz="1600" b="1" dirty="0">
                <a:latin typeface="Söhne"/>
                <a:sym typeface="Wingdings" panose="05000000000000000000" pitchFamily="2" charset="2"/>
              </a:rPr>
              <a:t>, </a:t>
            </a:r>
            <a:r>
              <a:rPr lang="ko-KR" altLang="en-US" sz="1600" b="1" dirty="0">
                <a:latin typeface="Söhne"/>
                <a:sym typeface="Wingdings" panose="05000000000000000000" pitchFamily="2" charset="2"/>
              </a:rPr>
              <a:t>이에 따른 순차적인 </a:t>
            </a:r>
            <a:r>
              <a:rPr lang="en-US" altLang="ko-KR" sz="1600" b="1" dirty="0">
                <a:latin typeface="Söhne"/>
                <a:sym typeface="Wingdings" panose="05000000000000000000" pitchFamily="2" charset="2"/>
              </a:rPr>
              <a:t>module selection </a:t>
            </a:r>
            <a:r>
              <a:rPr lang="ko-KR" altLang="en-US" sz="1600" b="1" dirty="0">
                <a:latin typeface="Söhne"/>
                <a:sym typeface="Wingdings" panose="05000000000000000000" pitchFamily="2" charset="2"/>
              </a:rPr>
              <a:t>문제가 필요</a:t>
            </a:r>
            <a:endParaRPr lang="en-US" altLang="ko-KR" sz="1600" b="1" dirty="0">
              <a:latin typeface="Söhne"/>
            </a:endParaRPr>
          </a:p>
        </p:txBody>
      </p:sp>
      <p:sp>
        <p:nvSpPr>
          <p:cNvPr id="16" name="TextBox 15">
            <a:extLst>
              <a:ext uri="{FF2B5EF4-FFF2-40B4-BE49-F238E27FC236}">
                <a16:creationId xmlns:a16="http://schemas.microsoft.com/office/drawing/2014/main" id="{4AE34A5A-AF2C-F1B5-5778-6C9C3E36F5C7}"/>
              </a:ext>
            </a:extLst>
          </p:cNvPr>
          <p:cNvSpPr txBox="1"/>
          <p:nvPr/>
        </p:nvSpPr>
        <p:spPr>
          <a:xfrm>
            <a:off x="5350076" y="1650484"/>
            <a:ext cx="3390509" cy="584775"/>
          </a:xfrm>
          <a:prstGeom prst="rect">
            <a:avLst/>
          </a:prstGeom>
          <a:solidFill>
            <a:schemeClr val="bg1"/>
          </a:solidFill>
        </p:spPr>
        <p:txBody>
          <a:bodyPr wrap="square">
            <a:spAutoFit/>
          </a:bodyPr>
          <a:lstStyle/>
          <a:p>
            <a:r>
              <a:rPr lang="en-US" altLang="ko-KR" sz="1600" b="1" dirty="0">
                <a:solidFill>
                  <a:srgbClr val="374151"/>
                </a:solidFill>
                <a:latin typeface="Söhne"/>
              </a:rPr>
              <a:t>: core module</a:t>
            </a:r>
            <a:r>
              <a:rPr lang="ko-KR" altLang="en-US" sz="1600" b="1" dirty="0">
                <a:solidFill>
                  <a:srgbClr val="374151"/>
                </a:solidFill>
                <a:latin typeface="Söhne"/>
              </a:rPr>
              <a:t>을 지원 </a:t>
            </a:r>
            <a:r>
              <a:rPr lang="en-US" altLang="ko-KR" sz="1600" b="1" dirty="0">
                <a:solidFill>
                  <a:srgbClr val="374151"/>
                </a:solidFill>
                <a:latin typeface="Söhne"/>
              </a:rPr>
              <a:t>+ Customized</a:t>
            </a:r>
            <a:r>
              <a:rPr lang="ko-KR" altLang="en-US" sz="1600" b="1" dirty="0">
                <a:solidFill>
                  <a:srgbClr val="374151"/>
                </a:solidFill>
                <a:latin typeface="Söhne"/>
              </a:rPr>
              <a:t>을 통해 </a:t>
            </a:r>
            <a:r>
              <a:rPr lang="en-US" altLang="ko-KR" sz="1600" b="1" dirty="0">
                <a:solidFill>
                  <a:srgbClr val="374151"/>
                </a:solidFill>
                <a:latin typeface="Söhne"/>
              </a:rPr>
              <a:t>market segment</a:t>
            </a:r>
            <a:r>
              <a:rPr lang="ko-KR" altLang="en-US" sz="1600" b="1" dirty="0">
                <a:solidFill>
                  <a:srgbClr val="374151"/>
                </a:solidFill>
                <a:latin typeface="Söhne"/>
              </a:rPr>
              <a:t>을 공략</a:t>
            </a:r>
            <a:endParaRPr lang="en-US" altLang="ko-KR" sz="1600" b="1" dirty="0">
              <a:solidFill>
                <a:srgbClr val="C00000"/>
              </a:solidFill>
              <a:latin typeface="Söhne"/>
            </a:endParaRPr>
          </a:p>
        </p:txBody>
      </p:sp>
      <p:sp>
        <p:nvSpPr>
          <p:cNvPr id="17" name="제목 1">
            <a:extLst>
              <a:ext uri="{FF2B5EF4-FFF2-40B4-BE49-F238E27FC236}">
                <a16:creationId xmlns:a16="http://schemas.microsoft.com/office/drawing/2014/main" id="{B170D6F7-4EDD-4866-A9FE-B9CCDB9B7D30}"/>
              </a:ext>
            </a:extLst>
          </p:cNvPr>
          <p:cNvSpPr txBox="1">
            <a:spLocks/>
          </p:cNvSpPr>
          <p:nvPr/>
        </p:nvSpPr>
        <p:spPr>
          <a:xfrm>
            <a:off x="178763" y="109308"/>
            <a:ext cx="8579608" cy="58690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b="0" dirty="0"/>
              <a:t>Electronic product’s module selection with dividing into core and peripheral</a:t>
            </a:r>
            <a:endParaRPr lang="ko-KR" altLang="en-US" dirty="0"/>
          </a:p>
        </p:txBody>
      </p:sp>
      <p:pic>
        <p:nvPicPr>
          <p:cNvPr id="20" name="그림 19">
            <a:extLst>
              <a:ext uri="{FF2B5EF4-FFF2-40B4-BE49-F238E27FC236}">
                <a16:creationId xmlns:a16="http://schemas.microsoft.com/office/drawing/2014/main" id="{1B503DE3-4346-FAF5-CF73-4F6EEF0530A2}"/>
              </a:ext>
            </a:extLst>
          </p:cNvPr>
          <p:cNvPicPr>
            <a:picLocks noChangeAspect="1"/>
          </p:cNvPicPr>
          <p:nvPr/>
        </p:nvPicPr>
        <p:blipFill>
          <a:blip r:embed="rId5"/>
          <a:stretch>
            <a:fillRect/>
          </a:stretch>
        </p:blipFill>
        <p:spPr>
          <a:xfrm>
            <a:off x="0" y="-1413937"/>
            <a:ext cx="2197667" cy="1338554"/>
          </a:xfrm>
          <a:prstGeom prst="rect">
            <a:avLst/>
          </a:prstGeom>
        </p:spPr>
      </p:pic>
    </p:spTree>
    <p:extLst>
      <p:ext uri="{BB962C8B-B14F-4D97-AF65-F5344CB8AC3E}">
        <p14:creationId xmlns:p14="http://schemas.microsoft.com/office/powerpoint/2010/main" val="3116065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20</a:t>
            </a:fld>
            <a:endParaRPr lang="ko-KR" altLang="en-US" dirty="0"/>
          </a:p>
        </p:txBody>
      </p:sp>
      <p:sp>
        <p:nvSpPr>
          <p:cNvPr id="5" name="타원 4">
            <a:extLst>
              <a:ext uri="{FF2B5EF4-FFF2-40B4-BE49-F238E27FC236}">
                <a16:creationId xmlns:a16="http://schemas.microsoft.com/office/drawing/2014/main" id="{4E7C334A-C462-8A49-44AB-8D1D073DE34C}"/>
              </a:ext>
            </a:extLst>
          </p:cNvPr>
          <p:cNvSpPr/>
          <p:nvPr/>
        </p:nvSpPr>
        <p:spPr>
          <a:xfrm>
            <a:off x="1393678" y="3705102"/>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M4</a:t>
            </a:r>
            <a:endParaRPr kumimoji="1" lang="ko-Kore-KR" altLang="en-US" dirty="0">
              <a:solidFill>
                <a:schemeClr val="tx1"/>
              </a:solidFill>
            </a:endParaRPr>
          </a:p>
        </p:txBody>
      </p:sp>
      <p:sp>
        <p:nvSpPr>
          <p:cNvPr id="6" name="타원 5">
            <a:extLst>
              <a:ext uri="{FF2B5EF4-FFF2-40B4-BE49-F238E27FC236}">
                <a16:creationId xmlns:a16="http://schemas.microsoft.com/office/drawing/2014/main" id="{70D9E2F5-6E31-56B7-C752-D7930F02AE6C}"/>
              </a:ext>
            </a:extLst>
          </p:cNvPr>
          <p:cNvSpPr/>
          <p:nvPr/>
        </p:nvSpPr>
        <p:spPr>
          <a:xfrm>
            <a:off x="2189324" y="2027710"/>
            <a:ext cx="970618" cy="97061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ore-KR" b="1" dirty="0">
                <a:solidFill>
                  <a:srgbClr val="C00000"/>
                </a:solidFill>
                <a:sym typeface="Wingdings" pitchFamily="2" charset="2"/>
              </a:rPr>
              <a:t>M</a:t>
            </a:r>
            <a:r>
              <a:rPr lang="en-US" altLang="ko-Kore-KR" b="1" baseline="-25000" dirty="0">
                <a:solidFill>
                  <a:srgbClr val="C00000"/>
                </a:solidFill>
                <a:sym typeface="Wingdings" pitchFamily="2" charset="2"/>
              </a:rPr>
              <a:t>1</a:t>
            </a:r>
            <a:r>
              <a:rPr lang="en-US" altLang="ko-Kore-KR" b="1" baseline="30000" dirty="0">
                <a:solidFill>
                  <a:srgbClr val="C00000"/>
                </a:solidFill>
                <a:sym typeface="Wingdings" pitchFamily="2" charset="2"/>
              </a:rPr>
              <a:t>new</a:t>
            </a:r>
            <a:endParaRPr kumimoji="1" lang="ko-Kore-KR" altLang="en-US" dirty="0">
              <a:solidFill>
                <a:schemeClr val="tx1"/>
              </a:solidFill>
            </a:endParaRPr>
          </a:p>
        </p:txBody>
      </p:sp>
      <p:sp>
        <p:nvSpPr>
          <p:cNvPr id="7" name="타원 6">
            <a:extLst>
              <a:ext uri="{FF2B5EF4-FFF2-40B4-BE49-F238E27FC236}">
                <a16:creationId xmlns:a16="http://schemas.microsoft.com/office/drawing/2014/main" id="{5509E8F8-69BB-5320-036D-FC7D4BB49078}"/>
              </a:ext>
            </a:extLst>
          </p:cNvPr>
          <p:cNvSpPr/>
          <p:nvPr/>
        </p:nvSpPr>
        <p:spPr>
          <a:xfrm>
            <a:off x="961902" y="123206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M3</a:t>
            </a:r>
            <a:endParaRPr kumimoji="1" lang="ko-Kore-KR" altLang="en-US" dirty="0">
              <a:solidFill>
                <a:schemeClr val="tx1"/>
              </a:solidFill>
            </a:endParaRPr>
          </a:p>
        </p:txBody>
      </p:sp>
      <p:sp>
        <p:nvSpPr>
          <p:cNvPr id="8" name="타원 7">
            <a:extLst>
              <a:ext uri="{FF2B5EF4-FFF2-40B4-BE49-F238E27FC236}">
                <a16:creationId xmlns:a16="http://schemas.microsoft.com/office/drawing/2014/main" id="{055431AB-E09C-8756-AC87-C907C01A9A67}"/>
              </a:ext>
            </a:extLst>
          </p:cNvPr>
          <p:cNvSpPr/>
          <p:nvPr/>
        </p:nvSpPr>
        <p:spPr>
          <a:xfrm>
            <a:off x="3462792" y="1012370"/>
            <a:ext cx="795646" cy="79564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M2</a:t>
            </a:r>
            <a:endParaRPr kumimoji="1" lang="ko-Kore-KR" altLang="en-US" dirty="0">
              <a:solidFill>
                <a:schemeClr val="tx1"/>
              </a:solidFill>
            </a:endParaRPr>
          </a:p>
        </p:txBody>
      </p:sp>
      <p:sp>
        <p:nvSpPr>
          <p:cNvPr id="9" name="타원 8">
            <a:extLst>
              <a:ext uri="{FF2B5EF4-FFF2-40B4-BE49-F238E27FC236}">
                <a16:creationId xmlns:a16="http://schemas.microsoft.com/office/drawing/2014/main" id="{4CD290A5-A8FB-330F-BF71-0882844C6A43}"/>
              </a:ext>
            </a:extLst>
          </p:cNvPr>
          <p:cNvSpPr/>
          <p:nvPr/>
        </p:nvSpPr>
        <p:spPr>
          <a:xfrm>
            <a:off x="4521559" y="1760517"/>
            <a:ext cx="795646" cy="7956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M5</a:t>
            </a:r>
            <a:endParaRPr kumimoji="1" lang="ko-Kore-KR" altLang="en-US" dirty="0">
              <a:solidFill>
                <a:schemeClr val="tx1"/>
              </a:solidFill>
            </a:endParaRPr>
          </a:p>
        </p:txBody>
      </p:sp>
      <p:sp>
        <p:nvSpPr>
          <p:cNvPr id="10" name="타원 9">
            <a:extLst>
              <a:ext uri="{FF2B5EF4-FFF2-40B4-BE49-F238E27FC236}">
                <a16:creationId xmlns:a16="http://schemas.microsoft.com/office/drawing/2014/main" id="{6EFDAEA1-8301-6A8B-F1FE-3A709C4172FF}"/>
              </a:ext>
            </a:extLst>
          </p:cNvPr>
          <p:cNvSpPr/>
          <p:nvPr/>
        </p:nvSpPr>
        <p:spPr>
          <a:xfrm>
            <a:off x="3462792" y="27194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M6</a:t>
            </a:r>
            <a:endParaRPr kumimoji="1" lang="ko-Kore-KR" altLang="en-US" dirty="0">
              <a:solidFill>
                <a:schemeClr val="tx1"/>
              </a:solidFill>
            </a:endParaRPr>
          </a:p>
        </p:txBody>
      </p:sp>
      <p:sp>
        <p:nvSpPr>
          <p:cNvPr id="11" name="타원 10">
            <a:extLst>
              <a:ext uri="{FF2B5EF4-FFF2-40B4-BE49-F238E27FC236}">
                <a16:creationId xmlns:a16="http://schemas.microsoft.com/office/drawing/2014/main" id="{A01ABF44-0FFD-587D-FFF0-48210FB3A84F}"/>
              </a:ext>
            </a:extLst>
          </p:cNvPr>
          <p:cNvSpPr/>
          <p:nvPr/>
        </p:nvSpPr>
        <p:spPr>
          <a:xfrm>
            <a:off x="4824409" y="351510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M8</a:t>
            </a:r>
            <a:endParaRPr kumimoji="1" lang="ko-Kore-KR" altLang="en-US" dirty="0">
              <a:solidFill>
                <a:schemeClr val="tx1"/>
              </a:solidFill>
            </a:endParaRPr>
          </a:p>
        </p:txBody>
      </p:sp>
      <p:sp>
        <p:nvSpPr>
          <p:cNvPr id="12" name="타원 11">
            <a:extLst>
              <a:ext uri="{FF2B5EF4-FFF2-40B4-BE49-F238E27FC236}">
                <a16:creationId xmlns:a16="http://schemas.microsoft.com/office/drawing/2014/main" id="{2B9BB7DF-7E62-DC9F-BD81-A33725AB32ED}"/>
              </a:ext>
            </a:extLst>
          </p:cNvPr>
          <p:cNvSpPr/>
          <p:nvPr/>
        </p:nvSpPr>
        <p:spPr>
          <a:xfrm>
            <a:off x="5620055" y="2633354"/>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M10</a:t>
            </a:r>
            <a:endParaRPr kumimoji="1" lang="ko-Kore-KR" altLang="en-US" dirty="0">
              <a:solidFill>
                <a:schemeClr val="tx1"/>
              </a:solidFill>
            </a:endParaRPr>
          </a:p>
        </p:txBody>
      </p:sp>
      <p:sp>
        <p:nvSpPr>
          <p:cNvPr id="13" name="타원 12">
            <a:extLst>
              <a:ext uri="{FF2B5EF4-FFF2-40B4-BE49-F238E27FC236}">
                <a16:creationId xmlns:a16="http://schemas.microsoft.com/office/drawing/2014/main" id="{AEB1B107-6AB6-A564-3150-69F7BD7EFA0D}"/>
              </a:ext>
            </a:extLst>
          </p:cNvPr>
          <p:cNvSpPr/>
          <p:nvPr/>
        </p:nvSpPr>
        <p:spPr>
          <a:xfrm>
            <a:off x="6494536" y="1837708"/>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M9</a:t>
            </a:r>
            <a:endParaRPr kumimoji="1" lang="ko-Kore-KR" altLang="en-US" dirty="0">
              <a:solidFill>
                <a:schemeClr val="tx1"/>
              </a:solidFill>
            </a:endParaRPr>
          </a:p>
        </p:txBody>
      </p:sp>
      <p:sp>
        <p:nvSpPr>
          <p:cNvPr id="14" name="타원 13">
            <a:extLst>
              <a:ext uri="{FF2B5EF4-FFF2-40B4-BE49-F238E27FC236}">
                <a16:creationId xmlns:a16="http://schemas.microsoft.com/office/drawing/2014/main" id="{6BB2B1EB-411C-B7E6-EE67-55EEEBE244E5}"/>
              </a:ext>
            </a:extLst>
          </p:cNvPr>
          <p:cNvSpPr/>
          <p:nvPr/>
        </p:nvSpPr>
        <p:spPr>
          <a:xfrm>
            <a:off x="5620055" y="1012370"/>
            <a:ext cx="795646" cy="795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M7</a:t>
            </a:r>
            <a:endParaRPr kumimoji="1" lang="ko-Kore-KR" altLang="en-US" dirty="0">
              <a:solidFill>
                <a:schemeClr val="tx1"/>
              </a:solidFill>
            </a:endParaRPr>
          </a:p>
        </p:txBody>
      </p:sp>
      <p:cxnSp>
        <p:nvCxnSpPr>
          <p:cNvPr id="16" name="직선 연결선[R] 15">
            <a:extLst>
              <a:ext uri="{FF2B5EF4-FFF2-40B4-BE49-F238E27FC236}">
                <a16:creationId xmlns:a16="http://schemas.microsoft.com/office/drawing/2014/main" id="{7237548F-F3CB-3E56-8244-5E1EAFDA4FCC}"/>
              </a:ext>
            </a:extLst>
          </p:cNvPr>
          <p:cNvCxnSpPr>
            <a:cxnSpLocks/>
            <a:stCxn id="6" idx="4"/>
            <a:endCxn id="5" idx="7"/>
          </p:cNvCxnSpPr>
          <p:nvPr/>
        </p:nvCxnSpPr>
        <p:spPr>
          <a:xfrm flipH="1">
            <a:off x="2072804" y="2998328"/>
            <a:ext cx="601829" cy="823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DC73EE2D-6256-0178-7115-E4C8C31B789B}"/>
              </a:ext>
            </a:extLst>
          </p:cNvPr>
          <p:cNvCxnSpPr>
            <a:cxnSpLocks/>
            <a:stCxn id="7" idx="5"/>
            <a:endCxn id="6" idx="1"/>
          </p:cNvCxnSpPr>
          <p:nvPr/>
        </p:nvCxnSpPr>
        <p:spPr>
          <a:xfrm>
            <a:off x="1641028" y="1911190"/>
            <a:ext cx="690440" cy="258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83DDA58A-75DC-8593-F258-BD31C3B889C4}"/>
              </a:ext>
            </a:extLst>
          </p:cNvPr>
          <p:cNvCxnSpPr>
            <a:cxnSpLocks/>
            <a:stCxn id="8" idx="3"/>
            <a:endCxn id="6" idx="7"/>
          </p:cNvCxnSpPr>
          <p:nvPr/>
        </p:nvCxnSpPr>
        <p:spPr>
          <a:xfrm flipH="1">
            <a:off x="3017798" y="1691496"/>
            <a:ext cx="561514" cy="478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7EE90921-D813-8854-A920-AF483EB6EBF4}"/>
              </a:ext>
            </a:extLst>
          </p:cNvPr>
          <p:cNvCxnSpPr>
            <a:cxnSpLocks/>
            <a:stCxn id="8" idx="5"/>
            <a:endCxn id="9" idx="1"/>
          </p:cNvCxnSpPr>
          <p:nvPr/>
        </p:nvCxnSpPr>
        <p:spPr>
          <a:xfrm>
            <a:off x="4141918" y="1691496"/>
            <a:ext cx="496161" cy="185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6EA97254-3436-3904-2E6B-36DE96543B2A}"/>
              </a:ext>
            </a:extLst>
          </p:cNvPr>
          <p:cNvCxnSpPr>
            <a:cxnSpLocks/>
            <a:stCxn id="9" idx="4"/>
            <a:endCxn id="11" idx="0"/>
          </p:cNvCxnSpPr>
          <p:nvPr/>
        </p:nvCxnSpPr>
        <p:spPr>
          <a:xfrm>
            <a:off x="4919382" y="2556163"/>
            <a:ext cx="302850" cy="958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E0763382-6F16-3FA3-FBCF-6099B3A48611}"/>
              </a:ext>
            </a:extLst>
          </p:cNvPr>
          <p:cNvCxnSpPr>
            <a:cxnSpLocks/>
            <a:stCxn id="9" idx="3"/>
            <a:endCxn id="10" idx="7"/>
          </p:cNvCxnSpPr>
          <p:nvPr/>
        </p:nvCxnSpPr>
        <p:spPr>
          <a:xfrm flipH="1">
            <a:off x="4141918" y="2439643"/>
            <a:ext cx="496161" cy="396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C40D328F-374B-89BB-C51B-F1E9A29D63B6}"/>
              </a:ext>
            </a:extLst>
          </p:cNvPr>
          <p:cNvCxnSpPr>
            <a:cxnSpLocks/>
            <a:stCxn id="11" idx="7"/>
            <a:endCxn id="12" idx="3"/>
          </p:cNvCxnSpPr>
          <p:nvPr/>
        </p:nvCxnSpPr>
        <p:spPr>
          <a:xfrm flipV="1">
            <a:off x="5503535" y="3312480"/>
            <a:ext cx="233040" cy="319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44117EC-AD20-7981-92F1-744A76BCA40E}"/>
              </a:ext>
            </a:extLst>
          </p:cNvPr>
          <p:cNvCxnSpPr>
            <a:cxnSpLocks/>
            <a:stCxn id="12" idx="7"/>
            <a:endCxn id="13" idx="3"/>
          </p:cNvCxnSpPr>
          <p:nvPr/>
        </p:nvCxnSpPr>
        <p:spPr>
          <a:xfrm flipV="1">
            <a:off x="6299181" y="2516834"/>
            <a:ext cx="311875" cy="233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FCA187E0-A610-9796-84F2-DD6636CB79DF}"/>
              </a:ext>
            </a:extLst>
          </p:cNvPr>
          <p:cNvCxnSpPr>
            <a:cxnSpLocks/>
            <a:stCxn id="14" idx="5"/>
            <a:endCxn id="13" idx="1"/>
          </p:cNvCxnSpPr>
          <p:nvPr/>
        </p:nvCxnSpPr>
        <p:spPr>
          <a:xfrm>
            <a:off x="6299181" y="1691496"/>
            <a:ext cx="311875" cy="262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BA5271FA-7F13-5093-3DE1-0C75F3FA42CA}"/>
              </a:ext>
            </a:extLst>
          </p:cNvPr>
          <p:cNvCxnSpPr>
            <a:cxnSpLocks/>
            <a:stCxn id="9" idx="7"/>
            <a:endCxn id="14" idx="2"/>
          </p:cNvCxnSpPr>
          <p:nvPr/>
        </p:nvCxnSpPr>
        <p:spPr>
          <a:xfrm flipV="1">
            <a:off x="5200685" y="1410193"/>
            <a:ext cx="419370" cy="46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CA08B3C-48C8-3BDC-06D5-AE4DAC56E1F2}"/>
              </a:ext>
            </a:extLst>
          </p:cNvPr>
          <p:cNvSpPr txBox="1"/>
          <p:nvPr/>
        </p:nvSpPr>
        <p:spPr>
          <a:xfrm>
            <a:off x="256615" y="352246"/>
            <a:ext cx="2539716" cy="369332"/>
          </a:xfrm>
          <a:prstGeom prst="rect">
            <a:avLst/>
          </a:prstGeom>
          <a:noFill/>
        </p:spPr>
        <p:txBody>
          <a:bodyPr wrap="square">
            <a:spAutoFit/>
          </a:bodyPr>
          <a:lstStyle/>
          <a:p>
            <a:r>
              <a:rPr lang="en-US" altLang="ko-Kore-KR" b="1" dirty="0">
                <a:sym typeface="Wingdings" pitchFamily="2" charset="2"/>
              </a:rPr>
              <a:t>Core 2</a:t>
            </a:r>
            <a:r>
              <a:rPr lang="en-US" altLang="ko-Kore-KR" b="1" baseline="30000" dirty="0">
                <a:sym typeface="Wingdings" pitchFamily="2" charset="2"/>
              </a:rPr>
              <a:t>nd</a:t>
            </a:r>
            <a:r>
              <a:rPr lang="en-US" altLang="ko-Kore-KR" b="1" dirty="0">
                <a:sym typeface="Wingdings" pitchFamily="2" charset="2"/>
              </a:rPr>
              <a:t>  (CR2) : M2</a:t>
            </a:r>
            <a:endParaRPr lang="en-US" altLang="ko-Kore-KR" b="1" dirty="0"/>
          </a:p>
        </p:txBody>
      </p:sp>
      <p:sp>
        <p:nvSpPr>
          <p:cNvPr id="15" name="TextBox 14">
            <a:extLst>
              <a:ext uri="{FF2B5EF4-FFF2-40B4-BE49-F238E27FC236}">
                <a16:creationId xmlns:a16="http://schemas.microsoft.com/office/drawing/2014/main" id="{0160B409-6CD8-032B-D727-C2358918A08C}"/>
              </a:ext>
            </a:extLst>
          </p:cNvPr>
          <p:cNvSpPr txBox="1"/>
          <p:nvPr/>
        </p:nvSpPr>
        <p:spPr>
          <a:xfrm>
            <a:off x="474142" y="4754096"/>
            <a:ext cx="2539716" cy="369332"/>
          </a:xfrm>
          <a:prstGeom prst="rect">
            <a:avLst/>
          </a:prstGeom>
          <a:noFill/>
        </p:spPr>
        <p:txBody>
          <a:bodyPr wrap="square">
            <a:spAutoFit/>
          </a:bodyPr>
          <a:lstStyle/>
          <a:p>
            <a:r>
              <a:rPr lang="en-US" altLang="ko-Kore-KR" b="1" dirty="0">
                <a:solidFill>
                  <a:srgbClr val="C00000"/>
                </a:solidFill>
                <a:sym typeface="Wingdings" pitchFamily="2" charset="2"/>
              </a:rPr>
              <a:t>M</a:t>
            </a:r>
            <a:r>
              <a:rPr lang="en-US" altLang="ko-Kore-KR" b="1" baseline="-25000" dirty="0">
                <a:solidFill>
                  <a:srgbClr val="C00000"/>
                </a:solidFill>
                <a:sym typeface="Wingdings" pitchFamily="2" charset="2"/>
              </a:rPr>
              <a:t>2</a:t>
            </a:r>
            <a:r>
              <a:rPr lang="en-US" altLang="ko-Kore-KR" b="1" baseline="30000" dirty="0">
                <a:solidFill>
                  <a:srgbClr val="C00000"/>
                </a:solidFill>
                <a:sym typeface="Wingdings" pitchFamily="2" charset="2"/>
              </a:rPr>
              <a:t>new</a:t>
            </a:r>
            <a:r>
              <a:rPr lang="en-US" altLang="ko-Kore-KR" b="1" dirty="0">
                <a:sym typeface="Wingdings" pitchFamily="2" charset="2"/>
              </a:rPr>
              <a:t> : f(M</a:t>
            </a:r>
            <a:r>
              <a:rPr lang="en-US" altLang="ko-Kore-KR" b="1" baseline="-25000" dirty="0">
                <a:sym typeface="Wingdings" pitchFamily="2" charset="2"/>
              </a:rPr>
              <a:t>2</a:t>
            </a:r>
            <a:r>
              <a:rPr lang="en-US" altLang="ko-Kore-KR" b="1" dirty="0">
                <a:sym typeface="Wingdings" pitchFamily="2" charset="2"/>
              </a:rPr>
              <a:t> ; </a:t>
            </a:r>
            <a:r>
              <a:rPr lang="en-US" altLang="ko-Kore-KR" b="1" dirty="0">
                <a:solidFill>
                  <a:srgbClr val="C00000"/>
                </a:solidFill>
                <a:sym typeface="Wingdings" pitchFamily="2" charset="2"/>
              </a:rPr>
              <a:t>M</a:t>
            </a:r>
            <a:r>
              <a:rPr lang="en-US" altLang="ko-Kore-KR" b="1" baseline="-25000" dirty="0">
                <a:solidFill>
                  <a:srgbClr val="C00000"/>
                </a:solidFill>
                <a:sym typeface="Wingdings" pitchFamily="2" charset="2"/>
              </a:rPr>
              <a:t>1</a:t>
            </a:r>
            <a:r>
              <a:rPr lang="en-US" altLang="ko-Kore-KR" b="1" baseline="30000" dirty="0">
                <a:solidFill>
                  <a:srgbClr val="C00000"/>
                </a:solidFill>
                <a:sym typeface="Wingdings" pitchFamily="2" charset="2"/>
              </a:rPr>
              <a:t>new</a:t>
            </a:r>
            <a:r>
              <a:rPr lang="en-US" altLang="ko-Kore-KR" b="1" dirty="0">
                <a:sym typeface="Wingdings" pitchFamily="2" charset="2"/>
              </a:rPr>
              <a:t>, M</a:t>
            </a:r>
            <a:r>
              <a:rPr lang="en-US" altLang="ko-Kore-KR" b="1" baseline="-25000" dirty="0">
                <a:sym typeface="Wingdings" pitchFamily="2" charset="2"/>
              </a:rPr>
              <a:t>5</a:t>
            </a:r>
            <a:r>
              <a:rPr lang="en-US" altLang="ko-Kore-KR" b="1" dirty="0">
                <a:sym typeface="Wingdings" pitchFamily="2" charset="2"/>
              </a:rPr>
              <a:t>)</a:t>
            </a:r>
            <a:endParaRPr lang="en-US" altLang="ko-Kore-KR" b="1" dirty="0"/>
          </a:p>
        </p:txBody>
      </p:sp>
      <p:sp>
        <p:nvSpPr>
          <p:cNvPr id="22" name="TextBox 21">
            <a:extLst>
              <a:ext uri="{FF2B5EF4-FFF2-40B4-BE49-F238E27FC236}">
                <a16:creationId xmlns:a16="http://schemas.microsoft.com/office/drawing/2014/main" id="{E8AAD589-F960-6ED0-81B7-D031B39DAA2B}"/>
              </a:ext>
            </a:extLst>
          </p:cNvPr>
          <p:cNvSpPr txBox="1"/>
          <p:nvPr/>
        </p:nvSpPr>
        <p:spPr>
          <a:xfrm>
            <a:off x="3196859" y="5067063"/>
            <a:ext cx="2539716" cy="369332"/>
          </a:xfrm>
          <a:prstGeom prst="rect">
            <a:avLst/>
          </a:prstGeom>
          <a:noFill/>
        </p:spPr>
        <p:txBody>
          <a:bodyPr wrap="square">
            <a:spAutoFit/>
          </a:bodyPr>
          <a:lstStyle/>
          <a:p>
            <a:r>
              <a:rPr lang="en-US" altLang="ko-Kore-KR" b="1" dirty="0">
                <a:sym typeface="Wingdings" pitchFamily="2" charset="2"/>
              </a:rPr>
              <a:t>Keep iterate until it stable</a:t>
            </a:r>
            <a:endParaRPr lang="en-US" altLang="ko-Kore-KR" b="1" dirty="0"/>
          </a:p>
        </p:txBody>
      </p:sp>
      <p:sp>
        <p:nvSpPr>
          <p:cNvPr id="24" name="TextBox 23">
            <a:extLst>
              <a:ext uri="{FF2B5EF4-FFF2-40B4-BE49-F238E27FC236}">
                <a16:creationId xmlns:a16="http://schemas.microsoft.com/office/drawing/2014/main" id="{DB603262-543A-4C5D-3C48-3A4F32A05A7D}"/>
              </a:ext>
            </a:extLst>
          </p:cNvPr>
          <p:cNvSpPr txBox="1"/>
          <p:nvPr/>
        </p:nvSpPr>
        <p:spPr>
          <a:xfrm>
            <a:off x="468233" y="5265403"/>
            <a:ext cx="2539716" cy="646331"/>
          </a:xfrm>
          <a:prstGeom prst="rect">
            <a:avLst/>
          </a:prstGeom>
          <a:noFill/>
        </p:spPr>
        <p:txBody>
          <a:bodyPr wrap="square">
            <a:spAutoFit/>
          </a:bodyPr>
          <a:lstStyle/>
          <a:p>
            <a:r>
              <a:rPr lang="en-US" altLang="ko-Kore-KR" dirty="0">
                <a:sym typeface="Wingdings" pitchFamily="2" charset="2"/>
              </a:rPr>
              <a:t>Fixed value : </a:t>
            </a:r>
            <a:r>
              <a:rPr lang="en-US" altLang="ko-Kore-KR" b="1" dirty="0">
                <a:sym typeface="Wingdings" pitchFamily="2" charset="2"/>
              </a:rPr>
              <a:t>M</a:t>
            </a:r>
            <a:r>
              <a:rPr lang="en-US" altLang="ko-Kore-KR" b="1" baseline="-25000" dirty="0">
                <a:sym typeface="Wingdings" pitchFamily="2" charset="2"/>
              </a:rPr>
              <a:t>1</a:t>
            </a:r>
            <a:r>
              <a:rPr lang="en-US" altLang="ko-Kore-KR" b="1" baseline="30000" dirty="0">
                <a:sym typeface="Wingdings" pitchFamily="2" charset="2"/>
              </a:rPr>
              <a:t>new</a:t>
            </a:r>
            <a:r>
              <a:rPr lang="en-US" altLang="ko-Kore-KR" b="1" dirty="0">
                <a:sym typeface="Wingdings" pitchFamily="2" charset="2"/>
              </a:rPr>
              <a:t>, M</a:t>
            </a:r>
            <a:r>
              <a:rPr lang="en-US" altLang="ko-Kore-KR" b="1" baseline="-25000" dirty="0">
                <a:sym typeface="Wingdings" pitchFamily="2" charset="2"/>
              </a:rPr>
              <a:t>5</a:t>
            </a:r>
          </a:p>
          <a:p>
            <a:r>
              <a:rPr lang="en-US" altLang="ko-Kore-KR" dirty="0">
                <a:sym typeface="Wingdings" pitchFamily="2" charset="2"/>
              </a:rPr>
              <a:t>changed value : </a:t>
            </a:r>
            <a:r>
              <a:rPr lang="en-US" altLang="ko-Kore-KR" b="1" dirty="0">
                <a:sym typeface="Wingdings" pitchFamily="2" charset="2"/>
              </a:rPr>
              <a:t>M</a:t>
            </a:r>
            <a:r>
              <a:rPr lang="en-US" altLang="ko-Kore-KR" b="1" baseline="-25000" dirty="0">
                <a:sym typeface="Wingdings" pitchFamily="2" charset="2"/>
              </a:rPr>
              <a:t>2</a:t>
            </a:r>
            <a:r>
              <a:rPr lang="en-US" altLang="ko-Kore-KR" b="1" baseline="30000" dirty="0">
                <a:sym typeface="Wingdings" pitchFamily="2" charset="2"/>
              </a:rPr>
              <a:t>new</a:t>
            </a:r>
            <a:r>
              <a:rPr lang="en-US" altLang="ko-Kore-KR" b="1" dirty="0">
                <a:sym typeface="Wingdings" pitchFamily="2" charset="2"/>
              </a:rPr>
              <a:t> </a:t>
            </a:r>
            <a:endParaRPr lang="en-US" altLang="ko-Kore-KR" b="1" dirty="0"/>
          </a:p>
        </p:txBody>
      </p:sp>
      <p:sp>
        <p:nvSpPr>
          <p:cNvPr id="25" name="TextBox 24">
            <a:extLst>
              <a:ext uri="{FF2B5EF4-FFF2-40B4-BE49-F238E27FC236}">
                <a16:creationId xmlns:a16="http://schemas.microsoft.com/office/drawing/2014/main" id="{D526F51E-3A1B-8E10-CC56-4332581E9654}"/>
              </a:ext>
            </a:extLst>
          </p:cNvPr>
          <p:cNvSpPr txBox="1"/>
          <p:nvPr/>
        </p:nvSpPr>
        <p:spPr>
          <a:xfrm>
            <a:off x="2921406" y="267996"/>
            <a:ext cx="1878418" cy="646331"/>
          </a:xfrm>
          <a:prstGeom prst="rect">
            <a:avLst/>
          </a:prstGeom>
          <a:noFill/>
        </p:spPr>
        <p:txBody>
          <a:bodyPr wrap="square">
            <a:spAutoFit/>
          </a:bodyPr>
          <a:lstStyle/>
          <a:p>
            <a:pPr algn="ctr"/>
            <a:r>
              <a:rPr lang="en-US" altLang="ko-Kore-KR" dirty="0">
                <a:sym typeface="Wingdings" pitchFamily="2" charset="2"/>
              </a:rPr>
              <a:t>C</a:t>
            </a:r>
            <a:r>
              <a:rPr lang="en-US" altLang="ko-KR" dirty="0">
                <a:sym typeface="Wingdings" pitchFamily="2" charset="2"/>
              </a:rPr>
              <a:t>R (X)</a:t>
            </a:r>
          </a:p>
          <a:p>
            <a:pPr algn="ctr"/>
            <a:r>
              <a:rPr lang="en-US" altLang="ko-KR" dirty="0">
                <a:sym typeface="Wingdings" pitchFamily="2" charset="2"/>
              </a:rPr>
              <a:t>Compatibility (o)</a:t>
            </a:r>
            <a:endParaRPr lang="en-US" altLang="ko-Kore-KR" dirty="0"/>
          </a:p>
        </p:txBody>
      </p:sp>
      <p:sp>
        <p:nvSpPr>
          <p:cNvPr id="27" name="TextBox 26">
            <a:extLst>
              <a:ext uri="{FF2B5EF4-FFF2-40B4-BE49-F238E27FC236}">
                <a16:creationId xmlns:a16="http://schemas.microsoft.com/office/drawing/2014/main" id="{C977AFD1-C536-F057-B3ED-916BDE6BDCBF}"/>
              </a:ext>
            </a:extLst>
          </p:cNvPr>
          <p:cNvSpPr txBox="1"/>
          <p:nvPr/>
        </p:nvSpPr>
        <p:spPr>
          <a:xfrm>
            <a:off x="2739188" y="5578370"/>
            <a:ext cx="3665623" cy="646331"/>
          </a:xfrm>
          <a:prstGeom prst="rect">
            <a:avLst/>
          </a:prstGeom>
          <a:noFill/>
        </p:spPr>
        <p:txBody>
          <a:bodyPr wrap="square">
            <a:spAutoFit/>
          </a:bodyPr>
          <a:lstStyle/>
          <a:p>
            <a:pPr algn="ctr"/>
            <a:r>
              <a:rPr lang="en-US" altLang="ko-Kore-KR" dirty="0">
                <a:sym typeface="Wingdings" pitchFamily="2" charset="2"/>
              </a:rPr>
              <a:t>All CR</a:t>
            </a:r>
            <a:r>
              <a:rPr lang="en-US" altLang="ko-KR" dirty="0">
                <a:sym typeface="Wingdings" pitchFamily="2" charset="2"/>
              </a:rPr>
              <a:t>s</a:t>
            </a:r>
            <a:r>
              <a:rPr lang="en-US" altLang="ko-Kore-KR" dirty="0">
                <a:sym typeface="Wingdings" pitchFamily="2" charset="2"/>
              </a:rPr>
              <a:t> is</a:t>
            </a:r>
            <a:r>
              <a:rPr lang="ko-Kore-KR" altLang="en-US" dirty="0">
                <a:sym typeface="Wingdings" pitchFamily="2" charset="2"/>
              </a:rPr>
              <a:t> </a:t>
            </a:r>
            <a:r>
              <a:rPr lang="en-US" altLang="ko-Kore-KR" dirty="0">
                <a:sym typeface="Wingdings" pitchFamily="2" charset="2"/>
              </a:rPr>
              <a:t>s</a:t>
            </a:r>
            <a:r>
              <a:rPr lang="en-US" altLang="ko-KR" dirty="0">
                <a:sym typeface="Wingdings" pitchFamily="2" charset="2"/>
              </a:rPr>
              <a:t>atisfied</a:t>
            </a:r>
          </a:p>
          <a:p>
            <a:pPr algn="ctr"/>
            <a:r>
              <a:rPr lang="en-US" altLang="ko-KR" dirty="0">
                <a:sym typeface="Wingdings" pitchFamily="2" charset="2"/>
              </a:rPr>
              <a:t>All compatibility issues is satisfied</a:t>
            </a:r>
            <a:endParaRPr lang="en-US" altLang="ko-Kore-KR" dirty="0"/>
          </a:p>
        </p:txBody>
      </p:sp>
      <p:pic>
        <p:nvPicPr>
          <p:cNvPr id="29" name="그림 28">
            <a:extLst>
              <a:ext uri="{FF2B5EF4-FFF2-40B4-BE49-F238E27FC236}">
                <a16:creationId xmlns:a16="http://schemas.microsoft.com/office/drawing/2014/main" id="{20CAC28D-F62C-BE20-D177-2E437B6CD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82" y="2579181"/>
            <a:ext cx="3089207" cy="2296640"/>
          </a:xfrm>
          <a:prstGeom prst="rect">
            <a:avLst/>
          </a:prstGeom>
        </p:spPr>
      </p:pic>
      <p:sp>
        <p:nvSpPr>
          <p:cNvPr id="32" name="TextBox 31">
            <a:extLst>
              <a:ext uri="{FF2B5EF4-FFF2-40B4-BE49-F238E27FC236}">
                <a16:creationId xmlns:a16="http://schemas.microsoft.com/office/drawing/2014/main" id="{F0C758C9-488F-376A-5DC3-2DA15325112B}"/>
              </a:ext>
            </a:extLst>
          </p:cNvPr>
          <p:cNvSpPr txBox="1"/>
          <p:nvPr/>
        </p:nvSpPr>
        <p:spPr>
          <a:xfrm>
            <a:off x="5200685" y="4361780"/>
            <a:ext cx="5868236" cy="923330"/>
          </a:xfrm>
          <a:prstGeom prst="rect">
            <a:avLst/>
          </a:prstGeom>
          <a:noFill/>
        </p:spPr>
        <p:txBody>
          <a:bodyPr wrap="square">
            <a:spAutoFit/>
          </a:bodyPr>
          <a:lstStyle/>
          <a:p>
            <a:r>
              <a:rPr lang="en" altLang="ko-Kore-KR" sz="1800" dirty="0">
                <a:effectLst/>
                <a:latin typeface="Times"/>
              </a:rPr>
              <a:t>The con- figuration of an artifact is a set of interconnected components that are chosen from predefined set of component types, called the </a:t>
            </a:r>
            <a:r>
              <a:rPr lang="en" altLang="ko-Kore-KR" sz="1800" i="1" dirty="0">
                <a:effectLst/>
                <a:latin typeface="Times"/>
              </a:rPr>
              <a:t>catalog </a:t>
            </a:r>
            <a:r>
              <a:rPr lang="en" altLang="ko-Kore-KR" sz="1800" dirty="0">
                <a:effectLst/>
                <a:latin typeface="Times"/>
              </a:rPr>
              <a:t>of component types. </a:t>
            </a:r>
            <a:endParaRPr lang="en" altLang="ko-Kore-KR" dirty="0"/>
          </a:p>
        </p:txBody>
      </p:sp>
    </p:spTree>
    <p:extLst>
      <p:ext uri="{BB962C8B-B14F-4D97-AF65-F5344CB8AC3E}">
        <p14:creationId xmlns:p14="http://schemas.microsoft.com/office/powerpoint/2010/main" val="134296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21</a:t>
            </a:fld>
            <a:endParaRPr lang="ko-KR" altLang="en-US" dirty="0"/>
          </a:p>
        </p:txBody>
      </p:sp>
      <p:pic>
        <p:nvPicPr>
          <p:cNvPr id="4" name="그림 3">
            <a:extLst>
              <a:ext uri="{FF2B5EF4-FFF2-40B4-BE49-F238E27FC236}">
                <a16:creationId xmlns:a16="http://schemas.microsoft.com/office/drawing/2014/main" id="{2D909610-33BF-17F7-0E0D-17D831777FB5}"/>
              </a:ext>
            </a:extLst>
          </p:cNvPr>
          <p:cNvPicPr>
            <a:picLocks noChangeAspect="1"/>
          </p:cNvPicPr>
          <p:nvPr/>
        </p:nvPicPr>
        <p:blipFill>
          <a:blip r:embed="rId3"/>
          <a:stretch>
            <a:fillRect/>
          </a:stretch>
        </p:blipFill>
        <p:spPr>
          <a:xfrm>
            <a:off x="1970684" y="1352471"/>
            <a:ext cx="4891798" cy="2496620"/>
          </a:xfrm>
          <a:prstGeom prst="rect">
            <a:avLst/>
          </a:prstGeom>
        </p:spPr>
      </p:pic>
      <p:sp>
        <p:nvSpPr>
          <p:cNvPr id="5" name="TextBox 4">
            <a:extLst>
              <a:ext uri="{FF2B5EF4-FFF2-40B4-BE49-F238E27FC236}">
                <a16:creationId xmlns:a16="http://schemas.microsoft.com/office/drawing/2014/main" id="{42D471D1-4488-2860-0DC8-8C52F9612C3E}"/>
              </a:ext>
            </a:extLst>
          </p:cNvPr>
          <p:cNvSpPr txBox="1"/>
          <p:nvPr/>
        </p:nvSpPr>
        <p:spPr>
          <a:xfrm>
            <a:off x="361740" y="132855"/>
            <a:ext cx="7801495" cy="984885"/>
          </a:xfrm>
          <a:prstGeom prst="rect">
            <a:avLst/>
          </a:prstGeom>
          <a:noFill/>
        </p:spPr>
        <p:txBody>
          <a:bodyPr wrap="none" lIns="0" tIns="0" rIns="0" bIns="0" rtlCol="0">
            <a:spAutoFit/>
          </a:bodyPr>
          <a:lstStyle/>
          <a:p>
            <a:pPr algn="l"/>
            <a:r>
              <a:rPr kumimoji="1" lang="en-US" altLang="ko-Kore-KR" sz="3200" spc="-40" dirty="0">
                <a:latin typeface="+mn-ea"/>
              </a:rPr>
              <a:t>Module selection {module </a:t>
            </a:r>
            <a:r>
              <a:rPr kumimoji="1" lang="ko-Kore-KR" altLang="en-US" sz="3200" spc="-40" dirty="0">
                <a:latin typeface="+mn-ea"/>
              </a:rPr>
              <a:t>선택</a:t>
            </a:r>
            <a:r>
              <a:rPr kumimoji="1" lang="en-US" altLang="ko-Kore-KR" sz="3200" spc="-40" dirty="0">
                <a:latin typeface="+mn-ea"/>
              </a:rPr>
              <a:t>}</a:t>
            </a:r>
          </a:p>
          <a:p>
            <a:pPr algn="l"/>
            <a:r>
              <a:rPr kumimoji="1" lang="en-US" altLang="ko-Kore-KR" sz="3200" spc="-40" dirty="0">
                <a:latin typeface="+mn-ea"/>
              </a:rPr>
              <a:t>module configuration {module</a:t>
            </a:r>
            <a:r>
              <a:rPr kumimoji="1" lang="ko-Kore-KR" altLang="en-US" sz="3200" spc="-40" dirty="0">
                <a:latin typeface="+mn-ea"/>
              </a:rPr>
              <a:t> </a:t>
            </a:r>
            <a:r>
              <a:rPr kumimoji="1" lang="en-US" altLang="ko-Kore-KR" sz="3200" spc="-40" dirty="0">
                <a:latin typeface="+mn-ea"/>
              </a:rPr>
              <a:t>f</a:t>
            </a:r>
            <a:r>
              <a:rPr kumimoji="1" lang="en-US" altLang="ko-KR" sz="3200" spc="-40" dirty="0">
                <a:latin typeface="+mn-ea"/>
              </a:rPr>
              <a:t>ine tuning}</a:t>
            </a:r>
            <a:endParaRPr kumimoji="1" lang="ko-Kore-KR" altLang="en-US" sz="3200" spc="-40" dirty="0">
              <a:latin typeface="+mn-ea"/>
            </a:endParaRPr>
          </a:p>
        </p:txBody>
      </p:sp>
      <p:pic>
        <p:nvPicPr>
          <p:cNvPr id="7" name="그림 6">
            <a:extLst>
              <a:ext uri="{FF2B5EF4-FFF2-40B4-BE49-F238E27FC236}">
                <a16:creationId xmlns:a16="http://schemas.microsoft.com/office/drawing/2014/main" id="{E1974509-D205-58A1-F49F-CA63ED7E4F31}"/>
              </a:ext>
            </a:extLst>
          </p:cNvPr>
          <p:cNvPicPr>
            <a:picLocks noChangeAspect="1"/>
          </p:cNvPicPr>
          <p:nvPr/>
        </p:nvPicPr>
        <p:blipFill>
          <a:blip r:embed="rId4"/>
          <a:stretch>
            <a:fillRect/>
          </a:stretch>
        </p:blipFill>
        <p:spPr>
          <a:xfrm>
            <a:off x="2244884" y="4083823"/>
            <a:ext cx="4343398" cy="2409091"/>
          </a:xfrm>
          <a:prstGeom prst="rect">
            <a:avLst/>
          </a:prstGeom>
        </p:spPr>
      </p:pic>
    </p:spTree>
    <p:extLst>
      <p:ext uri="{BB962C8B-B14F-4D97-AF65-F5344CB8AC3E}">
        <p14:creationId xmlns:p14="http://schemas.microsoft.com/office/powerpoint/2010/main" val="32547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22</a:t>
            </a:fld>
            <a:endParaRPr lang="ko-KR" altLang="en-US" dirty="0"/>
          </a:p>
        </p:txBody>
      </p:sp>
      <p:sp>
        <p:nvSpPr>
          <p:cNvPr id="5" name="TextBox 4">
            <a:extLst>
              <a:ext uri="{FF2B5EF4-FFF2-40B4-BE49-F238E27FC236}">
                <a16:creationId xmlns:a16="http://schemas.microsoft.com/office/drawing/2014/main" id="{42D471D1-4488-2860-0DC8-8C52F9612C3E}"/>
              </a:ext>
            </a:extLst>
          </p:cNvPr>
          <p:cNvSpPr txBox="1"/>
          <p:nvPr/>
        </p:nvSpPr>
        <p:spPr>
          <a:xfrm>
            <a:off x="180934" y="163000"/>
            <a:ext cx="5665333" cy="276999"/>
          </a:xfrm>
          <a:prstGeom prst="rect">
            <a:avLst/>
          </a:prstGeom>
          <a:noFill/>
        </p:spPr>
        <p:txBody>
          <a:bodyPr wrap="none" lIns="0" tIns="0" rIns="0" bIns="0" rtlCol="0">
            <a:spAutoFit/>
          </a:bodyPr>
          <a:lstStyle/>
          <a:p>
            <a:pPr algn="l"/>
            <a:r>
              <a:rPr kumimoji="1" lang="en-US" altLang="ko-Kore-KR" spc="-40" dirty="0">
                <a:latin typeface="+mn-ea"/>
              </a:rPr>
              <a:t>Modular design</a:t>
            </a:r>
            <a:r>
              <a:rPr kumimoji="1" lang="ko-Kore-KR" altLang="en-US" spc="-40" dirty="0">
                <a:latin typeface="+mn-ea"/>
              </a:rPr>
              <a:t>을 통해 각 </a:t>
            </a:r>
            <a:r>
              <a:rPr kumimoji="1" lang="en-US" altLang="ko-Kore-KR" spc="-40" dirty="0">
                <a:latin typeface="+mn-ea"/>
              </a:rPr>
              <a:t>m</a:t>
            </a:r>
            <a:r>
              <a:rPr kumimoji="1" lang="en-US" altLang="ko-KR" spc="-40" dirty="0">
                <a:latin typeface="+mn-ea"/>
              </a:rPr>
              <a:t>odule</a:t>
            </a:r>
            <a:r>
              <a:rPr kumimoji="1" lang="ko-KR" altLang="en-US" spc="-40" dirty="0">
                <a:latin typeface="+mn-ea"/>
              </a:rPr>
              <a:t>을 </a:t>
            </a:r>
            <a:r>
              <a:rPr kumimoji="1" lang="en-US" altLang="ko-KR" spc="-40" dirty="0">
                <a:latin typeface="+mn-ea"/>
              </a:rPr>
              <a:t>supplier </a:t>
            </a:r>
            <a:r>
              <a:rPr kumimoji="1" lang="ko-KR" altLang="en-US" spc="-40" dirty="0">
                <a:latin typeface="+mn-ea"/>
              </a:rPr>
              <a:t>에게 맡김</a:t>
            </a:r>
            <a:r>
              <a:rPr kumimoji="1" lang="en-US" altLang="ko-KR" spc="-40" dirty="0">
                <a:latin typeface="+mn-ea"/>
              </a:rPr>
              <a:t>.</a:t>
            </a:r>
            <a:endParaRPr kumimoji="1" lang="ko-Kore-KR" altLang="en-US" spc="-40" dirty="0">
              <a:latin typeface="+mn-ea"/>
            </a:endParaRPr>
          </a:p>
        </p:txBody>
      </p:sp>
      <p:sp>
        <p:nvSpPr>
          <p:cNvPr id="6" name="TextBox 5">
            <a:extLst>
              <a:ext uri="{FF2B5EF4-FFF2-40B4-BE49-F238E27FC236}">
                <a16:creationId xmlns:a16="http://schemas.microsoft.com/office/drawing/2014/main" id="{7820710C-1C04-CED5-E675-73EFD6B68756}"/>
              </a:ext>
            </a:extLst>
          </p:cNvPr>
          <p:cNvSpPr txBox="1"/>
          <p:nvPr/>
        </p:nvSpPr>
        <p:spPr>
          <a:xfrm flipH="1">
            <a:off x="180934" y="612340"/>
            <a:ext cx="9889341" cy="6370975"/>
          </a:xfrm>
          <a:prstGeom prst="rect">
            <a:avLst/>
          </a:prstGeom>
          <a:noFill/>
        </p:spPr>
        <p:txBody>
          <a:bodyPr wrap="square" lIns="0" tIns="0" rIns="0" bIns="0" rtlCol="0">
            <a:spAutoFit/>
          </a:bodyPr>
          <a:lstStyle/>
          <a:p>
            <a:pPr algn="l"/>
            <a:r>
              <a:rPr kumimoji="1" lang="ko-Kore-KR" altLang="en-US" spc="-40" dirty="0">
                <a:latin typeface="+mn-ea"/>
              </a:rPr>
              <a:t>각 모듈 별로 여러가지 </a:t>
            </a:r>
            <a:r>
              <a:rPr kumimoji="1" lang="en-US" altLang="ko-Kore-KR" spc="-40" dirty="0">
                <a:latin typeface="+mn-ea"/>
              </a:rPr>
              <a:t>t</a:t>
            </a:r>
            <a:r>
              <a:rPr kumimoji="1" lang="en-US" altLang="ko-KR" spc="-40" dirty="0">
                <a:latin typeface="+mn-ea"/>
              </a:rPr>
              <a:t>ype </a:t>
            </a:r>
            <a:r>
              <a:rPr kumimoji="1" lang="ko-KR" altLang="en-US" spc="-40" dirty="0">
                <a:latin typeface="+mn-ea"/>
              </a:rPr>
              <a:t>및 </a:t>
            </a:r>
            <a:r>
              <a:rPr kumimoji="1" lang="en-US" altLang="ko-KR" spc="-40" dirty="0">
                <a:latin typeface="+mn-ea"/>
              </a:rPr>
              <a:t>instances</a:t>
            </a:r>
            <a:r>
              <a:rPr kumimoji="1" lang="ko-KR" altLang="en-US" spc="-40" dirty="0">
                <a:latin typeface="+mn-ea"/>
              </a:rPr>
              <a:t>가 존재</a:t>
            </a:r>
            <a:endParaRPr kumimoji="1" lang="en-US" altLang="ko-KR" spc="-40" dirty="0">
              <a:latin typeface="+mn-ea"/>
            </a:endParaRPr>
          </a:p>
          <a:p>
            <a:pPr algn="l"/>
            <a:r>
              <a:rPr kumimoji="1" lang="en-US" altLang="ko-Kore-KR" spc="-40" dirty="0">
                <a:latin typeface="+mn-ea"/>
              </a:rPr>
              <a:t>Instances : [performance </a:t>
            </a:r>
            <a:r>
              <a:rPr kumimoji="1" lang="ko-Kore-KR" altLang="en-US" spc="-40" dirty="0">
                <a:latin typeface="+mn-ea"/>
              </a:rPr>
              <a:t>및 </a:t>
            </a:r>
            <a:r>
              <a:rPr kumimoji="1" lang="en-US" altLang="ko-Kore-KR" spc="-40" dirty="0">
                <a:latin typeface="+mn-ea"/>
              </a:rPr>
              <a:t>p</a:t>
            </a:r>
            <a:r>
              <a:rPr kumimoji="1" lang="en-US" altLang="ko-KR" spc="-40" dirty="0">
                <a:latin typeface="+mn-ea"/>
              </a:rPr>
              <a:t>arameter, type</a:t>
            </a:r>
            <a:r>
              <a:rPr kumimoji="1" lang="ko-KR" altLang="en-US" spc="-40" dirty="0">
                <a:latin typeface="+mn-ea"/>
              </a:rPr>
              <a:t>이 상이함</a:t>
            </a:r>
            <a:r>
              <a:rPr kumimoji="1" lang="en-US" altLang="ko-KR" spc="-40" dirty="0">
                <a:latin typeface="+mn-ea"/>
              </a:rPr>
              <a:t>]</a:t>
            </a:r>
          </a:p>
          <a:p>
            <a:pPr algn="l"/>
            <a:endParaRPr kumimoji="1" lang="en-US" altLang="ko-Kore-KR" spc="-40" dirty="0">
              <a:latin typeface="+mn-ea"/>
            </a:endParaRPr>
          </a:p>
          <a:p>
            <a:pPr algn="l"/>
            <a:r>
              <a:rPr kumimoji="1" lang="en-US" altLang="ko-Kore-KR" b="1" spc="-40" dirty="0">
                <a:latin typeface="+mn-ea"/>
              </a:rPr>
              <a:t>Module’s flexibility : </a:t>
            </a:r>
            <a:r>
              <a:rPr kumimoji="1" lang="ko-Kore-KR" altLang="en-US" b="1" spc="-40" dirty="0">
                <a:latin typeface="+mn-ea"/>
              </a:rPr>
              <a:t>모듈의 </a:t>
            </a:r>
            <a:r>
              <a:rPr kumimoji="1" lang="en-US" altLang="ko-Kore-KR" b="1" spc="-40" dirty="0">
                <a:latin typeface="+mn-ea"/>
              </a:rPr>
              <a:t>flexibility </a:t>
            </a:r>
            <a:r>
              <a:rPr kumimoji="1" lang="ko-Kore-KR" altLang="en-US" b="1" spc="-40" dirty="0">
                <a:latin typeface="+mn-ea"/>
              </a:rPr>
              <a:t>가 높을 수록</a:t>
            </a:r>
            <a:r>
              <a:rPr kumimoji="1" lang="en-US" altLang="ko-Kore-KR" b="1" spc="-40" dirty="0">
                <a:latin typeface="+mn-ea"/>
              </a:rPr>
              <a:t>, module instance </a:t>
            </a:r>
            <a:r>
              <a:rPr kumimoji="1" lang="ko-Kore-KR" altLang="en-US" b="1" spc="-40" dirty="0">
                <a:latin typeface="+mn-ea"/>
              </a:rPr>
              <a:t>에서의 </a:t>
            </a:r>
            <a:r>
              <a:rPr kumimoji="1" lang="en-US" altLang="ko-Kore-KR" b="1" spc="-40" dirty="0">
                <a:latin typeface="+mn-ea"/>
              </a:rPr>
              <a:t>f</a:t>
            </a:r>
            <a:r>
              <a:rPr kumimoji="1" lang="en-US" altLang="ko-KR" b="1" spc="-40" dirty="0">
                <a:latin typeface="+mn-ea"/>
              </a:rPr>
              <a:t>ine tuning</a:t>
            </a:r>
            <a:r>
              <a:rPr kumimoji="1" lang="ko-KR" altLang="en-US" b="1" spc="-40" dirty="0">
                <a:latin typeface="+mn-ea"/>
              </a:rPr>
              <a:t>이 능함</a:t>
            </a:r>
            <a:endParaRPr kumimoji="1" lang="en-US" altLang="ko-KR" b="1" spc="-40" dirty="0">
              <a:latin typeface="+mn-ea"/>
            </a:endParaRPr>
          </a:p>
          <a:p>
            <a:pPr algn="l"/>
            <a:endParaRPr kumimoji="1" lang="en-US" altLang="ko-KR" b="1" spc="-40" dirty="0">
              <a:latin typeface="+mn-ea"/>
            </a:endParaRPr>
          </a:p>
          <a:p>
            <a:pPr algn="l"/>
            <a:r>
              <a:rPr kumimoji="1" lang="en-US" altLang="ko-KR" sz="2400" b="1" spc="-40" dirty="0" err="1">
                <a:latin typeface="+mn-ea"/>
              </a:rPr>
              <a:t>Compatiblity</a:t>
            </a:r>
            <a:r>
              <a:rPr kumimoji="1" lang="ko-KR" altLang="en-US" sz="2400" b="1" spc="-40" dirty="0" err="1">
                <a:latin typeface="+mn-ea"/>
              </a:rPr>
              <a:t>를</a:t>
            </a:r>
            <a:r>
              <a:rPr kumimoji="1" lang="ko-KR" altLang="en-US" sz="2400" b="1" spc="-40" dirty="0">
                <a:latin typeface="+mn-ea"/>
              </a:rPr>
              <a:t> 먼저 좀 보자</a:t>
            </a:r>
            <a:r>
              <a:rPr kumimoji="1" lang="en-US" altLang="ko-KR" sz="2400" b="1" spc="-40" dirty="0">
                <a:latin typeface="+mn-ea"/>
              </a:rPr>
              <a:t>.</a:t>
            </a:r>
          </a:p>
          <a:p>
            <a:pPr marL="285750" indent="-285750" algn="l">
              <a:buFont typeface="Wingdings" pitchFamily="2" charset="2"/>
              <a:buChar char="è"/>
            </a:pPr>
            <a:r>
              <a:rPr kumimoji="1" lang="ko-Kore-KR" altLang="en-US" sz="2400" b="1" spc="-40" dirty="0">
                <a:latin typeface="+mn-ea"/>
                <a:sym typeface="Wingdings" pitchFamily="2" charset="2"/>
              </a:rPr>
              <a:t>사람들이 왜 덜했는지</a:t>
            </a:r>
            <a:r>
              <a:rPr kumimoji="1" lang="en-US" altLang="ko-Kore-KR" sz="2400" b="1" spc="-40" dirty="0">
                <a:latin typeface="+mn-ea"/>
                <a:sym typeface="Wingdings" pitchFamily="2" charset="2"/>
              </a:rPr>
              <a:t>. </a:t>
            </a:r>
            <a:r>
              <a:rPr kumimoji="1" lang="ko-Kore-KR" altLang="en-US" sz="2400" b="1" spc="-40" dirty="0">
                <a:latin typeface="+mn-ea"/>
                <a:sym typeface="Wingdings" pitchFamily="2" charset="2"/>
              </a:rPr>
              <a:t>어려우니까 안했다</a:t>
            </a:r>
            <a:r>
              <a:rPr kumimoji="1" lang="en-US" altLang="ko-Kore-KR" sz="2400" b="1" spc="-40" dirty="0">
                <a:latin typeface="+mn-ea"/>
                <a:sym typeface="Wingdings" pitchFamily="2" charset="2"/>
              </a:rPr>
              <a:t>. </a:t>
            </a:r>
            <a:r>
              <a:rPr kumimoji="1" lang="en-US" altLang="ko-KR" sz="2400" b="1" spc="-40" dirty="0">
                <a:latin typeface="+mn-ea"/>
                <a:sym typeface="Wingdings" pitchFamily="2" charset="2"/>
              </a:rPr>
              <a:t>[</a:t>
            </a:r>
            <a:r>
              <a:rPr kumimoji="1" lang="ko-KR" altLang="en-US" sz="2400" b="1" spc="-40" dirty="0">
                <a:latin typeface="+mn-ea"/>
                <a:sym typeface="Wingdings" pitchFamily="2" charset="2"/>
              </a:rPr>
              <a:t>고려가 쉽지 않았다</a:t>
            </a:r>
            <a:r>
              <a:rPr kumimoji="1" lang="en-US" altLang="ko-KR" sz="2400" b="1" spc="-40" dirty="0">
                <a:latin typeface="+mn-ea"/>
                <a:sym typeface="Wingdings" pitchFamily="2" charset="2"/>
              </a:rPr>
              <a:t>].</a:t>
            </a:r>
          </a:p>
          <a:p>
            <a:pPr marL="285750" indent="-285750" algn="l">
              <a:buFont typeface="Wingdings" pitchFamily="2" charset="2"/>
              <a:buChar char="è"/>
            </a:pPr>
            <a:r>
              <a:rPr kumimoji="1" lang="en-US" altLang="ko-KR" sz="2400" b="1" spc="-40" dirty="0" err="1">
                <a:latin typeface="+mn-ea"/>
                <a:sym typeface="Wingdings" pitchFamily="2" charset="2"/>
              </a:rPr>
              <a:t>Compatbility</a:t>
            </a:r>
            <a:r>
              <a:rPr kumimoji="1" lang="ko-KR" altLang="en-US" sz="2400" b="1" spc="-40" dirty="0" err="1">
                <a:latin typeface="+mn-ea"/>
                <a:sym typeface="Wingdings" pitchFamily="2" charset="2"/>
              </a:rPr>
              <a:t>를</a:t>
            </a:r>
            <a:r>
              <a:rPr kumimoji="1" lang="ko-KR" altLang="en-US" sz="2400" b="1" spc="-40" dirty="0">
                <a:latin typeface="+mn-ea"/>
                <a:sym typeface="Wingdings" pitchFamily="2" charset="2"/>
              </a:rPr>
              <a:t> </a:t>
            </a:r>
            <a:r>
              <a:rPr kumimoji="1" lang="en-US" altLang="ko-KR" sz="2400" b="1" spc="-40" dirty="0">
                <a:latin typeface="+mn-ea"/>
                <a:sym typeface="Wingdings" pitchFamily="2" charset="2"/>
              </a:rPr>
              <a:t>given , </a:t>
            </a:r>
            <a:r>
              <a:rPr kumimoji="1" lang="ko-KR" altLang="en-US" sz="2400" b="1" spc="-40" dirty="0">
                <a:latin typeface="+mn-ea"/>
                <a:sym typeface="Wingdings" pitchFamily="2" charset="2"/>
              </a:rPr>
              <a:t>하나로 넣을 수가 없더라</a:t>
            </a:r>
            <a:r>
              <a:rPr kumimoji="1" lang="en-US" altLang="ko-KR" sz="2400" b="1" spc="-40" dirty="0">
                <a:latin typeface="+mn-ea"/>
                <a:sym typeface="Wingdings" pitchFamily="2" charset="2"/>
              </a:rPr>
              <a:t>. [weight </a:t>
            </a:r>
            <a:r>
              <a:rPr kumimoji="1" lang="ko-KR" altLang="en-US" sz="2400" b="1" spc="-40" dirty="0">
                <a:latin typeface="+mn-ea"/>
                <a:sym typeface="Wingdings" pitchFamily="2" charset="2"/>
              </a:rPr>
              <a:t>로는 </a:t>
            </a:r>
            <a:r>
              <a:rPr kumimoji="1" lang="en-US" altLang="ko-KR" sz="2400" b="1" spc="-40" dirty="0">
                <a:latin typeface="+mn-ea"/>
                <a:sym typeface="Wingdings" pitchFamily="2" charset="2"/>
              </a:rPr>
              <a:t>x]</a:t>
            </a:r>
            <a:endParaRPr kumimoji="1" lang="en-US" altLang="ko-KR" b="1" spc="-40" dirty="0">
              <a:latin typeface="+mn-ea"/>
            </a:endParaRPr>
          </a:p>
          <a:p>
            <a:pPr algn="l"/>
            <a:endParaRPr kumimoji="1" lang="en-US" altLang="ko-Kore-KR" b="1" strike="sngStrike" spc="-40" dirty="0">
              <a:latin typeface="+mn-ea"/>
            </a:endParaRPr>
          </a:p>
          <a:p>
            <a:pPr algn="l"/>
            <a:r>
              <a:rPr kumimoji="1" lang="en-US" altLang="ko-Kore-KR" strike="sngStrike" spc="-40" dirty="0">
                <a:latin typeface="+mn-ea"/>
              </a:rPr>
              <a:t>Fine tuning</a:t>
            </a:r>
            <a:r>
              <a:rPr kumimoji="1" lang="ko-Kore-KR" altLang="en-US" strike="sngStrike" spc="-40" dirty="0">
                <a:latin typeface="+mn-ea"/>
              </a:rPr>
              <a:t>을 통해 모듈간의 </a:t>
            </a:r>
            <a:r>
              <a:rPr kumimoji="1" lang="en-US" altLang="ko-Kore-KR" strike="sngStrike" spc="-40" dirty="0">
                <a:latin typeface="+mn-ea"/>
              </a:rPr>
              <a:t>compatibility </a:t>
            </a:r>
            <a:r>
              <a:rPr kumimoji="1" lang="ko-Kore-KR" altLang="en-US" strike="sngStrike" spc="-40" dirty="0">
                <a:latin typeface="+mn-ea"/>
              </a:rPr>
              <a:t>및 </a:t>
            </a:r>
            <a:r>
              <a:rPr kumimoji="1" lang="en-US" altLang="ko-Kore-KR" strike="sngStrike" spc="-40" dirty="0">
                <a:latin typeface="+mn-ea"/>
              </a:rPr>
              <a:t>CR</a:t>
            </a:r>
            <a:r>
              <a:rPr kumimoji="1" lang="ko-Kore-KR" altLang="en-US" strike="sngStrike" spc="-40" dirty="0">
                <a:latin typeface="+mn-ea"/>
              </a:rPr>
              <a:t>의 요구사항을 만족</a:t>
            </a:r>
            <a:r>
              <a:rPr kumimoji="1" lang="en-US" altLang="ko-Kore-KR" strike="sngStrike" spc="-40" dirty="0">
                <a:latin typeface="+mn-ea"/>
              </a:rPr>
              <a:t>. </a:t>
            </a:r>
          </a:p>
          <a:p>
            <a:pPr algn="l"/>
            <a:r>
              <a:rPr kumimoji="1" lang="en-US" altLang="ko-KR" strike="sngStrike" spc="-40" dirty="0">
                <a:latin typeface="+mn-ea"/>
                <a:sym typeface="Wingdings" pitchFamily="2" charset="2"/>
              </a:rPr>
              <a:t>  additional fine-tuning cost, possible with fine tuning</a:t>
            </a:r>
            <a:endParaRPr kumimoji="1" lang="en-US" altLang="ko-Kore-KR" strike="sngStrike" spc="-40" dirty="0">
              <a:latin typeface="+mn-ea"/>
            </a:endParaRPr>
          </a:p>
          <a:p>
            <a:r>
              <a:rPr kumimoji="1" lang="en-US" altLang="ko-KR" strike="sngStrike" spc="-40" dirty="0">
                <a:latin typeface="+mn-ea"/>
              </a:rPr>
              <a:t>Module instance</a:t>
            </a:r>
            <a:r>
              <a:rPr kumimoji="1" lang="ko-KR" altLang="en-US" strike="sngStrike" spc="-40" dirty="0">
                <a:latin typeface="+mn-ea"/>
              </a:rPr>
              <a:t>을 통해 </a:t>
            </a:r>
            <a:r>
              <a:rPr kumimoji="1" lang="en-US" altLang="ko-Kore-KR" strike="sngStrike" spc="-40" dirty="0">
                <a:latin typeface="+mn-ea"/>
              </a:rPr>
              <a:t>compatibility </a:t>
            </a:r>
            <a:r>
              <a:rPr kumimoji="1" lang="ko-Kore-KR" altLang="en-US" strike="sngStrike" spc="-40" dirty="0">
                <a:latin typeface="+mn-ea"/>
              </a:rPr>
              <a:t>및 </a:t>
            </a:r>
            <a:r>
              <a:rPr kumimoji="1" lang="en-US" altLang="ko-Kore-KR" strike="sngStrike" spc="-40" dirty="0">
                <a:latin typeface="+mn-ea"/>
              </a:rPr>
              <a:t>CR</a:t>
            </a:r>
            <a:r>
              <a:rPr kumimoji="1" lang="ko-Kore-KR" altLang="en-US" strike="sngStrike" spc="-40" dirty="0">
                <a:latin typeface="+mn-ea"/>
              </a:rPr>
              <a:t>의 요구사항을 만족</a:t>
            </a:r>
            <a:r>
              <a:rPr kumimoji="1" lang="en-US" altLang="ko-Kore-KR" strike="sngStrike" spc="-40" dirty="0">
                <a:latin typeface="+mn-ea"/>
              </a:rPr>
              <a:t>.</a:t>
            </a:r>
          </a:p>
          <a:p>
            <a:pPr algn="l"/>
            <a:endParaRPr kumimoji="1" lang="en-US" altLang="ko-Kore-KR" spc="-40" dirty="0">
              <a:latin typeface="+mn-ea"/>
            </a:endParaRPr>
          </a:p>
          <a:p>
            <a:pPr algn="l"/>
            <a:r>
              <a:rPr kumimoji="1" lang="ko-Kore-KR" altLang="en-US" spc="-40" dirty="0">
                <a:latin typeface="+mn-ea"/>
              </a:rPr>
              <a:t>각 모듈 </a:t>
            </a:r>
            <a:r>
              <a:rPr kumimoji="1" lang="en-US" altLang="ko-Kore-KR" spc="-40" dirty="0">
                <a:latin typeface="+mn-ea"/>
              </a:rPr>
              <a:t>instances </a:t>
            </a:r>
            <a:r>
              <a:rPr kumimoji="1" lang="ko-Kore-KR" altLang="en-US" spc="-40" dirty="0">
                <a:latin typeface="+mn-ea"/>
              </a:rPr>
              <a:t>들은 매우 상이하고 다양하게 존재</a:t>
            </a:r>
            <a:r>
              <a:rPr kumimoji="1" lang="en-US" altLang="ko-Kore-KR" spc="-40" dirty="0">
                <a:latin typeface="+mn-ea"/>
              </a:rPr>
              <a:t>.</a:t>
            </a:r>
          </a:p>
          <a:p>
            <a:pPr marL="285750" indent="-285750" algn="l">
              <a:buFont typeface="Wingdings" pitchFamily="2" charset="2"/>
              <a:buChar char="è"/>
            </a:pPr>
            <a:r>
              <a:rPr kumimoji="1" lang="ko-Kore-KR" altLang="en-US" spc="-40" dirty="0">
                <a:latin typeface="+mn-ea"/>
              </a:rPr>
              <a:t>이론적으로 가능한 갯수는 </a:t>
            </a:r>
            <a:r>
              <a:rPr kumimoji="1" lang="en-US" altLang="ko-Kore-KR" spc="-40" dirty="0">
                <a:latin typeface="+mn-ea"/>
              </a:rPr>
              <a:t>N</a:t>
            </a:r>
            <a:r>
              <a:rPr kumimoji="1" lang="en-US" altLang="ko-Kore-KR" spc="-40" baseline="-25000" dirty="0">
                <a:latin typeface="+mn-ea"/>
              </a:rPr>
              <a:t>1k</a:t>
            </a:r>
            <a:r>
              <a:rPr kumimoji="1" lang="en-US" altLang="ko-Kore-KR" spc="-40" dirty="0">
                <a:latin typeface="+mn-ea"/>
              </a:rPr>
              <a:t> * N</a:t>
            </a:r>
            <a:r>
              <a:rPr kumimoji="1" lang="en-US" altLang="ko-Kore-KR" spc="-40" baseline="-25000" dirty="0">
                <a:latin typeface="+mn-ea"/>
              </a:rPr>
              <a:t>2l</a:t>
            </a:r>
            <a:r>
              <a:rPr kumimoji="1" lang="en-US" altLang="ko-Kore-KR" spc="-40" dirty="0">
                <a:latin typeface="+mn-ea"/>
              </a:rPr>
              <a:t> * N</a:t>
            </a:r>
            <a:r>
              <a:rPr kumimoji="1" lang="en-US" altLang="ko-Kore-KR" spc="-40" baseline="-25000" dirty="0">
                <a:latin typeface="+mn-ea"/>
              </a:rPr>
              <a:t>3m</a:t>
            </a:r>
            <a:r>
              <a:rPr kumimoji="1" lang="en-US" altLang="ko-Kore-KR" spc="-40" dirty="0">
                <a:latin typeface="+mn-ea"/>
              </a:rPr>
              <a:t> * N</a:t>
            </a:r>
            <a:r>
              <a:rPr kumimoji="1" lang="en-US" altLang="ko-Kore-KR" spc="-40" baseline="-25000" dirty="0">
                <a:latin typeface="+mn-ea"/>
              </a:rPr>
              <a:t>4j</a:t>
            </a:r>
            <a:r>
              <a:rPr kumimoji="1" lang="en-US" altLang="ko-Kore-KR" spc="-40" dirty="0">
                <a:latin typeface="+mn-ea"/>
              </a:rPr>
              <a:t> * N</a:t>
            </a:r>
            <a:r>
              <a:rPr kumimoji="1" lang="en-US" altLang="ko-Kore-KR" spc="-40" baseline="-25000" dirty="0">
                <a:latin typeface="+mn-ea"/>
              </a:rPr>
              <a:t>1h</a:t>
            </a:r>
            <a:r>
              <a:rPr kumimoji="1" lang="en-US" altLang="ko-Kore-KR" spc="-40" dirty="0">
                <a:latin typeface="+mn-ea"/>
              </a:rPr>
              <a:t> * N</a:t>
            </a:r>
            <a:r>
              <a:rPr kumimoji="1" lang="en-US" altLang="ko-Kore-KR" spc="-40" baseline="-25000" dirty="0">
                <a:latin typeface="+mn-ea"/>
              </a:rPr>
              <a:t>1t </a:t>
            </a:r>
            <a:r>
              <a:rPr kumimoji="1" lang="ko-Kore-KR" altLang="en-US" spc="-40" dirty="0">
                <a:latin typeface="+mn-ea"/>
              </a:rPr>
              <a:t>등 매우 선지가 다양</a:t>
            </a:r>
            <a:endParaRPr kumimoji="1" lang="en-US" altLang="ko-Kore-KR" spc="-40" dirty="0">
              <a:latin typeface="+mn-ea"/>
            </a:endParaRPr>
          </a:p>
          <a:p>
            <a:pPr algn="l"/>
            <a:endParaRPr kumimoji="1" lang="en-US" altLang="ko-Kore-KR" spc="-40" dirty="0">
              <a:latin typeface="+mn-ea"/>
            </a:endParaRPr>
          </a:p>
          <a:p>
            <a:pPr algn="l"/>
            <a:r>
              <a:rPr kumimoji="1" lang="ko-Kore-KR" altLang="en-US" spc="-40" dirty="0">
                <a:latin typeface="+mn-ea"/>
              </a:rPr>
              <a:t>회사는 어떤 모듈을 선택해야하는지에 대한 복잡성을 </a:t>
            </a:r>
            <a:r>
              <a:rPr kumimoji="1" lang="en-US" altLang="ko-Kore-KR" spc="-40" dirty="0">
                <a:latin typeface="+mn-ea"/>
              </a:rPr>
              <a:t>h</a:t>
            </a:r>
            <a:r>
              <a:rPr kumimoji="1" lang="en-US" altLang="ko-KR" spc="-40" dirty="0">
                <a:latin typeface="+mn-ea"/>
              </a:rPr>
              <a:t>andling </a:t>
            </a:r>
            <a:r>
              <a:rPr kumimoji="1" lang="ko-KR" altLang="en-US" spc="-40" dirty="0" err="1">
                <a:latin typeface="+mn-ea"/>
              </a:rPr>
              <a:t>해야한다</a:t>
            </a:r>
            <a:r>
              <a:rPr kumimoji="1" lang="en-US" altLang="ko-KR" spc="-40" dirty="0">
                <a:latin typeface="+mn-ea"/>
              </a:rPr>
              <a:t>.</a:t>
            </a:r>
          </a:p>
          <a:p>
            <a:pPr algn="l"/>
            <a:endParaRPr kumimoji="1" lang="en-US" altLang="ko-Kore-KR" spc="-40" dirty="0">
              <a:latin typeface="+mn-ea"/>
            </a:endParaRPr>
          </a:p>
          <a:p>
            <a:pPr algn="l"/>
            <a:r>
              <a:rPr kumimoji="1" lang="ko-Kore-KR" altLang="en-US" spc="-40" dirty="0">
                <a:latin typeface="+mn-ea"/>
              </a:rPr>
              <a:t>난 이 일련의 과정을 해결하기 위해</a:t>
            </a:r>
            <a:r>
              <a:rPr kumimoji="1" lang="en-US" altLang="ko-Kore-KR" spc="-40" dirty="0">
                <a:latin typeface="+mn-ea"/>
              </a:rPr>
              <a:t>, module selection + module config.</a:t>
            </a:r>
            <a:r>
              <a:rPr kumimoji="1" lang="ko-Kore-KR" altLang="en-US" spc="-40" dirty="0">
                <a:latin typeface="+mn-ea"/>
              </a:rPr>
              <a:t>의 </a:t>
            </a:r>
            <a:endParaRPr kumimoji="1" lang="en-US" altLang="ko-Kore-KR" spc="-40" dirty="0">
              <a:latin typeface="+mn-ea"/>
            </a:endParaRPr>
          </a:p>
          <a:p>
            <a:pPr algn="l"/>
            <a:r>
              <a:rPr kumimoji="1" lang="en-US" altLang="ko-Kore-KR" spc="-40" dirty="0">
                <a:latin typeface="+mn-ea"/>
              </a:rPr>
              <a:t>sequence</a:t>
            </a:r>
            <a:r>
              <a:rPr kumimoji="1" lang="ko-Kore-KR" altLang="en-US" spc="-40" dirty="0">
                <a:latin typeface="+mn-ea"/>
              </a:rPr>
              <a:t> 문제를 풀고 싶다</a:t>
            </a:r>
            <a:r>
              <a:rPr kumimoji="1" lang="en-US" altLang="ko-Kore-KR" spc="-40" dirty="0">
                <a:latin typeface="+mn-ea"/>
              </a:rPr>
              <a:t>.</a:t>
            </a:r>
          </a:p>
          <a:p>
            <a:pPr algn="l"/>
            <a:endParaRPr kumimoji="1" lang="en-US" altLang="ko-Kore-KR" spc="-40" dirty="0">
              <a:latin typeface="+mn-ea"/>
            </a:endParaRPr>
          </a:p>
          <a:p>
            <a:pPr algn="l"/>
            <a:r>
              <a:rPr kumimoji="1" lang="en-US" altLang="ko-Kore-KR" spc="-40" dirty="0">
                <a:latin typeface="+mn-ea"/>
              </a:rPr>
              <a:t>With GNN. </a:t>
            </a:r>
            <a:r>
              <a:rPr kumimoji="1" lang="ko-Kore-KR" altLang="en-US" spc="-40" dirty="0">
                <a:latin typeface="+mn-ea"/>
              </a:rPr>
              <a:t>주변 모듈의 관계를 통해 점차 특정 모듈을 바꿔나감</a:t>
            </a:r>
            <a:r>
              <a:rPr kumimoji="1" lang="en-US" altLang="ko-Kore-KR" spc="-40" dirty="0">
                <a:latin typeface="+mn-ea"/>
              </a:rPr>
              <a:t>.</a:t>
            </a:r>
          </a:p>
        </p:txBody>
      </p:sp>
    </p:spTree>
    <p:extLst>
      <p:ext uri="{BB962C8B-B14F-4D97-AF65-F5344CB8AC3E}">
        <p14:creationId xmlns:p14="http://schemas.microsoft.com/office/powerpoint/2010/main" val="108607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B8AC341-87E8-942E-3B73-72ABF277ECD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015BB51B-30AF-A8EC-DC1D-23C45E9C8A92}"/>
              </a:ext>
            </a:extLst>
          </p:cNvPr>
          <p:cNvSpPr>
            <a:spLocks noGrp="1"/>
          </p:cNvSpPr>
          <p:nvPr>
            <p:ph type="sldNum" sz="quarter" idx="4"/>
          </p:nvPr>
        </p:nvSpPr>
        <p:spPr/>
        <p:txBody>
          <a:bodyPr/>
          <a:lstStyle/>
          <a:p>
            <a:fld id="{528F71E4-6861-4081-93F7-1CE13C0AE979}" type="slidenum">
              <a:rPr lang="ko-KR" altLang="en-US" smtClean="0"/>
              <a:pPr/>
              <a:t>23</a:t>
            </a:fld>
            <a:endParaRPr lang="ko-KR" altLang="en-US" dirty="0"/>
          </a:p>
        </p:txBody>
      </p:sp>
      <p:sp>
        <p:nvSpPr>
          <p:cNvPr id="4" name="TextBox 3">
            <a:extLst>
              <a:ext uri="{FF2B5EF4-FFF2-40B4-BE49-F238E27FC236}">
                <a16:creationId xmlns:a16="http://schemas.microsoft.com/office/drawing/2014/main" id="{D2D4D349-88FD-28CC-E6F7-5C7277E2E772}"/>
              </a:ext>
            </a:extLst>
          </p:cNvPr>
          <p:cNvSpPr txBox="1"/>
          <p:nvPr/>
        </p:nvSpPr>
        <p:spPr>
          <a:xfrm>
            <a:off x="256615" y="273133"/>
            <a:ext cx="7820346" cy="4431983"/>
          </a:xfrm>
          <a:prstGeom prst="rect">
            <a:avLst/>
          </a:prstGeom>
          <a:noFill/>
        </p:spPr>
        <p:txBody>
          <a:bodyPr wrap="none" lIns="0" tIns="0" rIns="0" bIns="0" rtlCol="0">
            <a:spAutoFit/>
          </a:bodyPr>
          <a:lstStyle/>
          <a:p>
            <a:pPr algn="l"/>
            <a:r>
              <a:rPr kumimoji="1" lang="en-US" altLang="ko-Kore-KR" sz="2400" b="1" spc="-40" dirty="0">
                <a:solidFill>
                  <a:srgbClr val="C00000"/>
                </a:solidFill>
                <a:latin typeface="+mn-ea"/>
              </a:rPr>
              <a:t>Compatibility : </a:t>
            </a:r>
            <a:r>
              <a:rPr kumimoji="1" lang="ko-Kore-KR" altLang="en-US" sz="2400" b="1" spc="-40" dirty="0">
                <a:solidFill>
                  <a:srgbClr val="C00000"/>
                </a:solidFill>
                <a:latin typeface="+mn-ea"/>
              </a:rPr>
              <a:t>고려</a:t>
            </a:r>
            <a:endParaRPr kumimoji="1" lang="en-US" altLang="ko-Kore-KR" sz="2400" b="1" spc="-40" dirty="0">
              <a:solidFill>
                <a:srgbClr val="C00000"/>
              </a:solidFill>
              <a:latin typeface="+mn-ea"/>
            </a:endParaRPr>
          </a:p>
          <a:p>
            <a:pPr algn="l"/>
            <a:r>
              <a:rPr kumimoji="1" lang="ko-Kore-KR" altLang="en-US" sz="2400" b="1" spc="-40" dirty="0">
                <a:latin typeface="+mn-ea"/>
              </a:rPr>
              <a:t>기존에 </a:t>
            </a:r>
            <a:r>
              <a:rPr kumimoji="1" lang="en-US" altLang="ko-Kore-KR" sz="2400" b="1" spc="-40" dirty="0">
                <a:latin typeface="+mn-ea"/>
              </a:rPr>
              <a:t>if-then </a:t>
            </a:r>
            <a:r>
              <a:rPr kumimoji="1" lang="ko-Kore-KR" altLang="en-US" sz="2400" b="1" spc="-40" dirty="0">
                <a:latin typeface="+mn-ea"/>
              </a:rPr>
              <a:t>정도로 계산하는것에 대한 한계</a:t>
            </a:r>
            <a:r>
              <a:rPr kumimoji="1" lang="en-US" altLang="ko-Kore-KR" sz="2400" b="1" spc="-40" dirty="0">
                <a:latin typeface="+mn-ea"/>
              </a:rPr>
              <a:t>.</a:t>
            </a:r>
          </a:p>
          <a:p>
            <a:pPr algn="l"/>
            <a:r>
              <a:rPr kumimoji="1" lang="en-US" altLang="ko-KR" sz="2400" b="1" spc="-40" dirty="0">
                <a:latin typeface="+mn-ea"/>
                <a:sym typeface="Wingdings" pitchFamily="2" charset="2"/>
              </a:rPr>
              <a:t> </a:t>
            </a:r>
            <a:r>
              <a:rPr kumimoji="1" lang="ko-KR" altLang="en-US" sz="2400" b="1" spc="-40" dirty="0">
                <a:latin typeface="+mn-ea"/>
                <a:sym typeface="Wingdings" pitchFamily="2" charset="2"/>
              </a:rPr>
              <a:t>그래서 내 방법론이 필요하다</a:t>
            </a:r>
            <a:r>
              <a:rPr kumimoji="1" lang="en-US" altLang="ko-KR" sz="2400" b="1" spc="-40" dirty="0">
                <a:latin typeface="+mn-ea"/>
                <a:sym typeface="Wingdings" pitchFamily="2" charset="2"/>
              </a:rPr>
              <a:t>. </a:t>
            </a:r>
            <a:r>
              <a:rPr kumimoji="1" lang="ko-KR" altLang="en-US" sz="2400" b="1" spc="-40" dirty="0">
                <a:latin typeface="+mn-ea"/>
                <a:sym typeface="Wingdings" pitchFamily="2" charset="2"/>
              </a:rPr>
              <a:t>는 것에 대한 논리</a:t>
            </a:r>
            <a:endParaRPr kumimoji="1" lang="en-US" altLang="ko-Kore-KR" sz="2400" b="1" spc="-40" dirty="0">
              <a:latin typeface="+mn-ea"/>
            </a:endParaRPr>
          </a:p>
          <a:p>
            <a:pPr marL="514350" indent="-514350" algn="l">
              <a:buAutoNum type="arabicParenR"/>
            </a:pPr>
            <a:r>
              <a:rPr kumimoji="1" lang="en-US" altLang="ko-KR" sz="2400" b="1" spc="-40" dirty="0">
                <a:latin typeface="+mn-ea"/>
              </a:rPr>
              <a:t>[</a:t>
            </a:r>
            <a:r>
              <a:rPr kumimoji="1" lang="ko-KR" altLang="en-US" sz="2400" b="1" spc="-40" dirty="0">
                <a:latin typeface="+mn-ea"/>
              </a:rPr>
              <a:t>전자제품</a:t>
            </a:r>
            <a:r>
              <a:rPr kumimoji="1" lang="en-US" altLang="ko-KR" sz="2400" b="1" spc="-40" dirty="0">
                <a:latin typeface="+mn-ea"/>
              </a:rPr>
              <a:t>]</a:t>
            </a:r>
            <a:r>
              <a:rPr kumimoji="1" lang="ko-KR" altLang="en-US" sz="2400" b="1" spc="-40" dirty="0">
                <a:latin typeface="+mn-ea"/>
              </a:rPr>
              <a:t>의 경우엔</a:t>
            </a:r>
            <a:r>
              <a:rPr kumimoji="1" lang="en-US" altLang="ko-KR" sz="2400" b="1" spc="-40" dirty="0">
                <a:latin typeface="+mn-ea"/>
              </a:rPr>
              <a:t>, global optimum</a:t>
            </a:r>
            <a:r>
              <a:rPr kumimoji="1" lang="ko-KR" altLang="en-US" sz="2400" b="1" spc="-40" dirty="0">
                <a:latin typeface="+mn-ea"/>
              </a:rPr>
              <a:t>의 경우가 많음</a:t>
            </a:r>
            <a:r>
              <a:rPr kumimoji="1" lang="en-US" altLang="ko-KR" sz="2400" b="1" spc="-40" dirty="0">
                <a:latin typeface="+mn-ea"/>
              </a:rPr>
              <a:t>.</a:t>
            </a:r>
          </a:p>
          <a:p>
            <a:pPr algn="l"/>
            <a:r>
              <a:rPr kumimoji="1" lang="en-US" altLang="ko-KR" sz="2400" b="1" spc="-40" dirty="0">
                <a:latin typeface="+mn-ea"/>
              </a:rPr>
              <a:t>[power,</a:t>
            </a:r>
            <a:r>
              <a:rPr kumimoji="1" lang="ko-KR" altLang="en-US" sz="2400" b="1" spc="-40" dirty="0">
                <a:latin typeface="+mn-ea"/>
              </a:rPr>
              <a:t> </a:t>
            </a:r>
            <a:r>
              <a:rPr kumimoji="1" lang="en-US" altLang="ko-KR" sz="2400" b="1" spc="-40" dirty="0">
                <a:latin typeface="+mn-ea"/>
              </a:rPr>
              <a:t>delay, area,</a:t>
            </a:r>
            <a:r>
              <a:rPr kumimoji="1" lang="ko-KR" altLang="en-US" sz="2400" b="1" spc="-40" dirty="0">
                <a:latin typeface="+mn-ea"/>
              </a:rPr>
              <a:t> </a:t>
            </a:r>
            <a:r>
              <a:rPr kumimoji="1" lang="en-US" altLang="ko-KR" sz="2400" b="1" spc="-40" dirty="0">
                <a:latin typeface="+mn-ea"/>
              </a:rPr>
              <a:t>voltage , </a:t>
            </a:r>
            <a:r>
              <a:rPr kumimoji="1" lang="ko-KR" altLang="en-US" sz="2400" b="1" spc="-40" dirty="0">
                <a:latin typeface="+mn-ea"/>
              </a:rPr>
              <a:t>가격</a:t>
            </a:r>
            <a:r>
              <a:rPr kumimoji="1" lang="en-US" altLang="ko-KR" sz="2400" b="1" spc="-40" dirty="0">
                <a:latin typeface="+mn-ea"/>
              </a:rPr>
              <a:t>, </a:t>
            </a:r>
            <a:r>
              <a:rPr kumimoji="1" lang="ko-KR" altLang="en-US" sz="2400" b="1" spc="-40" dirty="0">
                <a:latin typeface="+mn-ea"/>
              </a:rPr>
              <a:t>무게</a:t>
            </a:r>
            <a:r>
              <a:rPr kumimoji="1" lang="en-US" altLang="ko-KR" sz="2400" b="1" spc="-40" dirty="0">
                <a:latin typeface="+mn-ea"/>
              </a:rPr>
              <a:t>, </a:t>
            </a:r>
            <a:r>
              <a:rPr kumimoji="1" lang="ko-KR" altLang="en-US" sz="2400" b="1" spc="-40" dirty="0">
                <a:latin typeface="+mn-ea"/>
              </a:rPr>
              <a:t>크기 </a:t>
            </a:r>
            <a:r>
              <a:rPr kumimoji="1" lang="en-US" altLang="ko-KR" sz="2400" b="1" spc="-40" dirty="0">
                <a:latin typeface="+mn-ea"/>
              </a:rPr>
              <a:t>]</a:t>
            </a:r>
            <a:endParaRPr kumimoji="1" lang="en-US" altLang="ko-Kore-KR" sz="2400" b="1" spc="-40" dirty="0">
              <a:latin typeface="+mn-ea"/>
            </a:endParaRPr>
          </a:p>
          <a:p>
            <a:pPr algn="l"/>
            <a:r>
              <a:rPr kumimoji="1" lang="en-US" altLang="ko-KR" sz="2400" spc="-40" dirty="0">
                <a:latin typeface="+mn-ea"/>
              </a:rPr>
              <a:t>2) Sequencing </a:t>
            </a:r>
          </a:p>
          <a:p>
            <a:pPr algn="l"/>
            <a:endParaRPr kumimoji="1" lang="en-US" altLang="ko-KR" sz="2400" spc="-40" dirty="0">
              <a:latin typeface="+mn-ea"/>
            </a:endParaRPr>
          </a:p>
          <a:p>
            <a:pPr algn="l"/>
            <a:r>
              <a:rPr kumimoji="1" lang="en-US" altLang="ko-KR" sz="2400" spc="-40" dirty="0">
                <a:latin typeface="+mn-ea"/>
              </a:rPr>
              <a:t>[</a:t>
            </a:r>
            <a:r>
              <a:rPr kumimoji="1" lang="ko-KR" altLang="en-US" sz="2400" spc="-40" dirty="0" err="1">
                <a:latin typeface="+mn-ea"/>
              </a:rPr>
              <a:t>잘걸러내야하는거랑</a:t>
            </a:r>
            <a:r>
              <a:rPr kumimoji="1" lang="en-US" altLang="ko-KR" sz="2400" spc="-40" dirty="0">
                <a:latin typeface="+mn-ea"/>
              </a:rPr>
              <a:t>, </a:t>
            </a:r>
            <a:r>
              <a:rPr kumimoji="1" lang="ko-KR" altLang="en-US" sz="2400" spc="-40" dirty="0" err="1">
                <a:latin typeface="+mn-ea"/>
              </a:rPr>
              <a:t>못걸러내는것</a:t>
            </a:r>
            <a:r>
              <a:rPr kumimoji="1" lang="en-US" altLang="ko-KR" sz="2400" spc="-40" dirty="0">
                <a:latin typeface="+mn-ea"/>
              </a:rPr>
              <a:t>]</a:t>
            </a:r>
          </a:p>
          <a:p>
            <a:pPr algn="l"/>
            <a:endParaRPr kumimoji="1" lang="en-US" altLang="ko-Kore-KR" sz="2400" spc="-40" dirty="0">
              <a:latin typeface="+mn-ea"/>
            </a:endParaRPr>
          </a:p>
          <a:p>
            <a:pPr algn="l"/>
            <a:r>
              <a:rPr kumimoji="1" lang="en-US" altLang="ko-KR" sz="2400" b="1" spc="-40" dirty="0">
                <a:latin typeface="+mn-ea"/>
              </a:rPr>
              <a:t>3</a:t>
            </a:r>
            <a:r>
              <a:rPr kumimoji="1" lang="en-US" altLang="ko-Kore-KR" sz="2400" b="1" spc="-40" dirty="0">
                <a:latin typeface="+mn-ea"/>
              </a:rPr>
              <a:t>)</a:t>
            </a:r>
            <a:r>
              <a:rPr kumimoji="1" lang="ko-Kore-KR" altLang="en-US" sz="2400" b="1" spc="-40" dirty="0">
                <a:latin typeface="+mn-ea"/>
              </a:rPr>
              <a:t> </a:t>
            </a:r>
            <a:r>
              <a:rPr kumimoji="1" lang="en-US" altLang="ko-Kore-KR" sz="2400" b="1" spc="-40" dirty="0">
                <a:latin typeface="+mn-ea"/>
              </a:rPr>
              <a:t>compatibility </a:t>
            </a:r>
            <a:r>
              <a:rPr kumimoji="1" lang="ko-Kore-KR" altLang="en-US" sz="2400" b="1" spc="-40" dirty="0">
                <a:latin typeface="+mn-ea"/>
              </a:rPr>
              <a:t>를 고려하니까 차후에 </a:t>
            </a:r>
            <a:r>
              <a:rPr kumimoji="1" lang="en-US" altLang="ko-Kore-KR" sz="2400" b="1" spc="-40" dirty="0">
                <a:latin typeface="+mn-ea"/>
              </a:rPr>
              <a:t>F</a:t>
            </a:r>
            <a:r>
              <a:rPr kumimoji="1" lang="en-US" altLang="ko-KR" sz="2400" b="1" spc="-40" dirty="0">
                <a:latin typeface="+mn-ea"/>
              </a:rPr>
              <a:t>ine–tuning</a:t>
            </a:r>
          </a:p>
          <a:p>
            <a:pPr algn="l"/>
            <a:endParaRPr kumimoji="1" lang="en-US" altLang="ko-Kore-KR" sz="2400" b="1" spc="-40" dirty="0">
              <a:latin typeface="+mn-ea"/>
            </a:endParaRPr>
          </a:p>
          <a:p>
            <a:pPr algn="l"/>
            <a:r>
              <a:rPr kumimoji="1" lang="en-US" altLang="ko-Kore-KR" sz="2400" b="1" spc="-40" dirty="0">
                <a:latin typeface="+mn-ea"/>
              </a:rPr>
              <a:t> </a:t>
            </a:r>
            <a:r>
              <a:rPr kumimoji="1" lang="en-US" altLang="ko-KR" sz="2400" b="1" spc="-40" dirty="0">
                <a:latin typeface="+mn-ea"/>
              </a:rPr>
              <a:t>[</a:t>
            </a:r>
            <a:r>
              <a:rPr kumimoji="1" lang="ko-KR" altLang="en-US" sz="2400" b="1" spc="-40" dirty="0">
                <a:latin typeface="+mn-ea"/>
              </a:rPr>
              <a:t>요러한 </a:t>
            </a:r>
            <a:r>
              <a:rPr kumimoji="1" lang="en-US" altLang="ko-KR" sz="2400" b="1" spc="-40" dirty="0">
                <a:latin typeface="+mn-ea"/>
              </a:rPr>
              <a:t>performance</a:t>
            </a:r>
            <a:r>
              <a:rPr kumimoji="1" lang="ko-KR" altLang="en-US" sz="2400" b="1" spc="-40" dirty="0" err="1">
                <a:latin typeface="+mn-ea"/>
              </a:rPr>
              <a:t>를</a:t>
            </a:r>
            <a:r>
              <a:rPr kumimoji="1" lang="ko-KR" altLang="en-US" sz="2400" b="1" spc="-40" dirty="0">
                <a:latin typeface="+mn-ea"/>
              </a:rPr>
              <a:t> 무엇으로 </a:t>
            </a:r>
            <a:r>
              <a:rPr kumimoji="1" lang="ko-KR" altLang="en-US" sz="2400" b="1" spc="-40" dirty="0" err="1">
                <a:latin typeface="+mn-ea"/>
              </a:rPr>
              <a:t>볼것인가</a:t>
            </a:r>
            <a:r>
              <a:rPr kumimoji="1" lang="en-US" altLang="ko-KR" sz="2400" b="1" spc="-40" dirty="0">
                <a:latin typeface="+mn-ea"/>
              </a:rPr>
              <a:t>]</a:t>
            </a:r>
          </a:p>
        </p:txBody>
      </p:sp>
      <p:sp>
        <p:nvSpPr>
          <p:cNvPr id="8" name="TextBox 7">
            <a:extLst>
              <a:ext uri="{FF2B5EF4-FFF2-40B4-BE49-F238E27FC236}">
                <a16:creationId xmlns:a16="http://schemas.microsoft.com/office/drawing/2014/main" id="{C04FD1A2-5AF8-ED6F-7F7E-5EFCFFB4B8DF}"/>
              </a:ext>
            </a:extLst>
          </p:cNvPr>
          <p:cNvSpPr txBox="1"/>
          <p:nvPr/>
        </p:nvSpPr>
        <p:spPr>
          <a:xfrm>
            <a:off x="952995" y="5040615"/>
            <a:ext cx="4993574" cy="1200329"/>
          </a:xfrm>
          <a:prstGeom prst="rect">
            <a:avLst/>
          </a:prstGeom>
          <a:noFill/>
        </p:spPr>
        <p:txBody>
          <a:bodyPr wrap="square">
            <a:spAutoFit/>
          </a:bodyPr>
          <a:lstStyle/>
          <a:p>
            <a:r>
              <a:rPr lang="en" altLang="ko-Kore-KR" sz="1800" dirty="0">
                <a:effectLst/>
                <a:latin typeface="TimesNewRomanPSMT"/>
              </a:rPr>
              <a:t>module selection as a multi-objective optimization problem and propose a branch and bound approach to explore the large design space of module selection </a:t>
            </a:r>
            <a:endParaRPr lang="en" altLang="ko-Kore-KR" dirty="0">
              <a:effectLst/>
            </a:endParaRPr>
          </a:p>
        </p:txBody>
      </p:sp>
    </p:spTree>
    <p:extLst>
      <p:ext uri="{BB962C8B-B14F-4D97-AF65-F5344CB8AC3E}">
        <p14:creationId xmlns:p14="http://schemas.microsoft.com/office/powerpoint/2010/main" val="302273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24</a:t>
            </a:fld>
            <a:endParaRPr lang="ko-KR" altLang="en-US" dirty="0"/>
          </a:p>
        </p:txBody>
      </p:sp>
      <p:sp>
        <p:nvSpPr>
          <p:cNvPr id="4" name="타원 3">
            <a:extLst>
              <a:ext uri="{FF2B5EF4-FFF2-40B4-BE49-F238E27FC236}">
                <a16:creationId xmlns:a16="http://schemas.microsoft.com/office/drawing/2014/main" id="{FCCA3FDB-DAAF-6C78-A09E-C1A4098E2C16}"/>
              </a:ext>
            </a:extLst>
          </p:cNvPr>
          <p:cNvSpPr/>
          <p:nvPr/>
        </p:nvSpPr>
        <p:spPr>
          <a:xfrm>
            <a:off x="563431" y="1661012"/>
            <a:ext cx="1393306" cy="4511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5" name="그룹 4">
            <a:extLst>
              <a:ext uri="{FF2B5EF4-FFF2-40B4-BE49-F238E27FC236}">
                <a16:creationId xmlns:a16="http://schemas.microsoft.com/office/drawing/2014/main" id="{4DEF72C9-7FF1-F7C9-A939-90B9A6742D9F}"/>
              </a:ext>
            </a:extLst>
          </p:cNvPr>
          <p:cNvGrpSpPr/>
          <p:nvPr/>
        </p:nvGrpSpPr>
        <p:grpSpPr>
          <a:xfrm>
            <a:off x="1069067" y="3032106"/>
            <a:ext cx="488691" cy="488691"/>
            <a:chOff x="1263400" y="4902087"/>
            <a:chExt cx="488691" cy="488691"/>
          </a:xfrm>
        </p:grpSpPr>
        <p:sp>
          <p:nvSpPr>
            <p:cNvPr id="6" name="타원 5">
              <a:extLst>
                <a:ext uri="{FF2B5EF4-FFF2-40B4-BE49-F238E27FC236}">
                  <a16:creationId xmlns:a16="http://schemas.microsoft.com/office/drawing/2014/main" id="{D5F6253B-C527-D915-A3C4-F89F94270D66}"/>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7" name="TextBox 6">
              <a:extLst>
                <a:ext uri="{FF2B5EF4-FFF2-40B4-BE49-F238E27FC236}">
                  <a16:creationId xmlns:a16="http://schemas.microsoft.com/office/drawing/2014/main" id="{18368881-2ACD-7219-F7D4-D0903D60A070}"/>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14</a:t>
              </a:r>
              <a:endParaRPr kumimoji="1" lang="ko-Kore-KR" altLang="en-US" sz="1600" spc="-40" dirty="0">
                <a:latin typeface="+mn-ea"/>
              </a:endParaRPr>
            </a:p>
          </p:txBody>
        </p:sp>
      </p:grpSp>
      <p:grpSp>
        <p:nvGrpSpPr>
          <p:cNvPr id="8" name="그룹 7">
            <a:extLst>
              <a:ext uri="{FF2B5EF4-FFF2-40B4-BE49-F238E27FC236}">
                <a16:creationId xmlns:a16="http://schemas.microsoft.com/office/drawing/2014/main" id="{036856C0-7F20-103F-A49A-D0EFC4EE51BF}"/>
              </a:ext>
            </a:extLst>
          </p:cNvPr>
          <p:cNvGrpSpPr/>
          <p:nvPr/>
        </p:nvGrpSpPr>
        <p:grpSpPr>
          <a:xfrm>
            <a:off x="1060593" y="5481228"/>
            <a:ext cx="488691" cy="488691"/>
            <a:chOff x="1263400" y="4902087"/>
            <a:chExt cx="488691" cy="488691"/>
          </a:xfrm>
        </p:grpSpPr>
        <p:sp>
          <p:nvSpPr>
            <p:cNvPr id="9" name="타원 8">
              <a:extLst>
                <a:ext uri="{FF2B5EF4-FFF2-40B4-BE49-F238E27FC236}">
                  <a16:creationId xmlns:a16="http://schemas.microsoft.com/office/drawing/2014/main" id="{5D4699BF-B149-D466-ACB3-6A1FE605C3E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0" name="TextBox 9">
              <a:extLst>
                <a:ext uri="{FF2B5EF4-FFF2-40B4-BE49-F238E27FC236}">
                  <a16:creationId xmlns:a16="http://schemas.microsoft.com/office/drawing/2014/main" id="{E47E777D-B5C2-402B-A305-1EDED262223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1k</a:t>
              </a:r>
              <a:endParaRPr kumimoji="1" lang="ko-Kore-KR" altLang="en-US" sz="1600" spc="-40" dirty="0">
                <a:latin typeface="+mn-ea"/>
              </a:endParaRPr>
            </a:p>
          </p:txBody>
        </p:sp>
      </p:grpSp>
      <p:grpSp>
        <p:nvGrpSpPr>
          <p:cNvPr id="11" name="그룹 10">
            <a:extLst>
              <a:ext uri="{FF2B5EF4-FFF2-40B4-BE49-F238E27FC236}">
                <a16:creationId xmlns:a16="http://schemas.microsoft.com/office/drawing/2014/main" id="{339BB708-A948-88DB-40B3-29DD3B8C001B}"/>
              </a:ext>
            </a:extLst>
          </p:cNvPr>
          <p:cNvGrpSpPr/>
          <p:nvPr/>
        </p:nvGrpSpPr>
        <p:grpSpPr>
          <a:xfrm>
            <a:off x="1060594" y="2197255"/>
            <a:ext cx="488691" cy="488691"/>
            <a:chOff x="1263400" y="4902087"/>
            <a:chExt cx="488691" cy="488691"/>
          </a:xfrm>
        </p:grpSpPr>
        <p:sp>
          <p:nvSpPr>
            <p:cNvPr id="12" name="타원 11">
              <a:extLst>
                <a:ext uri="{FF2B5EF4-FFF2-40B4-BE49-F238E27FC236}">
                  <a16:creationId xmlns:a16="http://schemas.microsoft.com/office/drawing/2014/main" id="{1CBCEB1A-A69A-2873-333E-08E6EB7D38A1}"/>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3" name="TextBox 12">
              <a:extLst>
                <a:ext uri="{FF2B5EF4-FFF2-40B4-BE49-F238E27FC236}">
                  <a16:creationId xmlns:a16="http://schemas.microsoft.com/office/drawing/2014/main" id="{EB8DF731-1984-DE64-526D-BF46A4775A60}"/>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12</a:t>
              </a:r>
              <a:endParaRPr kumimoji="1" lang="ko-Kore-KR" altLang="en-US" sz="1600" spc="-40" dirty="0">
                <a:latin typeface="+mn-ea"/>
              </a:endParaRPr>
            </a:p>
          </p:txBody>
        </p:sp>
      </p:grpSp>
      <p:grpSp>
        <p:nvGrpSpPr>
          <p:cNvPr id="14" name="그룹 13">
            <a:extLst>
              <a:ext uri="{FF2B5EF4-FFF2-40B4-BE49-F238E27FC236}">
                <a16:creationId xmlns:a16="http://schemas.microsoft.com/office/drawing/2014/main" id="{55FFB5E9-C2C5-F6A8-58EA-3EC7B2398459}"/>
              </a:ext>
            </a:extLst>
          </p:cNvPr>
          <p:cNvGrpSpPr/>
          <p:nvPr/>
        </p:nvGrpSpPr>
        <p:grpSpPr>
          <a:xfrm>
            <a:off x="1060594" y="1830416"/>
            <a:ext cx="488691" cy="488691"/>
            <a:chOff x="1263400" y="4902087"/>
            <a:chExt cx="488691" cy="488691"/>
          </a:xfrm>
        </p:grpSpPr>
        <p:sp>
          <p:nvSpPr>
            <p:cNvPr id="15" name="타원 14">
              <a:extLst>
                <a:ext uri="{FF2B5EF4-FFF2-40B4-BE49-F238E27FC236}">
                  <a16:creationId xmlns:a16="http://schemas.microsoft.com/office/drawing/2014/main" id="{650E65A7-7E33-C31C-0ADF-71E9AFFDEE8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 name="TextBox 15">
              <a:extLst>
                <a:ext uri="{FF2B5EF4-FFF2-40B4-BE49-F238E27FC236}">
                  <a16:creationId xmlns:a16="http://schemas.microsoft.com/office/drawing/2014/main" id="{4707BEAD-E4BA-15D3-5313-F30BAB4BAF8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11</a:t>
              </a:r>
              <a:endParaRPr kumimoji="1" lang="ko-Kore-KR" altLang="en-US" sz="1600" spc="-40" dirty="0">
                <a:latin typeface="+mn-ea"/>
              </a:endParaRPr>
            </a:p>
          </p:txBody>
        </p:sp>
      </p:grpSp>
      <p:grpSp>
        <p:nvGrpSpPr>
          <p:cNvPr id="17" name="그룹 16">
            <a:extLst>
              <a:ext uri="{FF2B5EF4-FFF2-40B4-BE49-F238E27FC236}">
                <a16:creationId xmlns:a16="http://schemas.microsoft.com/office/drawing/2014/main" id="{365D1169-3CBE-E68F-8410-A0FEABD801EB}"/>
              </a:ext>
            </a:extLst>
          </p:cNvPr>
          <p:cNvGrpSpPr/>
          <p:nvPr/>
        </p:nvGrpSpPr>
        <p:grpSpPr>
          <a:xfrm>
            <a:off x="1060594" y="2573994"/>
            <a:ext cx="488691" cy="488691"/>
            <a:chOff x="1263400" y="4902087"/>
            <a:chExt cx="488691" cy="488691"/>
          </a:xfrm>
        </p:grpSpPr>
        <p:sp>
          <p:nvSpPr>
            <p:cNvPr id="18" name="타원 17">
              <a:extLst>
                <a:ext uri="{FF2B5EF4-FFF2-40B4-BE49-F238E27FC236}">
                  <a16:creationId xmlns:a16="http://schemas.microsoft.com/office/drawing/2014/main" id="{5CD73379-8508-97D0-4ADA-6EF121077EF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 name="TextBox 18">
              <a:extLst>
                <a:ext uri="{FF2B5EF4-FFF2-40B4-BE49-F238E27FC236}">
                  <a16:creationId xmlns:a16="http://schemas.microsoft.com/office/drawing/2014/main" id="{6201CB56-182C-3466-E869-8EEE765D4DE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13</a:t>
              </a:r>
              <a:endParaRPr kumimoji="1" lang="ko-Kore-KR" altLang="en-US" sz="1600" spc="-40" dirty="0">
                <a:latin typeface="+mn-ea"/>
              </a:endParaRPr>
            </a:p>
          </p:txBody>
        </p:sp>
      </p:grpSp>
      <p:sp>
        <p:nvSpPr>
          <p:cNvPr id="20" name="TextBox 19">
            <a:extLst>
              <a:ext uri="{FF2B5EF4-FFF2-40B4-BE49-F238E27FC236}">
                <a16:creationId xmlns:a16="http://schemas.microsoft.com/office/drawing/2014/main" id="{FD4A1F64-F28D-5443-A31F-973C9D8B44BE}"/>
              </a:ext>
            </a:extLst>
          </p:cNvPr>
          <p:cNvSpPr txBox="1"/>
          <p:nvPr/>
        </p:nvSpPr>
        <p:spPr>
          <a:xfrm>
            <a:off x="1234927" y="5111709"/>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21" name="TextBox 20">
            <a:extLst>
              <a:ext uri="{FF2B5EF4-FFF2-40B4-BE49-F238E27FC236}">
                <a16:creationId xmlns:a16="http://schemas.microsoft.com/office/drawing/2014/main" id="{6F32A610-5476-9A3F-B1FD-B05560CE44A6}"/>
              </a:ext>
            </a:extLst>
          </p:cNvPr>
          <p:cNvSpPr txBox="1"/>
          <p:nvPr/>
        </p:nvSpPr>
        <p:spPr>
          <a:xfrm>
            <a:off x="1176079"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1</a:t>
            </a:r>
            <a:endParaRPr kumimoji="1" lang="ko-Kore-KR" altLang="en-US" b="1" spc="-40" dirty="0">
              <a:latin typeface="+mn-ea"/>
            </a:endParaRPr>
          </a:p>
        </p:txBody>
      </p:sp>
      <p:sp>
        <p:nvSpPr>
          <p:cNvPr id="22" name="타원 21">
            <a:extLst>
              <a:ext uri="{FF2B5EF4-FFF2-40B4-BE49-F238E27FC236}">
                <a16:creationId xmlns:a16="http://schemas.microsoft.com/office/drawing/2014/main" id="{D0A018D4-0D5C-0B28-116A-63D314BC1990}"/>
              </a:ext>
            </a:extLst>
          </p:cNvPr>
          <p:cNvSpPr/>
          <p:nvPr/>
        </p:nvSpPr>
        <p:spPr>
          <a:xfrm>
            <a:off x="2445428" y="1661011"/>
            <a:ext cx="1269746" cy="45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3" name="그룹 22">
            <a:extLst>
              <a:ext uri="{FF2B5EF4-FFF2-40B4-BE49-F238E27FC236}">
                <a16:creationId xmlns:a16="http://schemas.microsoft.com/office/drawing/2014/main" id="{8ABF2E48-C879-F668-906B-A5C8E0BC5821}"/>
              </a:ext>
            </a:extLst>
          </p:cNvPr>
          <p:cNvGrpSpPr/>
          <p:nvPr/>
        </p:nvGrpSpPr>
        <p:grpSpPr>
          <a:xfrm>
            <a:off x="2867226" y="3032106"/>
            <a:ext cx="488691" cy="488691"/>
            <a:chOff x="1263400" y="4902087"/>
            <a:chExt cx="488691" cy="488691"/>
          </a:xfrm>
          <a:solidFill>
            <a:srgbClr val="949494"/>
          </a:solidFill>
        </p:grpSpPr>
        <p:sp>
          <p:nvSpPr>
            <p:cNvPr id="24" name="타원 23">
              <a:extLst>
                <a:ext uri="{FF2B5EF4-FFF2-40B4-BE49-F238E27FC236}">
                  <a16:creationId xmlns:a16="http://schemas.microsoft.com/office/drawing/2014/main" id="{F3E23590-6A12-FDD8-6325-F33F4119008E}"/>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5" name="TextBox 24">
              <a:extLst>
                <a:ext uri="{FF2B5EF4-FFF2-40B4-BE49-F238E27FC236}">
                  <a16:creationId xmlns:a16="http://schemas.microsoft.com/office/drawing/2014/main" id="{2CD23D4F-91EA-ECA2-BCFB-C86E6D338118}"/>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24</a:t>
              </a:r>
              <a:endParaRPr kumimoji="1" lang="ko-Kore-KR" altLang="en-US" sz="1600" spc="-40" dirty="0">
                <a:latin typeface="+mn-ea"/>
              </a:endParaRPr>
            </a:p>
          </p:txBody>
        </p:sp>
      </p:grpSp>
      <p:grpSp>
        <p:nvGrpSpPr>
          <p:cNvPr id="26" name="그룹 25">
            <a:extLst>
              <a:ext uri="{FF2B5EF4-FFF2-40B4-BE49-F238E27FC236}">
                <a16:creationId xmlns:a16="http://schemas.microsoft.com/office/drawing/2014/main" id="{71CC1056-BFD5-4234-7847-0852D4752444}"/>
              </a:ext>
            </a:extLst>
          </p:cNvPr>
          <p:cNvGrpSpPr/>
          <p:nvPr/>
        </p:nvGrpSpPr>
        <p:grpSpPr>
          <a:xfrm>
            <a:off x="2858752" y="5519806"/>
            <a:ext cx="488691" cy="488691"/>
            <a:chOff x="1263400" y="4902087"/>
            <a:chExt cx="488691" cy="488691"/>
          </a:xfrm>
        </p:grpSpPr>
        <p:sp>
          <p:nvSpPr>
            <p:cNvPr id="27" name="타원 26">
              <a:extLst>
                <a:ext uri="{FF2B5EF4-FFF2-40B4-BE49-F238E27FC236}">
                  <a16:creationId xmlns:a16="http://schemas.microsoft.com/office/drawing/2014/main" id="{49DA04FE-66F2-C703-5A22-5A99E7A9471F}"/>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8" name="TextBox 27">
              <a:extLst>
                <a:ext uri="{FF2B5EF4-FFF2-40B4-BE49-F238E27FC236}">
                  <a16:creationId xmlns:a16="http://schemas.microsoft.com/office/drawing/2014/main" id="{131D880D-69D8-72C2-14F6-C389ED399B55}"/>
                </a:ext>
              </a:extLst>
            </p:cNvPr>
            <p:cNvSpPr txBox="1"/>
            <p:nvPr/>
          </p:nvSpPr>
          <p:spPr>
            <a:xfrm>
              <a:off x="1353065" y="5021979"/>
              <a:ext cx="284630"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1l</a:t>
              </a:r>
              <a:endParaRPr kumimoji="1" lang="ko-Kore-KR" altLang="en-US" sz="1600" spc="-40" dirty="0">
                <a:latin typeface="+mn-ea"/>
              </a:endParaRPr>
            </a:p>
          </p:txBody>
        </p:sp>
      </p:grpSp>
      <p:grpSp>
        <p:nvGrpSpPr>
          <p:cNvPr id="29" name="그룹 28">
            <a:extLst>
              <a:ext uri="{FF2B5EF4-FFF2-40B4-BE49-F238E27FC236}">
                <a16:creationId xmlns:a16="http://schemas.microsoft.com/office/drawing/2014/main" id="{8EEFC35E-80AB-0BDE-A8DC-D4F279BB81F0}"/>
              </a:ext>
            </a:extLst>
          </p:cNvPr>
          <p:cNvGrpSpPr/>
          <p:nvPr/>
        </p:nvGrpSpPr>
        <p:grpSpPr>
          <a:xfrm>
            <a:off x="2858753" y="2197255"/>
            <a:ext cx="488691" cy="488691"/>
            <a:chOff x="1263400" y="4902087"/>
            <a:chExt cx="488691" cy="488691"/>
          </a:xfrm>
          <a:solidFill>
            <a:schemeClr val="accent4">
              <a:lumMod val="20000"/>
              <a:lumOff val="80000"/>
            </a:schemeClr>
          </a:solidFill>
        </p:grpSpPr>
        <p:sp>
          <p:nvSpPr>
            <p:cNvPr id="30" name="타원 29">
              <a:extLst>
                <a:ext uri="{FF2B5EF4-FFF2-40B4-BE49-F238E27FC236}">
                  <a16:creationId xmlns:a16="http://schemas.microsoft.com/office/drawing/2014/main" id="{A40A7AD5-32F2-753E-B4E0-16909550CF00}"/>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1" name="TextBox 30">
              <a:extLst>
                <a:ext uri="{FF2B5EF4-FFF2-40B4-BE49-F238E27FC236}">
                  <a16:creationId xmlns:a16="http://schemas.microsoft.com/office/drawing/2014/main" id="{A52E41B3-1C94-D525-BA20-710A7D09A38E}"/>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22</a:t>
              </a:r>
              <a:endParaRPr kumimoji="1" lang="ko-Kore-KR" altLang="en-US" sz="1600" spc="-40" dirty="0">
                <a:latin typeface="+mn-ea"/>
              </a:endParaRPr>
            </a:p>
          </p:txBody>
        </p:sp>
      </p:grpSp>
      <p:grpSp>
        <p:nvGrpSpPr>
          <p:cNvPr id="32" name="그룹 31">
            <a:extLst>
              <a:ext uri="{FF2B5EF4-FFF2-40B4-BE49-F238E27FC236}">
                <a16:creationId xmlns:a16="http://schemas.microsoft.com/office/drawing/2014/main" id="{ADD2883F-6084-8DFE-7046-24D685A53D57}"/>
              </a:ext>
            </a:extLst>
          </p:cNvPr>
          <p:cNvGrpSpPr/>
          <p:nvPr/>
        </p:nvGrpSpPr>
        <p:grpSpPr>
          <a:xfrm>
            <a:off x="2858753" y="1830416"/>
            <a:ext cx="488691" cy="488691"/>
            <a:chOff x="1263400" y="4902087"/>
            <a:chExt cx="488691" cy="488691"/>
          </a:xfrm>
        </p:grpSpPr>
        <p:sp>
          <p:nvSpPr>
            <p:cNvPr id="33" name="타원 32">
              <a:extLst>
                <a:ext uri="{FF2B5EF4-FFF2-40B4-BE49-F238E27FC236}">
                  <a16:creationId xmlns:a16="http://schemas.microsoft.com/office/drawing/2014/main" id="{54859B0C-48AD-CB76-2FC4-E185C8FE11C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4" name="TextBox 33">
              <a:extLst>
                <a:ext uri="{FF2B5EF4-FFF2-40B4-BE49-F238E27FC236}">
                  <a16:creationId xmlns:a16="http://schemas.microsoft.com/office/drawing/2014/main" id="{E5ED0582-F7CA-44E7-9830-EBE8CC55830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21</a:t>
              </a:r>
              <a:endParaRPr kumimoji="1" lang="ko-Kore-KR" altLang="en-US" sz="1600" spc="-40" dirty="0">
                <a:latin typeface="+mn-ea"/>
              </a:endParaRPr>
            </a:p>
          </p:txBody>
        </p:sp>
      </p:grpSp>
      <p:grpSp>
        <p:nvGrpSpPr>
          <p:cNvPr id="35" name="그룹 34">
            <a:extLst>
              <a:ext uri="{FF2B5EF4-FFF2-40B4-BE49-F238E27FC236}">
                <a16:creationId xmlns:a16="http://schemas.microsoft.com/office/drawing/2014/main" id="{4D0CEE6E-DA6C-E3CF-585F-D36E1300B1D8}"/>
              </a:ext>
            </a:extLst>
          </p:cNvPr>
          <p:cNvGrpSpPr/>
          <p:nvPr/>
        </p:nvGrpSpPr>
        <p:grpSpPr>
          <a:xfrm>
            <a:off x="2858753" y="2573994"/>
            <a:ext cx="488691" cy="488691"/>
            <a:chOff x="1263400" y="4902087"/>
            <a:chExt cx="488691" cy="488691"/>
          </a:xfrm>
          <a:solidFill>
            <a:schemeClr val="accent4">
              <a:lumMod val="20000"/>
              <a:lumOff val="80000"/>
            </a:schemeClr>
          </a:solidFill>
        </p:grpSpPr>
        <p:sp>
          <p:nvSpPr>
            <p:cNvPr id="36" name="타원 35">
              <a:extLst>
                <a:ext uri="{FF2B5EF4-FFF2-40B4-BE49-F238E27FC236}">
                  <a16:creationId xmlns:a16="http://schemas.microsoft.com/office/drawing/2014/main" id="{B4AFB585-C233-BB43-65B2-2FF3B9847BE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7" name="TextBox 36">
              <a:extLst>
                <a:ext uri="{FF2B5EF4-FFF2-40B4-BE49-F238E27FC236}">
                  <a16:creationId xmlns:a16="http://schemas.microsoft.com/office/drawing/2014/main" id="{8F8A73AC-6E9E-7E33-9957-62EA8E2050C6}"/>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23</a:t>
              </a:r>
              <a:endParaRPr kumimoji="1" lang="ko-Kore-KR" altLang="en-US" sz="1600" spc="-40" dirty="0">
                <a:latin typeface="+mn-ea"/>
              </a:endParaRPr>
            </a:p>
          </p:txBody>
        </p:sp>
      </p:grpSp>
      <p:sp>
        <p:nvSpPr>
          <p:cNvPr id="38" name="TextBox 37">
            <a:extLst>
              <a:ext uri="{FF2B5EF4-FFF2-40B4-BE49-F238E27FC236}">
                <a16:creationId xmlns:a16="http://schemas.microsoft.com/office/drawing/2014/main" id="{0E740187-75B3-E50A-58D6-B8D843F627A8}"/>
              </a:ext>
            </a:extLst>
          </p:cNvPr>
          <p:cNvSpPr txBox="1"/>
          <p:nvPr/>
        </p:nvSpPr>
        <p:spPr>
          <a:xfrm>
            <a:off x="3014986" y="5304355"/>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39" name="TextBox 38">
            <a:extLst>
              <a:ext uri="{FF2B5EF4-FFF2-40B4-BE49-F238E27FC236}">
                <a16:creationId xmlns:a16="http://schemas.microsoft.com/office/drawing/2014/main" id="{EF51B092-08CC-40AD-FCC2-09686457B9D8}"/>
              </a:ext>
            </a:extLst>
          </p:cNvPr>
          <p:cNvSpPr txBox="1"/>
          <p:nvPr/>
        </p:nvSpPr>
        <p:spPr>
          <a:xfrm>
            <a:off x="2884298"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2</a:t>
            </a:r>
            <a:endParaRPr kumimoji="1" lang="ko-Kore-KR" altLang="en-US" b="1" spc="-40" dirty="0">
              <a:latin typeface="+mn-ea"/>
            </a:endParaRPr>
          </a:p>
        </p:txBody>
      </p:sp>
      <p:grpSp>
        <p:nvGrpSpPr>
          <p:cNvPr id="40" name="그룹 39">
            <a:extLst>
              <a:ext uri="{FF2B5EF4-FFF2-40B4-BE49-F238E27FC236}">
                <a16:creationId xmlns:a16="http://schemas.microsoft.com/office/drawing/2014/main" id="{D942E9AE-BFA6-ECD2-B591-35256777A93E}"/>
              </a:ext>
            </a:extLst>
          </p:cNvPr>
          <p:cNvGrpSpPr/>
          <p:nvPr/>
        </p:nvGrpSpPr>
        <p:grpSpPr>
          <a:xfrm>
            <a:off x="2867226" y="3373750"/>
            <a:ext cx="488691" cy="488691"/>
            <a:chOff x="1263400" y="4902087"/>
            <a:chExt cx="488691" cy="488691"/>
          </a:xfrm>
          <a:solidFill>
            <a:srgbClr val="949494"/>
          </a:solidFill>
        </p:grpSpPr>
        <p:sp>
          <p:nvSpPr>
            <p:cNvPr id="41" name="타원 40">
              <a:extLst>
                <a:ext uri="{FF2B5EF4-FFF2-40B4-BE49-F238E27FC236}">
                  <a16:creationId xmlns:a16="http://schemas.microsoft.com/office/drawing/2014/main" id="{D50FEB49-931E-5EA6-9F44-645042644D45}"/>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42" name="TextBox 41">
              <a:extLst>
                <a:ext uri="{FF2B5EF4-FFF2-40B4-BE49-F238E27FC236}">
                  <a16:creationId xmlns:a16="http://schemas.microsoft.com/office/drawing/2014/main" id="{BC25263C-6F74-FF43-A0DE-549A39171FA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25</a:t>
              </a:r>
              <a:endParaRPr kumimoji="1" lang="ko-Kore-KR" altLang="en-US" sz="1600" spc="-40" dirty="0">
                <a:latin typeface="+mn-ea"/>
              </a:endParaRPr>
            </a:p>
          </p:txBody>
        </p:sp>
      </p:grpSp>
      <p:cxnSp>
        <p:nvCxnSpPr>
          <p:cNvPr id="43" name="직선 연결선[R] 42">
            <a:extLst>
              <a:ext uri="{FF2B5EF4-FFF2-40B4-BE49-F238E27FC236}">
                <a16:creationId xmlns:a16="http://schemas.microsoft.com/office/drawing/2014/main" id="{4FE8B18C-3EE9-8B34-92ED-AA470B4EE877}"/>
              </a:ext>
            </a:extLst>
          </p:cNvPr>
          <p:cNvCxnSpPr>
            <a:cxnSpLocks/>
            <a:stCxn id="6" idx="6"/>
            <a:endCxn id="24" idx="2"/>
          </p:cNvCxnSpPr>
          <p:nvPr/>
        </p:nvCxnSpPr>
        <p:spPr>
          <a:xfrm>
            <a:off x="1557758" y="3276452"/>
            <a:ext cx="13094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835DF788-1AE6-B2AA-47CD-37F32446AEF6}"/>
              </a:ext>
            </a:extLst>
          </p:cNvPr>
          <p:cNvCxnSpPr>
            <a:cxnSpLocks/>
            <a:stCxn id="6" idx="6"/>
            <a:endCxn id="41" idx="2"/>
          </p:cNvCxnSpPr>
          <p:nvPr/>
        </p:nvCxnSpPr>
        <p:spPr>
          <a:xfrm>
            <a:off x="1557758" y="3276452"/>
            <a:ext cx="1309468" cy="341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553A5D32-3278-BFBD-EE79-16A342608797}"/>
              </a:ext>
            </a:extLst>
          </p:cNvPr>
          <p:cNvCxnSpPr>
            <a:cxnSpLocks/>
            <a:stCxn id="6" idx="6"/>
            <a:endCxn id="36" idx="2"/>
          </p:cNvCxnSpPr>
          <p:nvPr/>
        </p:nvCxnSpPr>
        <p:spPr>
          <a:xfrm flipV="1">
            <a:off x="1557758" y="2818340"/>
            <a:ext cx="1300995" cy="45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3C2A43F3-D116-8160-5D60-87C22BD68305}"/>
              </a:ext>
            </a:extLst>
          </p:cNvPr>
          <p:cNvCxnSpPr>
            <a:cxnSpLocks/>
            <a:stCxn id="6" idx="6"/>
            <a:endCxn id="30" idx="2"/>
          </p:cNvCxnSpPr>
          <p:nvPr/>
        </p:nvCxnSpPr>
        <p:spPr>
          <a:xfrm flipV="1">
            <a:off x="1557758" y="2441601"/>
            <a:ext cx="1300995" cy="83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그룹 144">
            <a:extLst>
              <a:ext uri="{FF2B5EF4-FFF2-40B4-BE49-F238E27FC236}">
                <a16:creationId xmlns:a16="http://schemas.microsoft.com/office/drawing/2014/main" id="{5A5B0A68-0C5A-A61A-9F53-D78780762A06}"/>
              </a:ext>
            </a:extLst>
          </p:cNvPr>
          <p:cNvGrpSpPr/>
          <p:nvPr/>
        </p:nvGrpSpPr>
        <p:grpSpPr>
          <a:xfrm>
            <a:off x="1069067" y="4689456"/>
            <a:ext cx="488691" cy="488691"/>
            <a:chOff x="1263400" y="4902087"/>
            <a:chExt cx="488691" cy="488691"/>
          </a:xfrm>
        </p:grpSpPr>
        <p:sp>
          <p:nvSpPr>
            <p:cNvPr id="146" name="타원 145">
              <a:extLst>
                <a:ext uri="{FF2B5EF4-FFF2-40B4-BE49-F238E27FC236}">
                  <a16:creationId xmlns:a16="http://schemas.microsoft.com/office/drawing/2014/main" id="{DF375FA3-49AB-5868-E8AF-A601C2BA190D}"/>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47" name="TextBox 146">
              <a:extLst>
                <a:ext uri="{FF2B5EF4-FFF2-40B4-BE49-F238E27FC236}">
                  <a16:creationId xmlns:a16="http://schemas.microsoft.com/office/drawing/2014/main" id="{F3F70061-6F19-E2AB-2471-8EB13790C89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8</a:t>
              </a:r>
              <a:endParaRPr kumimoji="1" lang="ko-Kore-KR" altLang="en-US" sz="1600" spc="-40" dirty="0">
                <a:latin typeface="+mn-ea"/>
              </a:endParaRPr>
            </a:p>
          </p:txBody>
        </p:sp>
      </p:grpSp>
      <p:grpSp>
        <p:nvGrpSpPr>
          <p:cNvPr id="148" name="그룹 147">
            <a:extLst>
              <a:ext uri="{FF2B5EF4-FFF2-40B4-BE49-F238E27FC236}">
                <a16:creationId xmlns:a16="http://schemas.microsoft.com/office/drawing/2014/main" id="{36DC24CA-9EE4-122A-494E-3E81CB191C29}"/>
              </a:ext>
            </a:extLst>
          </p:cNvPr>
          <p:cNvGrpSpPr/>
          <p:nvPr/>
        </p:nvGrpSpPr>
        <p:grpSpPr>
          <a:xfrm>
            <a:off x="1060594" y="3854605"/>
            <a:ext cx="488691" cy="488691"/>
            <a:chOff x="1263400" y="4902087"/>
            <a:chExt cx="488691" cy="488691"/>
          </a:xfrm>
        </p:grpSpPr>
        <p:sp>
          <p:nvSpPr>
            <p:cNvPr id="149" name="타원 148">
              <a:extLst>
                <a:ext uri="{FF2B5EF4-FFF2-40B4-BE49-F238E27FC236}">
                  <a16:creationId xmlns:a16="http://schemas.microsoft.com/office/drawing/2014/main" id="{D0145435-57A1-E2F9-F81A-D541E1C02990}"/>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0" name="TextBox 149">
              <a:extLst>
                <a:ext uri="{FF2B5EF4-FFF2-40B4-BE49-F238E27FC236}">
                  <a16:creationId xmlns:a16="http://schemas.microsoft.com/office/drawing/2014/main" id="{D8BC7D4F-EA0E-7146-1CE5-8F2E15F5CC6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6</a:t>
              </a:r>
              <a:endParaRPr kumimoji="1" lang="ko-Kore-KR" altLang="en-US" sz="1600" spc="-40" dirty="0">
                <a:latin typeface="+mn-ea"/>
              </a:endParaRPr>
            </a:p>
          </p:txBody>
        </p:sp>
      </p:grpSp>
      <p:grpSp>
        <p:nvGrpSpPr>
          <p:cNvPr id="151" name="그룹 150">
            <a:extLst>
              <a:ext uri="{FF2B5EF4-FFF2-40B4-BE49-F238E27FC236}">
                <a16:creationId xmlns:a16="http://schemas.microsoft.com/office/drawing/2014/main" id="{BDAA997D-448C-3978-C6D4-9F5A0E09A1F3}"/>
              </a:ext>
            </a:extLst>
          </p:cNvPr>
          <p:cNvGrpSpPr/>
          <p:nvPr/>
        </p:nvGrpSpPr>
        <p:grpSpPr>
          <a:xfrm>
            <a:off x="1060594" y="3487766"/>
            <a:ext cx="488691" cy="488691"/>
            <a:chOff x="1263400" y="4902087"/>
            <a:chExt cx="488691" cy="488691"/>
          </a:xfrm>
        </p:grpSpPr>
        <p:sp>
          <p:nvSpPr>
            <p:cNvPr id="152" name="타원 151">
              <a:extLst>
                <a:ext uri="{FF2B5EF4-FFF2-40B4-BE49-F238E27FC236}">
                  <a16:creationId xmlns:a16="http://schemas.microsoft.com/office/drawing/2014/main" id="{F876556F-E5BB-71D7-184D-8463F22CF15E}"/>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3" name="TextBox 152">
              <a:extLst>
                <a:ext uri="{FF2B5EF4-FFF2-40B4-BE49-F238E27FC236}">
                  <a16:creationId xmlns:a16="http://schemas.microsoft.com/office/drawing/2014/main" id="{D1EFE6DF-98E4-B6DF-3003-2B63BC16511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5</a:t>
              </a:r>
              <a:endParaRPr kumimoji="1" lang="ko-Kore-KR" altLang="en-US" sz="1600" spc="-40" dirty="0">
                <a:latin typeface="+mn-ea"/>
              </a:endParaRPr>
            </a:p>
          </p:txBody>
        </p:sp>
      </p:grpSp>
      <p:grpSp>
        <p:nvGrpSpPr>
          <p:cNvPr id="154" name="그룹 153">
            <a:extLst>
              <a:ext uri="{FF2B5EF4-FFF2-40B4-BE49-F238E27FC236}">
                <a16:creationId xmlns:a16="http://schemas.microsoft.com/office/drawing/2014/main" id="{8FAE9488-EF18-CFDF-7000-B3EEB609A7D3}"/>
              </a:ext>
            </a:extLst>
          </p:cNvPr>
          <p:cNvGrpSpPr/>
          <p:nvPr/>
        </p:nvGrpSpPr>
        <p:grpSpPr>
          <a:xfrm>
            <a:off x="1060594" y="4231344"/>
            <a:ext cx="488691" cy="488691"/>
            <a:chOff x="1263400" y="4902087"/>
            <a:chExt cx="488691" cy="488691"/>
          </a:xfrm>
        </p:grpSpPr>
        <p:sp>
          <p:nvSpPr>
            <p:cNvPr id="155" name="타원 154">
              <a:extLst>
                <a:ext uri="{FF2B5EF4-FFF2-40B4-BE49-F238E27FC236}">
                  <a16:creationId xmlns:a16="http://schemas.microsoft.com/office/drawing/2014/main" id="{BCFFD2CA-872A-1CD6-1B98-0FA8CB2F980D}"/>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6" name="TextBox 155">
              <a:extLst>
                <a:ext uri="{FF2B5EF4-FFF2-40B4-BE49-F238E27FC236}">
                  <a16:creationId xmlns:a16="http://schemas.microsoft.com/office/drawing/2014/main" id="{CDE2ACA1-2791-67D2-1475-CCB5DCCCE3F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7</a:t>
              </a:r>
              <a:endParaRPr kumimoji="1" lang="ko-Kore-KR" altLang="en-US" sz="1600" spc="-40" dirty="0">
                <a:latin typeface="+mn-ea"/>
              </a:endParaRPr>
            </a:p>
          </p:txBody>
        </p:sp>
      </p:grpSp>
      <p:grpSp>
        <p:nvGrpSpPr>
          <p:cNvPr id="157" name="그룹 156">
            <a:extLst>
              <a:ext uri="{FF2B5EF4-FFF2-40B4-BE49-F238E27FC236}">
                <a16:creationId xmlns:a16="http://schemas.microsoft.com/office/drawing/2014/main" id="{DC8609EA-D420-6F00-CEA4-6C44BB84701F}"/>
              </a:ext>
            </a:extLst>
          </p:cNvPr>
          <p:cNvGrpSpPr/>
          <p:nvPr/>
        </p:nvGrpSpPr>
        <p:grpSpPr>
          <a:xfrm>
            <a:off x="2867226" y="4920867"/>
            <a:ext cx="488691" cy="488691"/>
            <a:chOff x="1263400" y="4902087"/>
            <a:chExt cx="488691" cy="488691"/>
          </a:xfrm>
          <a:solidFill>
            <a:srgbClr val="949494"/>
          </a:solidFill>
        </p:grpSpPr>
        <p:sp>
          <p:nvSpPr>
            <p:cNvPr id="158" name="타원 157">
              <a:extLst>
                <a:ext uri="{FF2B5EF4-FFF2-40B4-BE49-F238E27FC236}">
                  <a16:creationId xmlns:a16="http://schemas.microsoft.com/office/drawing/2014/main" id="{95AFF595-9072-C6A3-FDB8-99373523FACD}"/>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9" name="TextBox 158">
              <a:extLst>
                <a:ext uri="{FF2B5EF4-FFF2-40B4-BE49-F238E27FC236}">
                  <a16:creationId xmlns:a16="http://schemas.microsoft.com/office/drawing/2014/main" id="{965254C9-0188-A38B-C069-C855B4E1810B}"/>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9</a:t>
              </a:r>
              <a:endParaRPr kumimoji="1" lang="ko-Kore-KR" altLang="en-US" sz="1600" spc="-40" dirty="0">
                <a:latin typeface="+mn-ea"/>
              </a:endParaRPr>
            </a:p>
          </p:txBody>
        </p:sp>
      </p:grpSp>
      <p:grpSp>
        <p:nvGrpSpPr>
          <p:cNvPr id="160" name="그룹 159">
            <a:extLst>
              <a:ext uri="{FF2B5EF4-FFF2-40B4-BE49-F238E27FC236}">
                <a16:creationId xmlns:a16="http://schemas.microsoft.com/office/drawing/2014/main" id="{7D2E38DC-7CF3-C9C9-B69F-560D81123866}"/>
              </a:ext>
            </a:extLst>
          </p:cNvPr>
          <p:cNvGrpSpPr/>
          <p:nvPr/>
        </p:nvGrpSpPr>
        <p:grpSpPr>
          <a:xfrm>
            <a:off x="2858753" y="4086016"/>
            <a:ext cx="488691" cy="488691"/>
            <a:chOff x="1263400" y="4902087"/>
            <a:chExt cx="488691" cy="488691"/>
          </a:xfrm>
          <a:solidFill>
            <a:schemeClr val="accent4">
              <a:lumMod val="20000"/>
              <a:lumOff val="80000"/>
            </a:schemeClr>
          </a:solidFill>
        </p:grpSpPr>
        <p:sp>
          <p:nvSpPr>
            <p:cNvPr id="161" name="타원 160">
              <a:extLst>
                <a:ext uri="{FF2B5EF4-FFF2-40B4-BE49-F238E27FC236}">
                  <a16:creationId xmlns:a16="http://schemas.microsoft.com/office/drawing/2014/main" id="{BC78352D-1F54-B8DC-5094-B8FBA955C62B}"/>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2" name="TextBox 161">
              <a:extLst>
                <a:ext uri="{FF2B5EF4-FFF2-40B4-BE49-F238E27FC236}">
                  <a16:creationId xmlns:a16="http://schemas.microsoft.com/office/drawing/2014/main" id="{07CFC893-36A6-70E3-BF00-FF731DD2696A}"/>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7</a:t>
              </a:r>
              <a:endParaRPr kumimoji="1" lang="ko-Kore-KR" altLang="en-US" sz="1600" spc="-40" dirty="0">
                <a:latin typeface="+mn-ea"/>
              </a:endParaRPr>
            </a:p>
          </p:txBody>
        </p:sp>
      </p:grpSp>
      <p:grpSp>
        <p:nvGrpSpPr>
          <p:cNvPr id="163" name="그룹 162">
            <a:extLst>
              <a:ext uri="{FF2B5EF4-FFF2-40B4-BE49-F238E27FC236}">
                <a16:creationId xmlns:a16="http://schemas.microsoft.com/office/drawing/2014/main" id="{8AC00A96-E3C2-C933-631B-080B80C552C5}"/>
              </a:ext>
            </a:extLst>
          </p:cNvPr>
          <p:cNvGrpSpPr/>
          <p:nvPr/>
        </p:nvGrpSpPr>
        <p:grpSpPr>
          <a:xfrm>
            <a:off x="2858753" y="3719177"/>
            <a:ext cx="488691" cy="488691"/>
            <a:chOff x="1263400" y="4902087"/>
            <a:chExt cx="488691" cy="488691"/>
          </a:xfrm>
        </p:grpSpPr>
        <p:sp>
          <p:nvSpPr>
            <p:cNvPr id="164" name="타원 163">
              <a:extLst>
                <a:ext uri="{FF2B5EF4-FFF2-40B4-BE49-F238E27FC236}">
                  <a16:creationId xmlns:a16="http://schemas.microsoft.com/office/drawing/2014/main" id="{EE4A5FA0-F49F-2401-D769-5D04E511322C}"/>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5" name="TextBox 164">
              <a:extLst>
                <a:ext uri="{FF2B5EF4-FFF2-40B4-BE49-F238E27FC236}">
                  <a16:creationId xmlns:a16="http://schemas.microsoft.com/office/drawing/2014/main" id="{B5ABACCA-4C67-5601-080C-3A7EF3916B5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6</a:t>
              </a:r>
              <a:endParaRPr kumimoji="1" lang="ko-Kore-KR" altLang="en-US" sz="1600" spc="-40" dirty="0">
                <a:latin typeface="+mn-ea"/>
              </a:endParaRPr>
            </a:p>
          </p:txBody>
        </p:sp>
      </p:grpSp>
      <p:grpSp>
        <p:nvGrpSpPr>
          <p:cNvPr id="166" name="그룹 165">
            <a:extLst>
              <a:ext uri="{FF2B5EF4-FFF2-40B4-BE49-F238E27FC236}">
                <a16:creationId xmlns:a16="http://schemas.microsoft.com/office/drawing/2014/main" id="{628DA9C5-8141-7F4C-ED54-C2BE8EC6816C}"/>
              </a:ext>
            </a:extLst>
          </p:cNvPr>
          <p:cNvGrpSpPr/>
          <p:nvPr/>
        </p:nvGrpSpPr>
        <p:grpSpPr>
          <a:xfrm>
            <a:off x="2858753" y="4462755"/>
            <a:ext cx="488691" cy="488691"/>
            <a:chOff x="1263400" y="4902087"/>
            <a:chExt cx="488691" cy="488691"/>
          </a:xfrm>
          <a:solidFill>
            <a:schemeClr val="accent4">
              <a:lumMod val="20000"/>
              <a:lumOff val="80000"/>
            </a:schemeClr>
          </a:solidFill>
        </p:grpSpPr>
        <p:sp>
          <p:nvSpPr>
            <p:cNvPr id="167" name="타원 166">
              <a:extLst>
                <a:ext uri="{FF2B5EF4-FFF2-40B4-BE49-F238E27FC236}">
                  <a16:creationId xmlns:a16="http://schemas.microsoft.com/office/drawing/2014/main" id="{2D5AF457-715C-E26B-2CA0-2480AE74E61F}"/>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8" name="TextBox 167">
              <a:extLst>
                <a:ext uri="{FF2B5EF4-FFF2-40B4-BE49-F238E27FC236}">
                  <a16:creationId xmlns:a16="http://schemas.microsoft.com/office/drawing/2014/main" id="{037CD546-FA23-1252-8840-BAD3CDAC793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8</a:t>
              </a:r>
              <a:endParaRPr kumimoji="1" lang="ko-Kore-KR" altLang="en-US" sz="1600" spc="-40" dirty="0">
                <a:latin typeface="+mn-ea"/>
              </a:endParaRPr>
            </a:p>
          </p:txBody>
        </p:sp>
      </p:grpSp>
      <p:sp>
        <p:nvSpPr>
          <p:cNvPr id="169" name="타원 168">
            <a:extLst>
              <a:ext uri="{FF2B5EF4-FFF2-40B4-BE49-F238E27FC236}">
                <a16:creationId xmlns:a16="http://schemas.microsoft.com/office/drawing/2014/main" id="{B53F809A-EFD9-1AC2-19A2-ABEBEB89EAE6}"/>
              </a:ext>
            </a:extLst>
          </p:cNvPr>
          <p:cNvSpPr/>
          <p:nvPr/>
        </p:nvSpPr>
        <p:spPr>
          <a:xfrm>
            <a:off x="4586791" y="1661012"/>
            <a:ext cx="1393306" cy="4511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70" name="그룹 169">
            <a:extLst>
              <a:ext uri="{FF2B5EF4-FFF2-40B4-BE49-F238E27FC236}">
                <a16:creationId xmlns:a16="http://schemas.microsoft.com/office/drawing/2014/main" id="{7906FDD5-E1C7-DA99-A3AE-30BA170B9AE7}"/>
              </a:ext>
            </a:extLst>
          </p:cNvPr>
          <p:cNvGrpSpPr/>
          <p:nvPr/>
        </p:nvGrpSpPr>
        <p:grpSpPr>
          <a:xfrm>
            <a:off x="5092427" y="3032106"/>
            <a:ext cx="488691" cy="488691"/>
            <a:chOff x="1263400" y="4902087"/>
            <a:chExt cx="488691" cy="488691"/>
          </a:xfrm>
        </p:grpSpPr>
        <p:sp>
          <p:nvSpPr>
            <p:cNvPr id="171" name="타원 170">
              <a:extLst>
                <a:ext uri="{FF2B5EF4-FFF2-40B4-BE49-F238E27FC236}">
                  <a16:creationId xmlns:a16="http://schemas.microsoft.com/office/drawing/2014/main" id="{A9CCC88E-AA63-A98D-035E-69B5F67660C9}"/>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2" name="TextBox 171">
              <a:extLst>
                <a:ext uri="{FF2B5EF4-FFF2-40B4-BE49-F238E27FC236}">
                  <a16:creationId xmlns:a16="http://schemas.microsoft.com/office/drawing/2014/main" id="{4E40245A-67B2-B426-0FDF-704736E3F12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14</a:t>
              </a:r>
              <a:endParaRPr kumimoji="1" lang="ko-Kore-KR" altLang="en-US" sz="1600" spc="-40" dirty="0">
                <a:latin typeface="+mn-ea"/>
              </a:endParaRPr>
            </a:p>
          </p:txBody>
        </p:sp>
      </p:grpSp>
      <p:grpSp>
        <p:nvGrpSpPr>
          <p:cNvPr id="173" name="그룹 172">
            <a:extLst>
              <a:ext uri="{FF2B5EF4-FFF2-40B4-BE49-F238E27FC236}">
                <a16:creationId xmlns:a16="http://schemas.microsoft.com/office/drawing/2014/main" id="{875C3A53-D1DF-870F-CC40-FCEE4DAAC03E}"/>
              </a:ext>
            </a:extLst>
          </p:cNvPr>
          <p:cNvGrpSpPr/>
          <p:nvPr/>
        </p:nvGrpSpPr>
        <p:grpSpPr>
          <a:xfrm>
            <a:off x="5083953" y="5481228"/>
            <a:ext cx="488691" cy="488691"/>
            <a:chOff x="1263400" y="4902087"/>
            <a:chExt cx="488691" cy="488691"/>
          </a:xfrm>
        </p:grpSpPr>
        <p:sp>
          <p:nvSpPr>
            <p:cNvPr id="174" name="타원 173">
              <a:extLst>
                <a:ext uri="{FF2B5EF4-FFF2-40B4-BE49-F238E27FC236}">
                  <a16:creationId xmlns:a16="http://schemas.microsoft.com/office/drawing/2014/main" id="{FC0A6829-BD5E-63E9-9F00-185B02008C4F}"/>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5" name="TextBox 174">
              <a:extLst>
                <a:ext uri="{FF2B5EF4-FFF2-40B4-BE49-F238E27FC236}">
                  <a16:creationId xmlns:a16="http://schemas.microsoft.com/office/drawing/2014/main" id="{D3FD40D8-B166-FD26-39B4-6B63B28178B4}"/>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1k</a:t>
              </a:r>
              <a:endParaRPr kumimoji="1" lang="ko-Kore-KR" altLang="en-US" sz="1600" spc="-40" dirty="0">
                <a:latin typeface="+mn-ea"/>
              </a:endParaRPr>
            </a:p>
          </p:txBody>
        </p:sp>
      </p:grpSp>
      <p:grpSp>
        <p:nvGrpSpPr>
          <p:cNvPr id="176" name="그룹 175">
            <a:extLst>
              <a:ext uri="{FF2B5EF4-FFF2-40B4-BE49-F238E27FC236}">
                <a16:creationId xmlns:a16="http://schemas.microsoft.com/office/drawing/2014/main" id="{C4DF4C79-C340-E30F-22EE-12DCCD86EA2F}"/>
              </a:ext>
            </a:extLst>
          </p:cNvPr>
          <p:cNvGrpSpPr/>
          <p:nvPr/>
        </p:nvGrpSpPr>
        <p:grpSpPr>
          <a:xfrm>
            <a:off x="5083954" y="2197255"/>
            <a:ext cx="488691" cy="488691"/>
            <a:chOff x="1263400" y="4902087"/>
            <a:chExt cx="488691" cy="488691"/>
          </a:xfrm>
        </p:grpSpPr>
        <p:sp>
          <p:nvSpPr>
            <p:cNvPr id="177" name="타원 176">
              <a:extLst>
                <a:ext uri="{FF2B5EF4-FFF2-40B4-BE49-F238E27FC236}">
                  <a16:creationId xmlns:a16="http://schemas.microsoft.com/office/drawing/2014/main" id="{42F727B6-3078-5BB3-8F78-0BFF87EB9D8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8" name="TextBox 177">
              <a:extLst>
                <a:ext uri="{FF2B5EF4-FFF2-40B4-BE49-F238E27FC236}">
                  <a16:creationId xmlns:a16="http://schemas.microsoft.com/office/drawing/2014/main" id="{5E3383DF-1E4A-1C99-7574-6214DF2713FE}"/>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12</a:t>
              </a:r>
              <a:endParaRPr kumimoji="1" lang="ko-Kore-KR" altLang="en-US" sz="1600" spc="-40" dirty="0">
                <a:latin typeface="+mn-ea"/>
              </a:endParaRPr>
            </a:p>
          </p:txBody>
        </p:sp>
      </p:grpSp>
      <p:grpSp>
        <p:nvGrpSpPr>
          <p:cNvPr id="179" name="그룹 178">
            <a:extLst>
              <a:ext uri="{FF2B5EF4-FFF2-40B4-BE49-F238E27FC236}">
                <a16:creationId xmlns:a16="http://schemas.microsoft.com/office/drawing/2014/main" id="{A8D08CB9-8D16-616F-32DB-80893F6B596C}"/>
              </a:ext>
            </a:extLst>
          </p:cNvPr>
          <p:cNvGrpSpPr/>
          <p:nvPr/>
        </p:nvGrpSpPr>
        <p:grpSpPr>
          <a:xfrm>
            <a:off x="5083954" y="1830416"/>
            <a:ext cx="488691" cy="488691"/>
            <a:chOff x="1263400" y="4902087"/>
            <a:chExt cx="488691" cy="488691"/>
          </a:xfrm>
        </p:grpSpPr>
        <p:sp>
          <p:nvSpPr>
            <p:cNvPr id="180" name="타원 179">
              <a:extLst>
                <a:ext uri="{FF2B5EF4-FFF2-40B4-BE49-F238E27FC236}">
                  <a16:creationId xmlns:a16="http://schemas.microsoft.com/office/drawing/2014/main" id="{4112B8D1-BB80-DCF5-4306-0B20003E485A}"/>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81" name="TextBox 180">
              <a:extLst>
                <a:ext uri="{FF2B5EF4-FFF2-40B4-BE49-F238E27FC236}">
                  <a16:creationId xmlns:a16="http://schemas.microsoft.com/office/drawing/2014/main" id="{D79DC728-46C1-FBE0-3174-597BD7E0B268}"/>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11</a:t>
              </a:r>
              <a:endParaRPr kumimoji="1" lang="ko-Kore-KR" altLang="en-US" sz="1600" spc="-40" dirty="0">
                <a:latin typeface="+mn-ea"/>
              </a:endParaRPr>
            </a:p>
          </p:txBody>
        </p:sp>
      </p:grpSp>
      <p:grpSp>
        <p:nvGrpSpPr>
          <p:cNvPr id="182" name="그룹 181">
            <a:extLst>
              <a:ext uri="{FF2B5EF4-FFF2-40B4-BE49-F238E27FC236}">
                <a16:creationId xmlns:a16="http://schemas.microsoft.com/office/drawing/2014/main" id="{5D6A26E5-1925-F66D-0132-F4306DDEBEB6}"/>
              </a:ext>
            </a:extLst>
          </p:cNvPr>
          <p:cNvGrpSpPr/>
          <p:nvPr/>
        </p:nvGrpSpPr>
        <p:grpSpPr>
          <a:xfrm>
            <a:off x="5083954" y="2573994"/>
            <a:ext cx="488691" cy="488691"/>
            <a:chOff x="1263400" y="4902087"/>
            <a:chExt cx="488691" cy="488691"/>
          </a:xfrm>
        </p:grpSpPr>
        <p:sp>
          <p:nvSpPr>
            <p:cNvPr id="183" name="타원 182">
              <a:extLst>
                <a:ext uri="{FF2B5EF4-FFF2-40B4-BE49-F238E27FC236}">
                  <a16:creationId xmlns:a16="http://schemas.microsoft.com/office/drawing/2014/main" id="{5A7E189B-6B6F-19F4-8898-15187B99EF6E}"/>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84" name="TextBox 183">
              <a:extLst>
                <a:ext uri="{FF2B5EF4-FFF2-40B4-BE49-F238E27FC236}">
                  <a16:creationId xmlns:a16="http://schemas.microsoft.com/office/drawing/2014/main" id="{ADCB32A3-DA70-4D67-AA56-B11A30AA6A2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13</a:t>
              </a:r>
              <a:endParaRPr kumimoji="1" lang="ko-Kore-KR" altLang="en-US" sz="1600" spc="-40" dirty="0">
                <a:latin typeface="+mn-ea"/>
              </a:endParaRPr>
            </a:p>
          </p:txBody>
        </p:sp>
      </p:grpSp>
      <p:sp>
        <p:nvSpPr>
          <p:cNvPr id="185" name="TextBox 184">
            <a:extLst>
              <a:ext uri="{FF2B5EF4-FFF2-40B4-BE49-F238E27FC236}">
                <a16:creationId xmlns:a16="http://schemas.microsoft.com/office/drawing/2014/main" id="{CA7FEC7A-62D2-7AF2-8595-46C1D2FAA6B1}"/>
              </a:ext>
            </a:extLst>
          </p:cNvPr>
          <p:cNvSpPr txBox="1"/>
          <p:nvPr/>
        </p:nvSpPr>
        <p:spPr>
          <a:xfrm>
            <a:off x="5258287" y="5111709"/>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186" name="TextBox 185">
            <a:extLst>
              <a:ext uri="{FF2B5EF4-FFF2-40B4-BE49-F238E27FC236}">
                <a16:creationId xmlns:a16="http://schemas.microsoft.com/office/drawing/2014/main" id="{E1570388-8799-7413-92E2-93C74F7E9A66}"/>
              </a:ext>
            </a:extLst>
          </p:cNvPr>
          <p:cNvSpPr txBox="1"/>
          <p:nvPr/>
        </p:nvSpPr>
        <p:spPr>
          <a:xfrm>
            <a:off x="5199439"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R" b="1" spc="-40" baseline="-25000" dirty="0">
                <a:latin typeface="+mn-ea"/>
              </a:rPr>
              <a:t>3</a:t>
            </a:r>
            <a:endParaRPr kumimoji="1" lang="ko-Kore-KR" altLang="en-US" b="1" spc="-40" dirty="0">
              <a:latin typeface="+mn-ea"/>
            </a:endParaRPr>
          </a:p>
        </p:txBody>
      </p:sp>
      <p:sp>
        <p:nvSpPr>
          <p:cNvPr id="187" name="타원 186">
            <a:extLst>
              <a:ext uri="{FF2B5EF4-FFF2-40B4-BE49-F238E27FC236}">
                <a16:creationId xmlns:a16="http://schemas.microsoft.com/office/drawing/2014/main" id="{5C6866AC-7EEC-9F23-9A71-D61A3713808E}"/>
              </a:ext>
            </a:extLst>
          </p:cNvPr>
          <p:cNvSpPr/>
          <p:nvPr/>
        </p:nvSpPr>
        <p:spPr>
          <a:xfrm>
            <a:off x="6468788" y="1661011"/>
            <a:ext cx="1269746" cy="45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88" name="그룹 187">
            <a:extLst>
              <a:ext uri="{FF2B5EF4-FFF2-40B4-BE49-F238E27FC236}">
                <a16:creationId xmlns:a16="http://schemas.microsoft.com/office/drawing/2014/main" id="{57972B2F-13B2-0D4A-0301-859B2238E227}"/>
              </a:ext>
            </a:extLst>
          </p:cNvPr>
          <p:cNvGrpSpPr/>
          <p:nvPr/>
        </p:nvGrpSpPr>
        <p:grpSpPr>
          <a:xfrm>
            <a:off x="6890586" y="3032106"/>
            <a:ext cx="488691" cy="488691"/>
            <a:chOff x="1263400" y="4902087"/>
            <a:chExt cx="488691" cy="488691"/>
          </a:xfrm>
          <a:solidFill>
            <a:srgbClr val="949494"/>
          </a:solidFill>
        </p:grpSpPr>
        <p:sp>
          <p:nvSpPr>
            <p:cNvPr id="189" name="타원 188">
              <a:extLst>
                <a:ext uri="{FF2B5EF4-FFF2-40B4-BE49-F238E27FC236}">
                  <a16:creationId xmlns:a16="http://schemas.microsoft.com/office/drawing/2014/main" id="{954A6AFE-D6B5-ACA3-3D13-A910F384E36C}"/>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0" name="TextBox 189">
              <a:extLst>
                <a:ext uri="{FF2B5EF4-FFF2-40B4-BE49-F238E27FC236}">
                  <a16:creationId xmlns:a16="http://schemas.microsoft.com/office/drawing/2014/main" id="{7A13E713-DAD8-E210-1E65-2610A3C774D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24</a:t>
              </a:r>
              <a:endParaRPr kumimoji="1" lang="ko-Kore-KR" altLang="en-US" sz="1600" spc="-40" dirty="0">
                <a:latin typeface="+mn-ea"/>
              </a:endParaRPr>
            </a:p>
          </p:txBody>
        </p:sp>
      </p:grpSp>
      <p:grpSp>
        <p:nvGrpSpPr>
          <p:cNvPr id="191" name="그룹 190">
            <a:extLst>
              <a:ext uri="{FF2B5EF4-FFF2-40B4-BE49-F238E27FC236}">
                <a16:creationId xmlns:a16="http://schemas.microsoft.com/office/drawing/2014/main" id="{FB5F3975-568C-6477-D8F3-7F1EB7BAC129}"/>
              </a:ext>
            </a:extLst>
          </p:cNvPr>
          <p:cNvGrpSpPr/>
          <p:nvPr/>
        </p:nvGrpSpPr>
        <p:grpSpPr>
          <a:xfrm>
            <a:off x="6882112" y="5519806"/>
            <a:ext cx="488691" cy="488691"/>
            <a:chOff x="1263400" y="4902087"/>
            <a:chExt cx="488691" cy="488691"/>
          </a:xfrm>
        </p:grpSpPr>
        <p:sp>
          <p:nvSpPr>
            <p:cNvPr id="192" name="타원 191">
              <a:extLst>
                <a:ext uri="{FF2B5EF4-FFF2-40B4-BE49-F238E27FC236}">
                  <a16:creationId xmlns:a16="http://schemas.microsoft.com/office/drawing/2014/main" id="{46D6CB77-5322-233F-67C7-B67B00E9BCB6}"/>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3" name="TextBox 192">
              <a:extLst>
                <a:ext uri="{FF2B5EF4-FFF2-40B4-BE49-F238E27FC236}">
                  <a16:creationId xmlns:a16="http://schemas.microsoft.com/office/drawing/2014/main" id="{8616EAB7-0868-9710-02E0-BF1D45B07336}"/>
                </a:ext>
              </a:extLst>
            </p:cNvPr>
            <p:cNvSpPr txBox="1"/>
            <p:nvPr/>
          </p:nvSpPr>
          <p:spPr>
            <a:xfrm>
              <a:off x="1353065" y="5021979"/>
              <a:ext cx="284630"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1l</a:t>
              </a:r>
              <a:endParaRPr kumimoji="1" lang="ko-Kore-KR" altLang="en-US" sz="1600" spc="-40" dirty="0">
                <a:latin typeface="+mn-ea"/>
              </a:endParaRPr>
            </a:p>
          </p:txBody>
        </p:sp>
      </p:grpSp>
      <p:grpSp>
        <p:nvGrpSpPr>
          <p:cNvPr id="194" name="그룹 193">
            <a:extLst>
              <a:ext uri="{FF2B5EF4-FFF2-40B4-BE49-F238E27FC236}">
                <a16:creationId xmlns:a16="http://schemas.microsoft.com/office/drawing/2014/main" id="{99F42085-4BA0-A1FD-73F4-B91BB3FD3F1F}"/>
              </a:ext>
            </a:extLst>
          </p:cNvPr>
          <p:cNvGrpSpPr/>
          <p:nvPr/>
        </p:nvGrpSpPr>
        <p:grpSpPr>
          <a:xfrm>
            <a:off x="6882113" y="2197255"/>
            <a:ext cx="488691" cy="488691"/>
            <a:chOff x="1263400" y="4902087"/>
            <a:chExt cx="488691" cy="488691"/>
          </a:xfrm>
          <a:solidFill>
            <a:schemeClr val="accent4">
              <a:lumMod val="20000"/>
              <a:lumOff val="80000"/>
            </a:schemeClr>
          </a:solidFill>
        </p:grpSpPr>
        <p:sp>
          <p:nvSpPr>
            <p:cNvPr id="195" name="타원 194">
              <a:extLst>
                <a:ext uri="{FF2B5EF4-FFF2-40B4-BE49-F238E27FC236}">
                  <a16:creationId xmlns:a16="http://schemas.microsoft.com/office/drawing/2014/main" id="{C41B76CD-B6DB-8339-2700-FCE5DD91E53D}"/>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6" name="TextBox 195">
              <a:extLst>
                <a:ext uri="{FF2B5EF4-FFF2-40B4-BE49-F238E27FC236}">
                  <a16:creationId xmlns:a16="http://schemas.microsoft.com/office/drawing/2014/main" id="{B0B0F2C1-31EF-4F03-C4E4-2825115B1FDF}"/>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22</a:t>
              </a:r>
              <a:endParaRPr kumimoji="1" lang="ko-Kore-KR" altLang="en-US" sz="1600" spc="-40" dirty="0">
                <a:latin typeface="+mn-ea"/>
              </a:endParaRPr>
            </a:p>
          </p:txBody>
        </p:sp>
      </p:grpSp>
      <p:grpSp>
        <p:nvGrpSpPr>
          <p:cNvPr id="197" name="그룹 196">
            <a:extLst>
              <a:ext uri="{FF2B5EF4-FFF2-40B4-BE49-F238E27FC236}">
                <a16:creationId xmlns:a16="http://schemas.microsoft.com/office/drawing/2014/main" id="{1FF348DE-2CF1-EE35-310C-B8BBABACA08E}"/>
              </a:ext>
            </a:extLst>
          </p:cNvPr>
          <p:cNvGrpSpPr/>
          <p:nvPr/>
        </p:nvGrpSpPr>
        <p:grpSpPr>
          <a:xfrm>
            <a:off x="6882113" y="1830416"/>
            <a:ext cx="488691" cy="488691"/>
            <a:chOff x="1263400" y="4902087"/>
            <a:chExt cx="488691" cy="488691"/>
          </a:xfrm>
        </p:grpSpPr>
        <p:sp>
          <p:nvSpPr>
            <p:cNvPr id="198" name="타원 197">
              <a:extLst>
                <a:ext uri="{FF2B5EF4-FFF2-40B4-BE49-F238E27FC236}">
                  <a16:creationId xmlns:a16="http://schemas.microsoft.com/office/drawing/2014/main" id="{70E9007E-5A8A-73A7-8EE8-B2D1C193A0E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9" name="TextBox 198">
              <a:extLst>
                <a:ext uri="{FF2B5EF4-FFF2-40B4-BE49-F238E27FC236}">
                  <a16:creationId xmlns:a16="http://schemas.microsoft.com/office/drawing/2014/main" id="{D4398147-C7A5-E73D-4281-535E9601862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21</a:t>
              </a:r>
              <a:endParaRPr kumimoji="1" lang="ko-Kore-KR" altLang="en-US" sz="1600" spc="-40" dirty="0">
                <a:latin typeface="+mn-ea"/>
              </a:endParaRPr>
            </a:p>
          </p:txBody>
        </p:sp>
      </p:grpSp>
      <p:grpSp>
        <p:nvGrpSpPr>
          <p:cNvPr id="200" name="그룹 199">
            <a:extLst>
              <a:ext uri="{FF2B5EF4-FFF2-40B4-BE49-F238E27FC236}">
                <a16:creationId xmlns:a16="http://schemas.microsoft.com/office/drawing/2014/main" id="{8D5D46B6-0874-1BBE-456C-1240A3B097DE}"/>
              </a:ext>
            </a:extLst>
          </p:cNvPr>
          <p:cNvGrpSpPr/>
          <p:nvPr/>
        </p:nvGrpSpPr>
        <p:grpSpPr>
          <a:xfrm>
            <a:off x="6882113" y="2573994"/>
            <a:ext cx="488691" cy="488691"/>
            <a:chOff x="1263400" y="4902087"/>
            <a:chExt cx="488691" cy="488691"/>
          </a:xfrm>
          <a:solidFill>
            <a:schemeClr val="accent4">
              <a:lumMod val="20000"/>
              <a:lumOff val="80000"/>
            </a:schemeClr>
          </a:solidFill>
        </p:grpSpPr>
        <p:sp>
          <p:nvSpPr>
            <p:cNvPr id="201" name="타원 200">
              <a:extLst>
                <a:ext uri="{FF2B5EF4-FFF2-40B4-BE49-F238E27FC236}">
                  <a16:creationId xmlns:a16="http://schemas.microsoft.com/office/drawing/2014/main" id="{30A1CB28-57F1-8D40-8234-123B8A7A2569}"/>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02" name="TextBox 201">
              <a:extLst>
                <a:ext uri="{FF2B5EF4-FFF2-40B4-BE49-F238E27FC236}">
                  <a16:creationId xmlns:a16="http://schemas.microsoft.com/office/drawing/2014/main" id="{40823D68-6C4A-F617-0CFA-6ADDCD9C80F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23</a:t>
              </a:r>
              <a:endParaRPr kumimoji="1" lang="ko-Kore-KR" altLang="en-US" sz="1600" spc="-40" dirty="0">
                <a:latin typeface="+mn-ea"/>
              </a:endParaRPr>
            </a:p>
          </p:txBody>
        </p:sp>
      </p:grpSp>
      <p:sp>
        <p:nvSpPr>
          <p:cNvPr id="203" name="TextBox 202">
            <a:extLst>
              <a:ext uri="{FF2B5EF4-FFF2-40B4-BE49-F238E27FC236}">
                <a16:creationId xmlns:a16="http://schemas.microsoft.com/office/drawing/2014/main" id="{C58B2FE9-AC1F-96AC-8ADB-37E7BAE84B46}"/>
              </a:ext>
            </a:extLst>
          </p:cNvPr>
          <p:cNvSpPr txBox="1"/>
          <p:nvPr/>
        </p:nvSpPr>
        <p:spPr>
          <a:xfrm>
            <a:off x="7038346" y="5304355"/>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204" name="TextBox 203">
            <a:extLst>
              <a:ext uri="{FF2B5EF4-FFF2-40B4-BE49-F238E27FC236}">
                <a16:creationId xmlns:a16="http://schemas.microsoft.com/office/drawing/2014/main" id="{285F7400-7F05-6503-F43C-B9DE8AD21AFC}"/>
              </a:ext>
            </a:extLst>
          </p:cNvPr>
          <p:cNvSpPr txBox="1"/>
          <p:nvPr/>
        </p:nvSpPr>
        <p:spPr>
          <a:xfrm>
            <a:off x="6907658"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R" b="1" spc="-40" baseline="-25000" dirty="0">
                <a:latin typeface="+mn-ea"/>
              </a:rPr>
              <a:t>4</a:t>
            </a:r>
            <a:endParaRPr kumimoji="1" lang="ko-Kore-KR" altLang="en-US" b="1" spc="-40" dirty="0">
              <a:latin typeface="+mn-ea"/>
            </a:endParaRPr>
          </a:p>
        </p:txBody>
      </p:sp>
      <p:grpSp>
        <p:nvGrpSpPr>
          <p:cNvPr id="205" name="그룹 204">
            <a:extLst>
              <a:ext uri="{FF2B5EF4-FFF2-40B4-BE49-F238E27FC236}">
                <a16:creationId xmlns:a16="http://schemas.microsoft.com/office/drawing/2014/main" id="{23085C11-D53F-BE2A-FBF0-C1CE586647DF}"/>
              </a:ext>
            </a:extLst>
          </p:cNvPr>
          <p:cNvGrpSpPr/>
          <p:nvPr/>
        </p:nvGrpSpPr>
        <p:grpSpPr>
          <a:xfrm>
            <a:off x="6890586" y="3373750"/>
            <a:ext cx="488691" cy="488691"/>
            <a:chOff x="1263400" y="4902087"/>
            <a:chExt cx="488691" cy="488691"/>
          </a:xfrm>
          <a:solidFill>
            <a:srgbClr val="949494"/>
          </a:solidFill>
        </p:grpSpPr>
        <p:sp>
          <p:nvSpPr>
            <p:cNvPr id="206" name="타원 205">
              <a:extLst>
                <a:ext uri="{FF2B5EF4-FFF2-40B4-BE49-F238E27FC236}">
                  <a16:creationId xmlns:a16="http://schemas.microsoft.com/office/drawing/2014/main" id="{A9343480-2E15-F392-4D06-6A7669DC0860}"/>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07" name="TextBox 206">
              <a:extLst>
                <a:ext uri="{FF2B5EF4-FFF2-40B4-BE49-F238E27FC236}">
                  <a16:creationId xmlns:a16="http://schemas.microsoft.com/office/drawing/2014/main" id="{F88AC27E-3C43-95D2-D03B-CFCB265DBD9A}"/>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25</a:t>
              </a:r>
              <a:endParaRPr kumimoji="1" lang="ko-Kore-KR" altLang="en-US" sz="1600" spc="-40" dirty="0">
                <a:latin typeface="+mn-ea"/>
              </a:endParaRPr>
            </a:p>
          </p:txBody>
        </p:sp>
      </p:grpSp>
      <p:cxnSp>
        <p:nvCxnSpPr>
          <p:cNvPr id="208" name="직선 연결선[R] 207">
            <a:extLst>
              <a:ext uri="{FF2B5EF4-FFF2-40B4-BE49-F238E27FC236}">
                <a16:creationId xmlns:a16="http://schemas.microsoft.com/office/drawing/2014/main" id="{1768C660-9A69-D32E-E72D-91EFDAE4CA7E}"/>
              </a:ext>
            </a:extLst>
          </p:cNvPr>
          <p:cNvCxnSpPr>
            <a:cxnSpLocks/>
            <a:stCxn id="171" idx="6"/>
            <a:endCxn id="189" idx="2"/>
          </p:cNvCxnSpPr>
          <p:nvPr/>
        </p:nvCxnSpPr>
        <p:spPr>
          <a:xfrm>
            <a:off x="5581118" y="3276452"/>
            <a:ext cx="13094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R] 208">
            <a:extLst>
              <a:ext uri="{FF2B5EF4-FFF2-40B4-BE49-F238E27FC236}">
                <a16:creationId xmlns:a16="http://schemas.microsoft.com/office/drawing/2014/main" id="{CE1EA503-A8C5-31A4-2653-1772CF411505}"/>
              </a:ext>
            </a:extLst>
          </p:cNvPr>
          <p:cNvCxnSpPr>
            <a:cxnSpLocks/>
            <a:stCxn id="171" idx="6"/>
            <a:endCxn id="206" idx="2"/>
          </p:cNvCxnSpPr>
          <p:nvPr/>
        </p:nvCxnSpPr>
        <p:spPr>
          <a:xfrm>
            <a:off x="5581118" y="3276452"/>
            <a:ext cx="1309468" cy="341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R] 209">
            <a:extLst>
              <a:ext uri="{FF2B5EF4-FFF2-40B4-BE49-F238E27FC236}">
                <a16:creationId xmlns:a16="http://schemas.microsoft.com/office/drawing/2014/main" id="{613B5142-C5F4-7C81-A852-F2D03233DB9E}"/>
              </a:ext>
            </a:extLst>
          </p:cNvPr>
          <p:cNvCxnSpPr>
            <a:cxnSpLocks/>
            <a:stCxn id="171" idx="6"/>
            <a:endCxn id="201" idx="2"/>
          </p:cNvCxnSpPr>
          <p:nvPr/>
        </p:nvCxnSpPr>
        <p:spPr>
          <a:xfrm flipV="1">
            <a:off x="5581118" y="2818340"/>
            <a:ext cx="1300995" cy="45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직선 연결선[R] 210">
            <a:extLst>
              <a:ext uri="{FF2B5EF4-FFF2-40B4-BE49-F238E27FC236}">
                <a16:creationId xmlns:a16="http://schemas.microsoft.com/office/drawing/2014/main" id="{151036F5-7C90-6F74-E11E-97CF3566A5BA}"/>
              </a:ext>
            </a:extLst>
          </p:cNvPr>
          <p:cNvCxnSpPr>
            <a:cxnSpLocks/>
            <a:stCxn id="171" idx="6"/>
            <a:endCxn id="195" idx="2"/>
          </p:cNvCxnSpPr>
          <p:nvPr/>
        </p:nvCxnSpPr>
        <p:spPr>
          <a:xfrm flipV="1">
            <a:off x="5581118" y="2441601"/>
            <a:ext cx="1300995" cy="83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2" name="그룹 211">
            <a:extLst>
              <a:ext uri="{FF2B5EF4-FFF2-40B4-BE49-F238E27FC236}">
                <a16:creationId xmlns:a16="http://schemas.microsoft.com/office/drawing/2014/main" id="{C6554AE8-0C8F-9A62-93DF-082B68D1F5AA}"/>
              </a:ext>
            </a:extLst>
          </p:cNvPr>
          <p:cNvGrpSpPr/>
          <p:nvPr/>
        </p:nvGrpSpPr>
        <p:grpSpPr>
          <a:xfrm>
            <a:off x="5092427" y="4689456"/>
            <a:ext cx="488691" cy="488691"/>
            <a:chOff x="1263400" y="4902087"/>
            <a:chExt cx="488691" cy="488691"/>
          </a:xfrm>
        </p:grpSpPr>
        <p:sp>
          <p:nvSpPr>
            <p:cNvPr id="213" name="타원 212">
              <a:extLst>
                <a:ext uri="{FF2B5EF4-FFF2-40B4-BE49-F238E27FC236}">
                  <a16:creationId xmlns:a16="http://schemas.microsoft.com/office/drawing/2014/main" id="{4FC1F9D5-DF1C-AA7C-61C8-3A1C89B48B10}"/>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14" name="TextBox 213">
              <a:extLst>
                <a:ext uri="{FF2B5EF4-FFF2-40B4-BE49-F238E27FC236}">
                  <a16:creationId xmlns:a16="http://schemas.microsoft.com/office/drawing/2014/main" id="{217B7DDA-960A-8134-B636-A2791896B257}"/>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8</a:t>
              </a:r>
              <a:endParaRPr kumimoji="1" lang="ko-Kore-KR" altLang="en-US" sz="1600" spc="-40" dirty="0">
                <a:latin typeface="+mn-ea"/>
              </a:endParaRPr>
            </a:p>
          </p:txBody>
        </p:sp>
      </p:grpSp>
      <p:grpSp>
        <p:nvGrpSpPr>
          <p:cNvPr id="215" name="그룹 214">
            <a:extLst>
              <a:ext uri="{FF2B5EF4-FFF2-40B4-BE49-F238E27FC236}">
                <a16:creationId xmlns:a16="http://schemas.microsoft.com/office/drawing/2014/main" id="{D448FDC5-9C7C-C7F8-82A5-DF03B7A3A0D2}"/>
              </a:ext>
            </a:extLst>
          </p:cNvPr>
          <p:cNvGrpSpPr/>
          <p:nvPr/>
        </p:nvGrpSpPr>
        <p:grpSpPr>
          <a:xfrm>
            <a:off x="5083954" y="3854605"/>
            <a:ext cx="488691" cy="488691"/>
            <a:chOff x="1263400" y="4902087"/>
            <a:chExt cx="488691" cy="488691"/>
          </a:xfrm>
        </p:grpSpPr>
        <p:sp>
          <p:nvSpPr>
            <p:cNvPr id="216" name="타원 215">
              <a:extLst>
                <a:ext uri="{FF2B5EF4-FFF2-40B4-BE49-F238E27FC236}">
                  <a16:creationId xmlns:a16="http://schemas.microsoft.com/office/drawing/2014/main" id="{48157E22-5C37-C803-1CEA-5BCCDFEF965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17" name="TextBox 216">
              <a:extLst>
                <a:ext uri="{FF2B5EF4-FFF2-40B4-BE49-F238E27FC236}">
                  <a16:creationId xmlns:a16="http://schemas.microsoft.com/office/drawing/2014/main" id="{77AA2AA6-0A93-D420-88E2-8C0AE274A7D6}"/>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6</a:t>
              </a:r>
              <a:endParaRPr kumimoji="1" lang="ko-Kore-KR" altLang="en-US" sz="1600" spc="-40" dirty="0">
                <a:latin typeface="+mn-ea"/>
              </a:endParaRPr>
            </a:p>
          </p:txBody>
        </p:sp>
      </p:grpSp>
      <p:grpSp>
        <p:nvGrpSpPr>
          <p:cNvPr id="218" name="그룹 217">
            <a:extLst>
              <a:ext uri="{FF2B5EF4-FFF2-40B4-BE49-F238E27FC236}">
                <a16:creationId xmlns:a16="http://schemas.microsoft.com/office/drawing/2014/main" id="{30D45714-3209-5668-AF09-BAC0412D16A4}"/>
              </a:ext>
            </a:extLst>
          </p:cNvPr>
          <p:cNvGrpSpPr/>
          <p:nvPr/>
        </p:nvGrpSpPr>
        <p:grpSpPr>
          <a:xfrm>
            <a:off x="5083954" y="3487766"/>
            <a:ext cx="488691" cy="488691"/>
            <a:chOff x="1263400" y="4902087"/>
            <a:chExt cx="488691" cy="488691"/>
          </a:xfrm>
        </p:grpSpPr>
        <p:sp>
          <p:nvSpPr>
            <p:cNvPr id="219" name="타원 218">
              <a:extLst>
                <a:ext uri="{FF2B5EF4-FFF2-40B4-BE49-F238E27FC236}">
                  <a16:creationId xmlns:a16="http://schemas.microsoft.com/office/drawing/2014/main" id="{C71062D0-B3D8-55EF-666F-CB83E42101E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0" name="TextBox 219">
              <a:extLst>
                <a:ext uri="{FF2B5EF4-FFF2-40B4-BE49-F238E27FC236}">
                  <a16:creationId xmlns:a16="http://schemas.microsoft.com/office/drawing/2014/main" id="{4F715DE7-62D4-20A2-A76B-4D16FE1269FC}"/>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5</a:t>
              </a:r>
              <a:endParaRPr kumimoji="1" lang="ko-Kore-KR" altLang="en-US" sz="1600" spc="-40" dirty="0">
                <a:latin typeface="+mn-ea"/>
              </a:endParaRPr>
            </a:p>
          </p:txBody>
        </p:sp>
      </p:grpSp>
      <p:grpSp>
        <p:nvGrpSpPr>
          <p:cNvPr id="221" name="그룹 220">
            <a:extLst>
              <a:ext uri="{FF2B5EF4-FFF2-40B4-BE49-F238E27FC236}">
                <a16:creationId xmlns:a16="http://schemas.microsoft.com/office/drawing/2014/main" id="{A2F4C24D-0C4C-B950-C195-A8D367B040B5}"/>
              </a:ext>
            </a:extLst>
          </p:cNvPr>
          <p:cNvGrpSpPr/>
          <p:nvPr/>
        </p:nvGrpSpPr>
        <p:grpSpPr>
          <a:xfrm>
            <a:off x="5083954" y="4231344"/>
            <a:ext cx="488691" cy="488691"/>
            <a:chOff x="1263400" y="4902087"/>
            <a:chExt cx="488691" cy="488691"/>
          </a:xfrm>
        </p:grpSpPr>
        <p:sp>
          <p:nvSpPr>
            <p:cNvPr id="222" name="타원 221">
              <a:extLst>
                <a:ext uri="{FF2B5EF4-FFF2-40B4-BE49-F238E27FC236}">
                  <a16:creationId xmlns:a16="http://schemas.microsoft.com/office/drawing/2014/main" id="{34C2859D-C02B-6162-9468-DD9DEC5EFF0C}"/>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3" name="TextBox 222">
              <a:extLst>
                <a:ext uri="{FF2B5EF4-FFF2-40B4-BE49-F238E27FC236}">
                  <a16:creationId xmlns:a16="http://schemas.microsoft.com/office/drawing/2014/main" id="{41C6E9E0-4BD0-17B3-2040-9FE30031525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7</a:t>
              </a:r>
              <a:endParaRPr kumimoji="1" lang="ko-Kore-KR" altLang="en-US" sz="1600" spc="-40" dirty="0">
                <a:latin typeface="+mn-ea"/>
              </a:endParaRPr>
            </a:p>
          </p:txBody>
        </p:sp>
      </p:grpSp>
      <p:grpSp>
        <p:nvGrpSpPr>
          <p:cNvPr id="224" name="그룹 223">
            <a:extLst>
              <a:ext uri="{FF2B5EF4-FFF2-40B4-BE49-F238E27FC236}">
                <a16:creationId xmlns:a16="http://schemas.microsoft.com/office/drawing/2014/main" id="{F7FA1ABF-BF7D-2B51-7155-10341D719E65}"/>
              </a:ext>
            </a:extLst>
          </p:cNvPr>
          <p:cNvGrpSpPr/>
          <p:nvPr/>
        </p:nvGrpSpPr>
        <p:grpSpPr>
          <a:xfrm>
            <a:off x="6890586" y="4920867"/>
            <a:ext cx="488691" cy="488691"/>
            <a:chOff x="1263400" y="4902087"/>
            <a:chExt cx="488691" cy="488691"/>
          </a:xfrm>
          <a:solidFill>
            <a:srgbClr val="949494"/>
          </a:solidFill>
        </p:grpSpPr>
        <p:sp>
          <p:nvSpPr>
            <p:cNvPr id="225" name="타원 224">
              <a:extLst>
                <a:ext uri="{FF2B5EF4-FFF2-40B4-BE49-F238E27FC236}">
                  <a16:creationId xmlns:a16="http://schemas.microsoft.com/office/drawing/2014/main" id="{E9A6BB40-26B1-6BC3-DFB6-0BC2883D925E}"/>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6" name="TextBox 225">
              <a:extLst>
                <a:ext uri="{FF2B5EF4-FFF2-40B4-BE49-F238E27FC236}">
                  <a16:creationId xmlns:a16="http://schemas.microsoft.com/office/drawing/2014/main" id="{1F6F4CA7-F4AB-CC2B-831E-221F59C6C04E}"/>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9</a:t>
              </a:r>
              <a:endParaRPr kumimoji="1" lang="ko-Kore-KR" altLang="en-US" sz="1600" spc="-40" dirty="0">
                <a:latin typeface="+mn-ea"/>
              </a:endParaRPr>
            </a:p>
          </p:txBody>
        </p:sp>
      </p:grpSp>
      <p:grpSp>
        <p:nvGrpSpPr>
          <p:cNvPr id="227" name="그룹 226">
            <a:extLst>
              <a:ext uri="{FF2B5EF4-FFF2-40B4-BE49-F238E27FC236}">
                <a16:creationId xmlns:a16="http://schemas.microsoft.com/office/drawing/2014/main" id="{7FC3F652-E159-3B24-B38C-CB1500CB963E}"/>
              </a:ext>
            </a:extLst>
          </p:cNvPr>
          <p:cNvGrpSpPr/>
          <p:nvPr/>
        </p:nvGrpSpPr>
        <p:grpSpPr>
          <a:xfrm>
            <a:off x="6882113" y="4086016"/>
            <a:ext cx="488691" cy="488691"/>
            <a:chOff x="1263400" y="4902087"/>
            <a:chExt cx="488691" cy="488691"/>
          </a:xfrm>
          <a:solidFill>
            <a:schemeClr val="accent4">
              <a:lumMod val="20000"/>
              <a:lumOff val="80000"/>
            </a:schemeClr>
          </a:solidFill>
        </p:grpSpPr>
        <p:sp>
          <p:nvSpPr>
            <p:cNvPr id="228" name="타원 227">
              <a:extLst>
                <a:ext uri="{FF2B5EF4-FFF2-40B4-BE49-F238E27FC236}">
                  <a16:creationId xmlns:a16="http://schemas.microsoft.com/office/drawing/2014/main" id="{5770FBB7-44A9-1B01-D14E-AD8F80DDCBA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9" name="TextBox 228">
              <a:extLst>
                <a:ext uri="{FF2B5EF4-FFF2-40B4-BE49-F238E27FC236}">
                  <a16:creationId xmlns:a16="http://schemas.microsoft.com/office/drawing/2014/main" id="{50FF9738-53B7-BF94-0ECC-CCB7F1F0A4D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7</a:t>
              </a:r>
              <a:endParaRPr kumimoji="1" lang="ko-Kore-KR" altLang="en-US" sz="1600" spc="-40" dirty="0">
                <a:latin typeface="+mn-ea"/>
              </a:endParaRPr>
            </a:p>
          </p:txBody>
        </p:sp>
      </p:grpSp>
      <p:grpSp>
        <p:nvGrpSpPr>
          <p:cNvPr id="230" name="그룹 229">
            <a:extLst>
              <a:ext uri="{FF2B5EF4-FFF2-40B4-BE49-F238E27FC236}">
                <a16:creationId xmlns:a16="http://schemas.microsoft.com/office/drawing/2014/main" id="{B81AB631-04F4-8F6D-62AC-414EE1E243DE}"/>
              </a:ext>
            </a:extLst>
          </p:cNvPr>
          <p:cNvGrpSpPr/>
          <p:nvPr/>
        </p:nvGrpSpPr>
        <p:grpSpPr>
          <a:xfrm>
            <a:off x="6882113" y="3719177"/>
            <a:ext cx="488691" cy="488691"/>
            <a:chOff x="1263400" y="4902087"/>
            <a:chExt cx="488691" cy="488691"/>
          </a:xfrm>
        </p:grpSpPr>
        <p:sp>
          <p:nvSpPr>
            <p:cNvPr id="231" name="타원 230">
              <a:extLst>
                <a:ext uri="{FF2B5EF4-FFF2-40B4-BE49-F238E27FC236}">
                  <a16:creationId xmlns:a16="http://schemas.microsoft.com/office/drawing/2014/main" id="{CA7E7E3B-C014-DDCB-F189-34D30254F94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32" name="TextBox 231">
              <a:extLst>
                <a:ext uri="{FF2B5EF4-FFF2-40B4-BE49-F238E27FC236}">
                  <a16:creationId xmlns:a16="http://schemas.microsoft.com/office/drawing/2014/main" id="{305A5692-EF3D-F7E0-67AD-C5D3778B4C2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6</a:t>
              </a:r>
              <a:endParaRPr kumimoji="1" lang="ko-Kore-KR" altLang="en-US" sz="1600" spc="-40" dirty="0">
                <a:latin typeface="+mn-ea"/>
              </a:endParaRPr>
            </a:p>
          </p:txBody>
        </p:sp>
      </p:grpSp>
      <p:grpSp>
        <p:nvGrpSpPr>
          <p:cNvPr id="233" name="그룹 232">
            <a:extLst>
              <a:ext uri="{FF2B5EF4-FFF2-40B4-BE49-F238E27FC236}">
                <a16:creationId xmlns:a16="http://schemas.microsoft.com/office/drawing/2014/main" id="{065C205C-6EBC-D724-D85F-9E95E410071E}"/>
              </a:ext>
            </a:extLst>
          </p:cNvPr>
          <p:cNvGrpSpPr/>
          <p:nvPr/>
        </p:nvGrpSpPr>
        <p:grpSpPr>
          <a:xfrm>
            <a:off x="6882113" y="4462755"/>
            <a:ext cx="488691" cy="488691"/>
            <a:chOff x="1263400" y="4902087"/>
            <a:chExt cx="488691" cy="488691"/>
          </a:xfrm>
          <a:solidFill>
            <a:schemeClr val="accent4">
              <a:lumMod val="20000"/>
              <a:lumOff val="80000"/>
            </a:schemeClr>
          </a:solidFill>
        </p:grpSpPr>
        <p:sp>
          <p:nvSpPr>
            <p:cNvPr id="234" name="타원 233">
              <a:extLst>
                <a:ext uri="{FF2B5EF4-FFF2-40B4-BE49-F238E27FC236}">
                  <a16:creationId xmlns:a16="http://schemas.microsoft.com/office/drawing/2014/main" id="{5E478C85-EE52-D93C-3778-D393CC38345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35" name="TextBox 234">
              <a:extLst>
                <a:ext uri="{FF2B5EF4-FFF2-40B4-BE49-F238E27FC236}">
                  <a16:creationId xmlns:a16="http://schemas.microsoft.com/office/drawing/2014/main" id="{806C7A5D-25FE-B364-D24A-8A25BF23A86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8</a:t>
              </a:r>
              <a:endParaRPr kumimoji="1" lang="ko-Kore-KR" altLang="en-US" sz="1600" spc="-40" dirty="0">
                <a:latin typeface="+mn-ea"/>
              </a:endParaRPr>
            </a:p>
          </p:txBody>
        </p:sp>
      </p:grpSp>
    </p:spTree>
    <p:extLst>
      <p:ext uri="{BB962C8B-B14F-4D97-AF65-F5344CB8AC3E}">
        <p14:creationId xmlns:p14="http://schemas.microsoft.com/office/powerpoint/2010/main" val="156760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25</a:t>
            </a:fld>
            <a:endParaRPr lang="ko-KR" altLang="en-US" dirty="0"/>
          </a:p>
        </p:txBody>
      </p:sp>
      <p:sp>
        <p:nvSpPr>
          <p:cNvPr id="5" name="TextBox 4">
            <a:extLst>
              <a:ext uri="{FF2B5EF4-FFF2-40B4-BE49-F238E27FC236}">
                <a16:creationId xmlns:a16="http://schemas.microsoft.com/office/drawing/2014/main" id="{42D471D1-4488-2860-0DC8-8C52F9612C3E}"/>
              </a:ext>
            </a:extLst>
          </p:cNvPr>
          <p:cNvSpPr txBox="1"/>
          <p:nvPr/>
        </p:nvSpPr>
        <p:spPr>
          <a:xfrm>
            <a:off x="180934" y="163000"/>
            <a:ext cx="5665333" cy="276999"/>
          </a:xfrm>
          <a:prstGeom prst="rect">
            <a:avLst/>
          </a:prstGeom>
          <a:noFill/>
        </p:spPr>
        <p:txBody>
          <a:bodyPr wrap="none" lIns="0" tIns="0" rIns="0" bIns="0" rtlCol="0">
            <a:spAutoFit/>
          </a:bodyPr>
          <a:lstStyle/>
          <a:p>
            <a:pPr algn="l"/>
            <a:r>
              <a:rPr kumimoji="1" lang="en-US" altLang="ko-Kore-KR" spc="-40" dirty="0">
                <a:latin typeface="+mn-ea"/>
              </a:rPr>
              <a:t>Modular design</a:t>
            </a:r>
            <a:r>
              <a:rPr kumimoji="1" lang="ko-Kore-KR" altLang="en-US" spc="-40" dirty="0">
                <a:latin typeface="+mn-ea"/>
              </a:rPr>
              <a:t>을 통해 각 </a:t>
            </a:r>
            <a:r>
              <a:rPr kumimoji="1" lang="en-US" altLang="ko-Kore-KR" spc="-40" dirty="0">
                <a:latin typeface="+mn-ea"/>
              </a:rPr>
              <a:t>m</a:t>
            </a:r>
            <a:r>
              <a:rPr kumimoji="1" lang="en-US" altLang="ko-KR" spc="-40" dirty="0">
                <a:latin typeface="+mn-ea"/>
              </a:rPr>
              <a:t>odule</a:t>
            </a:r>
            <a:r>
              <a:rPr kumimoji="1" lang="ko-KR" altLang="en-US" spc="-40" dirty="0">
                <a:latin typeface="+mn-ea"/>
              </a:rPr>
              <a:t>을 </a:t>
            </a:r>
            <a:r>
              <a:rPr kumimoji="1" lang="en-US" altLang="ko-KR" spc="-40" dirty="0">
                <a:latin typeface="+mn-ea"/>
              </a:rPr>
              <a:t>supplier </a:t>
            </a:r>
            <a:r>
              <a:rPr kumimoji="1" lang="ko-KR" altLang="en-US" spc="-40" dirty="0">
                <a:latin typeface="+mn-ea"/>
              </a:rPr>
              <a:t>에게 맡김</a:t>
            </a:r>
            <a:r>
              <a:rPr kumimoji="1" lang="en-US" altLang="ko-KR" spc="-40" dirty="0">
                <a:latin typeface="+mn-ea"/>
              </a:rPr>
              <a:t>.</a:t>
            </a:r>
            <a:endParaRPr kumimoji="1" lang="ko-Kore-KR" altLang="en-US" spc="-40" dirty="0">
              <a:latin typeface="+mn-ea"/>
            </a:endParaRPr>
          </a:p>
        </p:txBody>
      </p:sp>
      <p:sp>
        <p:nvSpPr>
          <p:cNvPr id="6" name="TextBox 5">
            <a:extLst>
              <a:ext uri="{FF2B5EF4-FFF2-40B4-BE49-F238E27FC236}">
                <a16:creationId xmlns:a16="http://schemas.microsoft.com/office/drawing/2014/main" id="{7820710C-1C04-CED5-E675-73EFD6B68756}"/>
              </a:ext>
            </a:extLst>
          </p:cNvPr>
          <p:cNvSpPr txBox="1"/>
          <p:nvPr/>
        </p:nvSpPr>
        <p:spPr>
          <a:xfrm flipH="1">
            <a:off x="180934" y="612340"/>
            <a:ext cx="9889341" cy="5293757"/>
          </a:xfrm>
          <a:prstGeom prst="rect">
            <a:avLst/>
          </a:prstGeom>
          <a:noFill/>
        </p:spPr>
        <p:txBody>
          <a:bodyPr wrap="square" lIns="0" tIns="0" rIns="0" bIns="0" rtlCol="0">
            <a:spAutoFit/>
          </a:bodyPr>
          <a:lstStyle/>
          <a:p>
            <a:pPr algn="l"/>
            <a:r>
              <a:rPr kumimoji="1" lang="ko-Kore-KR" altLang="en-US" spc="-40" dirty="0">
                <a:latin typeface="+mn-ea"/>
              </a:rPr>
              <a:t>각 모듈 별로 여러가지 </a:t>
            </a:r>
            <a:r>
              <a:rPr kumimoji="1" lang="en-US" altLang="ko-Kore-KR" spc="-40" dirty="0">
                <a:latin typeface="+mn-ea"/>
              </a:rPr>
              <a:t>t</a:t>
            </a:r>
            <a:r>
              <a:rPr kumimoji="1" lang="en-US" altLang="ko-KR" spc="-40" dirty="0">
                <a:latin typeface="+mn-ea"/>
              </a:rPr>
              <a:t>ype </a:t>
            </a:r>
            <a:r>
              <a:rPr kumimoji="1" lang="ko-KR" altLang="en-US" spc="-40" dirty="0">
                <a:latin typeface="+mn-ea"/>
              </a:rPr>
              <a:t>및 </a:t>
            </a:r>
            <a:r>
              <a:rPr kumimoji="1" lang="en-US" altLang="ko-KR" spc="-40" dirty="0">
                <a:latin typeface="+mn-ea"/>
              </a:rPr>
              <a:t>instances</a:t>
            </a:r>
            <a:r>
              <a:rPr kumimoji="1" lang="ko-KR" altLang="en-US" spc="-40" dirty="0">
                <a:latin typeface="+mn-ea"/>
              </a:rPr>
              <a:t>가 존재</a:t>
            </a:r>
            <a:endParaRPr kumimoji="1" lang="en-US" altLang="ko-KR" spc="-40" dirty="0">
              <a:latin typeface="+mn-ea"/>
            </a:endParaRPr>
          </a:p>
          <a:p>
            <a:pPr algn="l"/>
            <a:r>
              <a:rPr kumimoji="1" lang="en-US" altLang="ko-Kore-KR" spc="-40" dirty="0">
                <a:latin typeface="+mn-ea"/>
              </a:rPr>
              <a:t>Instances : [performance </a:t>
            </a:r>
            <a:r>
              <a:rPr kumimoji="1" lang="ko-Kore-KR" altLang="en-US" spc="-40" dirty="0">
                <a:latin typeface="+mn-ea"/>
              </a:rPr>
              <a:t>및 </a:t>
            </a:r>
            <a:r>
              <a:rPr kumimoji="1" lang="en-US" altLang="ko-Kore-KR" spc="-40" dirty="0">
                <a:latin typeface="+mn-ea"/>
              </a:rPr>
              <a:t>p</a:t>
            </a:r>
            <a:r>
              <a:rPr kumimoji="1" lang="en-US" altLang="ko-KR" spc="-40" dirty="0">
                <a:latin typeface="+mn-ea"/>
              </a:rPr>
              <a:t>arameter, type</a:t>
            </a:r>
            <a:r>
              <a:rPr kumimoji="1" lang="ko-KR" altLang="en-US" spc="-40" dirty="0">
                <a:latin typeface="+mn-ea"/>
              </a:rPr>
              <a:t>이 상이함</a:t>
            </a:r>
            <a:r>
              <a:rPr kumimoji="1" lang="en-US" altLang="ko-KR" spc="-40" dirty="0">
                <a:latin typeface="+mn-ea"/>
              </a:rPr>
              <a:t>]</a:t>
            </a:r>
          </a:p>
          <a:p>
            <a:pPr algn="l"/>
            <a:endParaRPr kumimoji="1" lang="en-US" altLang="ko-Kore-KR" spc="-40" dirty="0">
              <a:latin typeface="+mn-ea"/>
            </a:endParaRPr>
          </a:p>
          <a:p>
            <a:pPr algn="l"/>
            <a:r>
              <a:rPr kumimoji="1" lang="ko-Kore-KR" altLang="en-US" spc="-40" dirty="0">
                <a:latin typeface="+mn-ea"/>
              </a:rPr>
              <a:t>각 모듈 </a:t>
            </a:r>
            <a:r>
              <a:rPr kumimoji="1" lang="en-US" altLang="ko-Kore-KR" spc="-40" dirty="0">
                <a:latin typeface="+mn-ea"/>
              </a:rPr>
              <a:t>instances </a:t>
            </a:r>
            <a:r>
              <a:rPr kumimoji="1" lang="ko-Kore-KR" altLang="en-US" spc="-40" dirty="0">
                <a:latin typeface="+mn-ea"/>
              </a:rPr>
              <a:t>들은 매우 상이하고 다양하게 존재</a:t>
            </a:r>
            <a:r>
              <a:rPr kumimoji="1" lang="en-US" altLang="ko-Kore-KR" spc="-40" dirty="0">
                <a:latin typeface="+mn-ea"/>
              </a:rPr>
              <a:t>.</a:t>
            </a:r>
          </a:p>
          <a:p>
            <a:pPr marL="285750" indent="-285750" algn="l">
              <a:buFont typeface="Wingdings" pitchFamily="2" charset="2"/>
              <a:buChar char="è"/>
            </a:pPr>
            <a:r>
              <a:rPr kumimoji="1" lang="ko-Kore-KR" altLang="en-US" spc="-40" dirty="0">
                <a:latin typeface="+mn-ea"/>
              </a:rPr>
              <a:t>이론적으로 가능한 갯수는 </a:t>
            </a:r>
            <a:r>
              <a:rPr kumimoji="1" lang="en-US" altLang="ko-Kore-KR" spc="-40" dirty="0">
                <a:latin typeface="+mn-ea"/>
              </a:rPr>
              <a:t>N</a:t>
            </a:r>
            <a:r>
              <a:rPr kumimoji="1" lang="en-US" altLang="ko-Kore-KR" spc="-40" baseline="-25000" dirty="0">
                <a:latin typeface="+mn-ea"/>
              </a:rPr>
              <a:t>1k</a:t>
            </a:r>
            <a:r>
              <a:rPr kumimoji="1" lang="en-US" altLang="ko-Kore-KR" spc="-40" dirty="0">
                <a:latin typeface="+mn-ea"/>
              </a:rPr>
              <a:t> * N</a:t>
            </a:r>
            <a:r>
              <a:rPr kumimoji="1" lang="en-US" altLang="ko-Kore-KR" spc="-40" baseline="-25000" dirty="0">
                <a:latin typeface="+mn-ea"/>
              </a:rPr>
              <a:t>2l</a:t>
            </a:r>
            <a:r>
              <a:rPr kumimoji="1" lang="en-US" altLang="ko-Kore-KR" spc="-40" dirty="0">
                <a:latin typeface="+mn-ea"/>
              </a:rPr>
              <a:t> * N</a:t>
            </a:r>
            <a:r>
              <a:rPr kumimoji="1" lang="en-US" altLang="ko-Kore-KR" spc="-40" baseline="-25000" dirty="0">
                <a:latin typeface="+mn-ea"/>
              </a:rPr>
              <a:t>3m</a:t>
            </a:r>
            <a:r>
              <a:rPr kumimoji="1" lang="en-US" altLang="ko-Kore-KR" spc="-40" dirty="0">
                <a:latin typeface="+mn-ea"/>
              </a:rPr>
              <a:t> * N</a:t>
            </a:r>
            <a:r>
              <a:rPr kumimoji="1" lang="en-US" altLang="ko-Kore-KR" spc="-40" baseline="-25000" dirty="0">
                <a:latin typeface="+mn-ea"/>
              </a:rPr>
              <a:t>4j</a:t>
            </a:r>
            <a:r>
              <a:rPr kumimoji="1" lang="en-US" altLang="ko-Kore-KR" spc="-40" dirty="0">
                <a:latin typeface="+mn-ea"/>
              </a:rPr>
              <a:t> * N</a:t>
            </a:r>
            <a:r>
              <a:rPr kumimoji="1" lang="en-US" altLang="ko-Kore-KR" spc="-40" baseline="-25000" dirty="0">
                <a:latin typeface="+mn-ea"/>
              </a:rPr>
              <a:t>1h</a:t>
            </a:r>
            <a:r>
              <a:rPr kumimoji="1" lang="en-US" altLang="ko-Kore-KR" spc="-40" dirty="0">
                <a:latin typeface="+mn-ea"/>
              </a:rPr>
              <a:t> * N</a:t>
            </a:r>
            <a:r>
              <a:rPr kumimoji="1" lang="en-US" altLang="ko-Kore-KR" spc="-40" baseline="-25000" dirty="0">
                <a:latin typeface="+mn-ea"/>
              </a:rPr>
              <a:t>1t </a:t>
            </a:r>
            <a:r>
              <a:rPr kumimoji="1" lang="ko-Kore-KR" altLang="en-US" spc="-40" dirty="0">
                <a:latin typeface="+mn-ea"/>
              </a:rPr>
              <a:t>등 매우 선지가 다양</a:t>
            </a:r>
            <a:endParaRPr kumimoji="1" lang="en-US" altLang="ko-Kore-KR" spc="-40" dirty="0">
              <a:latin typeface="+mn-ea"/>
            </a:endParaRPr>
          </a:p>
          <a:p>
            <a:pPr algn="l"/>
            <a:endParaRPr kumimoji="1" lang="en-US" altLang="ko-KR" spc="-40" dirty="0">
              <a:latin typeface="+mn-ea"/>
            </a:endParaRPr>
          </a:p>
          <a:p>
            <a:pPr algn="l"/>
            <a:r>
              <a:rPr kumimoji="1" lang="en-US" altLang="ko-Kore-KR" b="1" spc="-40" dirty="0">
                <a:solidFill>
                  <a:srgbClr val="C00000"/>
                </a:solidFill>
                <a:latin typeface="+mn-ea"/>
              </a:rPr>
              <a:t>Instance</a:t>
            </a:r>
            <a:r>
              <a:rPr kumimoji="1" lang="ko-Kore-KR" altLang="en-US" b="1" spc="-40" dirty="0">
                <a:solidFill>
                  <a:srgbClr val="C00000"/>
                </a:solidFill>
                <a:latin typeface="+mn-ea"/>
              </a:rPr>
              <a:t>들의 </a:t>
            </a:r>
            <a:r>
              <a:rPr kumimoji="1" lang="en-US" altLang="ko-Kore-KR" b="1" spc="-40" dirty="0">
                <a:solidFill>
                  <a:srgbClr val="C00000"/>
                </a:solidFill>
                <a:latin typeface="+mn-ea"/>
              </a:rPr>
              <a:t>s</a:t>
            </a:r>
            <a:r>
              <a:rPr kumimoji="1" lang="en-US" altLang="ko-KR" b="1" spc="-40" dirty="0">
                <a:solidFill>
                  <a:srgbClr val="C00000"/>
                </a:solidFill>
                <a:latin typeface="+mn-ea"/>
              </a:rPr>
              <a:t>pec </a:t>
            </a:r>
            <a:r>
              <a:rPr kumimoji="1" lang="ko-KR" altLang="en-US" b="1" spc="-40" dirty="0">
                <a:solidFill>
                  <a:srgbClr val="C00000"/>
                </a:solidFill>
                <a:latin typeface="+mn-ea"/>
              </a:rPr>
              <a:t>및 </a:t>
            </a:r>
            <a:r>
              <a:rPr kumimoji="1" lang="en-US" altLang="ko-KR" b="1" spc="-40" dirty="0">
                <a:solidFill>
                  <a:srgbClr val="C00000"/>
                </a:solidFill>
                <a:latin typeface="+mn-ea"/>
              </a:rPr>
              <a:t>parameter</a:t>
            </a:r>
            <a:r>
              <a:rPr kumimoji="1" lang="ko-KR" altLang="en-US" b="1" spc="-40" dirty="0">
                <a:solidFill>
                  <a:srgbClr val="C00000"/>
                </a:solidFill>
                <a:latin typeface="+mn-ea"/>
              </a:rPr>
              <a:t>는 </a:t>
            </a:r>
            <a:r>
              <a:rPr kumimoji="1" lang="en-US" altLang="ko-KR" b="1" spc="-40" dirty="0">
                <a:solidFill>
                  <a:srgbClr val="C00000"/>
                </a:solidFill>
                <a:latin typeface="+mn-ea"/>
              </a:rPr>
              <a:t>fine-tuning (redesign)</a:t>
            </a:r>
            <a:r>
              <a:rPr kumimoji="1" lang="ko-KR" altLang="en-US" b="1" spc="-40" dirty="0">
                <a:solidFill>
                  <a:srgbClr val="C00000"/>
                </a:solidFill>
                <a:latin typeface="+mn-ea"/>
              </a:rPr>
              <a:t>할 수 없다</a:t>
            </a:r>
            <a:r>
              <a:rPr kumimoji="1" lang="en-US" altLang="ko-KR" b="1" spc="-40" dirty="0">
                <a:solidFill>
                  <a:srgbClr val="C00000"/>
                </a:solidFill>
                <a:latin typeface="+mn-ea"/>
              </a:rPr>
              <a:t>.</a:t>
            </a:r>
            <a:endParaRPr kumimoji="1" lang="en-US" altLang="ko-Kore-KR" b="1" spc="-40" dirty="0">
              <a:solidFill>
                <a:srgbClr val="C00000"/>
              </a:solidFill>
              <a:latin typeface="+mn-ea"/>
            </a:endParaRPr>
          </a:p>
          <a:p>
            <a:pPr algn="l"/>
            <a:r>
              <a:rPr kumimoji="1" lang="en-US" altLang="ko-Kore-KR" sz="2000" b="1" spc="-40" dirty="0">
                <a:latin typeface="+mn-ea"/>
              </a:rPr>
              <a:t>Module’s flexibility </a:t>
            </a:r>
            <a:r>
              <a:rPr kumimoji="1" lang="en-US" altLang="ko-Kore-KR" b="1" spc="-40" dirty="0">
                <a:latin typeface="+mn-ea"/>
              </a:rPr>
              <a:t>: </a:t>
            </a:r>
            <a:r>
              <a:rPr kumimoji="1" lang="ko-Kore-KR" altLang="en-US" b="1" spc="-40" dirty="0">
                <a:latin typeface="+mn-ea"/>
              </a:rPr>
              <a:t>모듈 </a:t>
            </a:r>
            <a:r>
              <a:rPr kumimoji="1" lang="en-US" altLang="ko-Kore-KR" b="1" spc="-40" dirty="0">
                <a:latin typeface="+mn-ea"/>
              </a:rPr>
              <a:t>instance</a:t>
            </a:r>
            <a:r>
              <a:rPr kumimoji="1" lang="ko-Kore-KR" altLang="en-US" b="1" spc="-40" dirty="0">
                <a:latin typeface="+mn-ea"/>
              </a:rPr>
              <a:t>를 통해</a:t>
            </a:r>
            <a:r>
              <a:rPr kumimoji="1" lang="en-US" altLang="ko-Kore-KR" b="1" spc="-40" dirty="0">
                <a:latin typeface="+mn-ea"/>
              </a:rPr>
              <a:t>, </a:t>
            </a:r>
            <a:r>
              <a:rPr kumimoji="1" lang="ko-Kore-KR" altLang="en-US" b="1" spc="-40" dirty="0">
                <a:latin typeface="+mn-ea"/>
              </a:rPr>
              <a:t>기존의 제약 </a:t>
            </a:r>
            <a:r>
              <a:rPr kumimoji="1" lang="en-US" altLang="ko-Kore-KR" b="1" spc="-40" dirty="0">
                <a:latin typeface="+mn-ea"/>
              </a:rPr>
              <a:t>(compatibility)</a:t>
            </a:r>
            <a:r>
              <a:rPr kumimoji="1" lang="ko-Kore-KR" altLang="en-US" b="1" spc="-40" dirty="0">
                <a:latin typeface="+mn-ea"/>
              </a:rPr>
              <a:t>을 </a:t>
            </a:r>
            <a:r>
              <a:rPr kumimoji="1" lang="en-US" altLang="ko-Kore-KR" b="1" spc="-40" dirty="0">
                <a:latin typeface="+mn-ea"/>
              </a:rPr>
              <a:t>handling</a:t>
            </a:r>
            <a:r>
              <a:rPr kumimoji="1" lang="ko-Kore-KR" altLang="en-US" b="1" spc="-40" dirty="0">
                <a:latin typeface="+mn-ea"/>
              </a:rPr>
              <a:t>하기 쉬움</a:t>
            </a:r>
            <a:r>
              <a:rPr kumimoji="1" lang="en-US" altLang="ko-Kore-KR" b="1" spc="-40" dirty="0">
                <a:latin typeface="+mn-ea"/>
              </a:rPr>
              <a:t>.</a:t>
            </a:r>
            <a:endParaRPr kumimoji="1" lang="en-US" altLang="ko-KR" b="1" spc="-40" dirty="0">
              <a:latin typeface="+mn-ea"/>
            </a:endParaRPr>
          </a:p>
          <a:p>
            <a:pPr algn="l"/>
            <a:endParaRPr kumimoji="1" lang="en-US" altLang="ko-KR" b="1" spc="-40" dirty="0">
              <a:latin typeface="+mn-ea"/>
            </a:endParaRPr>
          </a:p>
          <a:p>
            <a:pPr algn="l"/>
            <a:r>
              <a:rPr kumimoji="1" lang="en-US" altLang="ko-KR" sz="2400" b="1" spc="-40" dirty="0" err="1">
                <a:latin typeface="+mn-ea"/>
              </a:rPr>
              <a:t>Compatiblity</a:t>
            </a:r>
            <a:r>
              <a:rPr kumimoji="1" lang="ko-KR" altLang="en-US" sz="2400" b="1" spc="-40" dirty="0" err="1">
                <a:latin typeface="+mn-ea"/>
              </a:rPr>
              <a:t>를</a:t>
            </a:r>
            <a:r>
              <a:rPr kumimoji="1" lang="ko-KR" altLang="en-US" sz="2400" b="1" spc="-40" dirty="0">
                <a:latin typeface="+mn-ea"/>
              </a:rPr>
              <a:t> 먼저 좀 보자</a:t>
            </a:r>
            <a:r>
              <a:rPr kumimoji="1" lang="en-US" altLang="ko-KR" sz="2400" b="1" spc="-40" dirty="0">
                <a:latin typeface="+mn-ea"/>
              </a:rPr>
              <a:t>.</a:t>
            </a:r>
          </a:p>
          <a:p>
            <a:pPr marL="285750" indent="-285750" algn="l">
              <a:buFont typeface="Wingdings" pitchFamily="2" charset="2"/>
              <a:buChar char="è"/>
            </a:pPr>
            <a:r>
              <a:rPr kumimoji="1" lang="ko-Kore-KR" altLang="en-US" sz="2400" b="1" spc="-40" dirty="0">
                <a:latin typeface="+mn-ea"/>
                <a:sym typeface="Wingdings" pitchFamily="2" charset="2"/>
              </a:rPr>
              <a:t>사람들이 왜 덜했는지</a:t>
            </a:r>
            <a:r>
              <a:rPr kumimoji="1" lang="en-US" altLang="ko-Kore-KR" sz="2400" b="1" spc="-40" dirty="0">
                <a:latin typeface="+mn-ea"/>
                <a:sym typeface="Wingdings" pitchFamily="2" charset="2"/>
              </a:rPr>
              <a:t>. </a:t>
            </a:r>
            <a:r>
              <a:rPr kumimoji="1" lang="ko-Kore-KR" altLang="en-US" sz="2400" b="1" spc="-40" dirty="0">
                <a:latin typeface="+mn-ea"/>
                <a:sym typeface="Wingdings" pitchFamily="2" charset="2"/>
              </a:rPr>
              <a:t>어려우니까 안했다</a:t>
            </a:r>
            <a:r>
              <a:rPr kumimoji="1" lang="en-US" altLang="ko-Kore-KR" sz="2400" b="1" spc="-40" dirty="0">
                <a:latin typeface="+mn-ea"/>
                <a:sym typeface="Wingdings" pitchFamily="2" charset="2"/>
              </a:rPr>
              <a:t>. </a:t>
            </a:r>
            <a:r>
              <a:rPr kumimoji="1" lang="en-US" altLang="ko-KR" sz="2400" b="1" spc="-40" dirty="0">
                <a:latin typeface="+mn-ea"/>
                <a:sym typeface="Wingdings" pitchFamily="2" charset="2"/>
              </a:rPr>
              <a:t>[</a:t>
            </a:r>
            <a:r>
              <a:rPr kumimoji="1" lang="ko-KR" altLang="en-US" sz="2400" b="1" spc="-40" dirty="0">
                <a:latin typeface="+mn-ea"/>
                <a:sym typeface="Wingdings" pitchFamily="2" charset="2"/>
              </a:rPr>
              <a:t>고려가 쉽지 않았다</a:t>
            </a:r>
            <a:r>
              <a:rPr kumimoji="1" lang="en-US" altLang="ko-KR" sz="2400" b="1" spc="-40" dirty="0">
                <a:latin typeface="+mn-ea"/>
                <a:sym typeface="Wingdings" pitchFamily="2" charset="2"/>
              </a:rPr>
              <a:t>].</a:t>
            </a:r>
          </a:p>
          <a:p>
            <a:pPr marL="285750" indent="-285750" algn="l">
              <a:buFont typeface="Wingdings" pitchFamily="2" charset="2"/>
              <a:buChar char="è"/>
            </a:pPr>
            <a:r>
              <a:rPr kumimoji="1" lang="en-US" altLang="ko-KR" sz="2400" b="1" spc="-40" dirty="0" err="1">
                <a:latin typeface="+mn-ea"/>
                <a:sym typeface="Wingdings" pitchFamily="2" charset="2"/>
              </a:rPr>
              <a:t>Compatbility</a:t>
            </a:r>
            <a:r>
              <a:rPr kumimoji="1" lang="ko-KR" altLang="en-US" sz="2400" b="1" spc="-40" dirty="0" err="1">
                <a:latin typeface="+mn-ea"/>
                <a:sym typeface="Wingdings" pitchFamily="2" charset="2"/>
              </a:rPr>
              <a:t>를</a:t>
            </a:r>
            <a:r>
              <a:rPr kumimoji="1" lang="ko-KR" altLang="en-US" sz="2400" b="1" spc="-40" dirty="0">
                <a:latin typeface="+mn-ea"/>
                <a:sym typeface="Wingdings" pitchFamily="2" charset="2"/>
              </a:rPr>
              <a:t> </a:t>
            </a:r>
            <a:r>
              <a:rPr kumimoji="1" lang="en-US" altLang="ko-KR" sz="2400" b="1" spc="-40" dirty="0">
                <a:latin typeface="+mn-ea"/>
                <a:sym typeface="Wingdings" pitchFamily="2" charset="2"/>
              </a:rPr>
              <a:t>given , </a:t>
            </a:r>
            <a:r>
              <a:rPr kumimoji="1" lang="ko-KR" altLang="en-US" sz="2400" b="1" spc="-40" dirty="0">
                <a:latin typeface="+mn-ea"/>
                <a:sym typeface="Wingdings" pitchFamily="2" charset="2"/>
              </a:rPr>
              <a:t>하나로 넣을 수가 없더라</a:t>
            </a:r>
            <a:r>
              <a:rPr kumimoji="1" lang="en-US" altLang="ko-KR" sz="2400" b="1" spc="-40" dirty="0">
                <a:latin typeface="+mn-ea"/>
                <a:sym typeface="Wingdings" pitchFamily="2" charset="2"/>
              </a:rPr>
              <a:t>. [weight </a:t>
            </a:r>
            <a:r>
              <a:rPr kumimoji="1" lang="ko-KR" altLang="en-US" sz="2400" b="1" spc="-40" dirty="0">
                <a:latin typeface="+mn-ea"/>
                <a:sym typeface="Wingdings" pitchFamily="2" charset="2"/>
              </a:rPr>
              <a:t>로는 </a:t>
            </a:r>
            <a:r>
              <a:rPr kumimoji="1" lang="en-US" altLang="ko-KR" sz="2400" b="1" spc="-40" dirty="0">
                <a:latin typeface="+mn-ea"/>
                <a:sym typeface="Wingdings" pitchFamily="2" charset="2"/>
              </a:rPr>
              <a:t>x]</a:t>
            </a:r>
            <a:endParaRPr kumimoji="1" lang="en-US" altLang="ko-KR" b="1" spc="-40" dirty="0">
              <a:latin typeface="+mn-ea"/>
            </a:endParaRPr>
          </a:p>
          <a:p>
            <a:pPr algn="l"/>
            <a:endParaRPr kumimoji="1" lang="en-US" altLang="ko-Kore-KR" spc="-40" dirty="0">
              <a:latin typeface="+mn-ea"/>
            </a:endParaRPr>
          </a:p>
          <a:p>
            <a:pPr algn="l"/>
            <a:r>
              <a:rPr kumimoji="1" lang="ko-Kore-KR" altLang="en-US" spc="-40" dirty="0">
                <a:latin typeface="+mn-ea"/>
              </a:rPr>
              <a:t>회사는 어떤 모듈을 선택해야하는지에 대한 복잡성을 </a:t>
            </a:r>
            <a:r>
              <a:rPr kumimoji="1" lang="en-US" altLang="ko-Kore-KR" spc="-40" dirty="0">
                <a:latin typeface="+mn-ea"/>
              </a:rPr>
              <a:t>h</a:t>
            </a:r>
            <a:r>
              <a:rPr kumimoji="1" lang="en-US" altLang="ko-KR" spc="-40" dirty="0">
                <a:latin typeface="+mn-ea"/>
              </a:rPr>
              <a:t>andling </a:t>
            </a:r>
            <a:r>
              <a:rPr kumimoji="1" lang="ko-KR" altLang="en-US" spc="-40" dirty="0">
                <a:latin typeface="+mn-ea"/>
              </a:rPr>
              <a:t>해야 한다</a:t>
            </a:r>
            <a:r>
              <a:rPr kumimoji="1" lang="en-US" altLang="ko-KR" spc="-40" dirty="0">
                <a:latin typeface="+mn-ea"/>
              </a:rPr>
              <a:t>.</a:t>
            </a:r>
          </a:p>
          <a:p>
            <a:pPr algn="l"/>
            <a:endParaRPr kumimoji="1" lang="en-US" altLang="ko-Kore-KR" spc="-40" dirty="0">
              <a:latin typeface="+mn-ea"/>
            </a:endParaRPr>
          </a:p>
          <a:p>
            <a:r>
              <a:rPr kumimoji="1" lang="ko-Kore-KR" altLang="en-US" spc="-40" dirty="0">
                <a:latin typeface="+mn-ea"/>
              </a:rPr>
              <a:t>난 이 일련의 과정을 해결하기 위해</a:t>
            </a:r>
            <a:r>
              <a:rPr kumimoji="1" lang="en-US" altLang="ko-Kore-KR" spc="-40" dirty="0">
                <a:latin typeface="+mn-ea"/>
              </a:rPr>
              <a:t>, module selection</a:t>
            </a:r>
            <a:r>
              <a:rPr kumimoji="1" lang="ko-Kore-KR" altLang="en-US" spc="-40" dirty="0">
                <a:latin typeface="+mn-ea"/>
              </a:rPr>
              <a:t>의 </a:t>
            </a:r>
            <a:r>
              <a:rPr kumimoji="1" lang="en-US" altLang="ko-Kore-KR" spc="-40" dirty="0">
                <a:latin typeface="+mn-ea"/>
              </a:rPr>
              <a:t>sequence</a:t>
            </a:r>
            <a:r>
              <a:rPr kumimoji="1" lang="ko-Kore-KR" altLang="en-US" spc="-40" dirty="0">
                <a:latin typeface="+mn-ea"/>
              </a:rPr>
              <a:t> 문제를 풀고 싶다</a:t>
            </a:r>
            <a:r>
              <a:rPr kumimoji="1" lang="en-US" altLang="ko-Kore-KR" spc="-40" dirty="0">
                <a:latin typeface="+mn-ea"/>
              </a:rPr>
              <a:t>.</a:t>
            </a:r>
          </a:p>
          <a:p>
            <a:pPr algn="l"/>
            <a:endParaRPr kumimoji="1" lang="en-US" altLang="ko-Kore-KR" spc="-40" dirty="0">
              <a:latin typeface="+mn-ea"/>
            </a:endParaRPr>
          </a:p>
          <a:p>
            <a:pPr algn="l"/>
            <a:r>
              <a:rPr kumimoji="1" lang="en-US" altLang="ko-Kore-KR" spc="-40" dirty="0">
                <a:latin typeface="+mn-ea"/>
              </a:rPr>
              <a:t>With GNN. </a:t>
            </a:r>
            <a:r>
              <a:rPr kumimoji="1" lang="ko-Kore-KR" altLang="en-US" spc="-40" dirty="0">
                <a:latin typeface="+mn-ea"/>
              </a:rPr>
              <a:t>주변 모듈의 관계를 통해 점차 사용되는 </a:t>
            </a:r>
            <a:r>
              <a:rPr kumimoji="1" lang="en-US" altLang="ko-Kore-KR" spc="-40" dirty="0">
                <a:latin typeface="+mn-ea"/>
              </a:rPr>
              <a:t>M</a:t>
            </a:r>
            <a:r>
              <a:rPr kumimoji="1" lang="en-US" altLang="ko-KR" spc="-40" dirty="0">
                <a:latin typeface="+mn-ea"/>
              </a:rPr>
              <a:t>odule instance</a:t>
            </a:r>
            <a:r>
              <a:rPr kumimoji="1" lang="ko-KR" altLang="en-US" spc="-40" dirty="0" err="1">
                <a:latin typeface="+mn-ea"/>
              </a:rPr>
              <a:t>를</a:t>
            </a:r>
            <a:r>
              <a:rPr kumimoji="1" lang="ko-KR" altLang="en-US" spc="-40" dirty="0">
                <a:latin typeface="+mn-ea"/>
              </a:rPr>
              <a:t> </a:t>
            </a:r>
            <a:r>
              <a:rPr kumimoji="1" lang="ko-KR" altLang="en-US" spc="-40" dirty="0" err="1">
                <a:latin typeface="+mn-ea"/>
              </a:rPr>
              <a:t>바꿔나감</a:t>
            </a:r>
            <a:r>
              <a:rPr kumimoji="1" lang="en-US" altLang="ko-KR" spc="-40" dirty="0">
                <a:latin typeface="+mn-ea"/>
              </a:rPr>
              <a:t>.</a:t>
            </a:r>
            <a:endParaRPr kumimoji="1" lang="en-US" altLang="ko-Kore-KR" spc="-40" dirty="0">
              <a:latin typeface="+mn-ea"/>
            </a:endParaRPr>
          </a:p>
        </p:txBody>
      </p:sp>
    </p:spTree>
    <p:extLst>
      <p:ext uri="{BB962C8B-B14F-4D97-AF65-F5344CB8AC3E}">
        <p14:creationId xmlns:p14="http://schemas.microsoft.com/office/powerpoint/2010/main" val="649266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B8AC341-87E8-942E-3B73-72ABF277ECD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015BB51B-30AF-A8EC-DC1D-23C45E9C8A92}"/>
              </a:ext>
            </a:extLst>
          </p:cNvPr>
          <p:cNvSpPr>
            <a:spLocks noGrp="1"/>
          </p:cNvSpPr>
          <p:nvPr>
            <p:ph type="sldNum" sz="quarter" idx="4"/>
          </p:nvPr>
        </p:nvSpPr>
        <p:spPr/>
        <p:txBody>
          <a:bodyPr/>
          <a:lstStyle/>
          <a:p>
            <a:fld id="{528F71E4-6861-4081-93F7-1CE13C0AE979}" type="slidenum">
              <a:rPr lang="ko-KR" altLang="en-US" smtClean="0"/>
              <a:pPr/>
              <a:t>26</a:t>
            </a:fld>
            <a:endParaRPr lang="ko-KR" altLang="en-US" dirty="0"/>
          </a:p>
        </p:txBody>
      </p:sp>
      <p:sp>
        <p:nvSpPr>
          <p:cNvPr id="4" name="TextBox 3">
            <a:extLst>
              <a:ext uri="{FF2B5EF4-FFF2-40B4-BE49-F238E27FC236}">
                <a16:creationId xmlns:a16="http://schemas.microsoft.com/office/drawing/2014/main" id="{D2D4D349-88FD-28CC-E6F7-5C7277E2E772}"/>
              </a:ext>
            </a:extLst>
          </p:cNvPr>
          <p:cNvSpPr txBox="1"/>
          <p:nvPr/>
        </p:nvSpPr>
        <p:spPr>
          <a:xfrm>
            <a:off x="256615" y="273133"/>
            <a:ext cx="7820346" cy="4431983"/>
          </a:xfrm>
          <a:prstGeom prst="rect">
            <a:avLst/>
          </a:prstGeom>
          <a:noFill/>
        </p:spPr>
        <p:txBody>
          <a:bodyPr wrap="none" lIns="0" tIns="0" rIns="0" bIns="0" rtlCol="0">
            <a:spAutoFit/>
          </a:bodyPr>
          <a:lstStyle/>
          <a:p>
            <a:pPr algn="l"/>
            <a:r>
              <a:rPr kumimoji="1" lang="en-US" altLang="ko-Kore-KR" sz="2400" b="1" spc="-40" dirty="0">
                <a:solidFill>
                  <a:srgbClr val="C00000"/>
                </a:solidFill>
                <a:latin typeface="+mn-ea"/>
              </a:rPr>
              <a:t>Compatibility : </a:t>
            </a:r>
            <a:r>
              <a:rPr kumimoji="1" lang="ko-Kore-KR" altLang="en-US" sz="2400" b="1" spc="-40" dirty="0">
                <a:solidFill>
                  <a:srgbClr val="C00000"/>
                </a:solidFill>
                <a:latin typeface="+mn-ea"/>
              </a:rPr>
              <a:t>고려</a:t>
            </a:r>
            <a:endParaRPr kumimoji="1" lang="en-US" altLang="ko-Kore-KR" sz="2400" b="1" spc="-40" dirty="0">
              <a:solidFill>
                <a:srgbClr val="C00000"/>
              </a:solidFill>
              <a:latin typeface="+mn-ea"/>
            </a:endParaRPr>
          </a:p>
          <a:p>
            <a:pPr algn="l"/>
            <a:r>
              <a:rPr kumimoji="1" lang="ko-Kore-KR" altLang="en-US" sz="2400" b="1" spc="-40" dirty="0">
                <a:latin typeface="+mn-ea"/>
              </a:rPr>
              <a:t>기존에 </a:t>
            </a:r>
            <a:r>
              <a:rPr kumimoji="1" lang="en-US" altLang="ko-Kore-KR" sz="2400" b="1" spc="-40" dirty="0">
                <a:latin typeface="+mn-ea"/>
              </a:rPr>
              <a:t>if-then </a:t>
            </a:r>
            <a:r>
              <a:rPr kumimoji="1" lang="ko-Kore-KR" altLang="en-US" sz="2400" b="1" spc="-40" dirty="0">
                <a:latin typeface="+mn-ea"/>
              </a:rPr>
              <a:t>정도로 계산하는것에 대한 한계</a:t>
            </a:r>
            <a:r>
              <a:rPr kumimoji="1" lang="en-US" altLang="ko-Kore-KR" sz="2400" b="1" spc="-40" dirty="0">
                <a:latin typeface="+mn-ea"/>
              </a:rPr>
              <a:t>.</a:t>
            </a:r>
          </a:p>
          <a:p>
            <a:pPr algn="l"/>
            <a:r>
              <a:rPr kumimoji="1" lang="en-US" altLang="ko-KR" sz="2400" b="1" spc="-40" dirty="0">
                <a:latin typeface="+mn-ea"/>
                <a:sym typeface="Wingdings" pitchFamily="2" charset="2"/>
              </a:rPr>
              <a:t> </a:t>
            </a:r>
            <a:r>
              <a:rPr kumimoji="1" lang="ko-KR" altLang="en-US" sz="2400" b="1" spc="-40" dirty="0">
                <a:latin typeface="+mn-ea"/>
                <a:sym typeface="Wingdings" pitchFamily="2" charset="2"/>
              </a:rPr>
              <a:t>그래서 내 방법론이 필요하다</a:t>
            </a:r>
            <a:r>
              <a:rPr kumimoji="1" lang="en-US" altLang="ko-KR" sz="2400" b="1" spc="-40" dirty="0">
                <a:latin typeface="+mn-ea"/>
                <a:sym typeface="Wingdings" pitchFamily="2" charset="2"/>
              </a:rPr>
              <a:t>. </a:t>
            </a:r>
            <a:r>
              <a:rPr kumimoji="1" lang="ko-KR" altLang="en-US" sz="2400" b="1" spc="-40" dirty="0">
                <a:latin typeface="+mn-ea"/>
                <a:sym typeface="Wingdings" pitchFamily="2" charset="2"/>
              </a:rPr>
              <a:t>는 것에 대한 논리</a:t>
            </a:r>
            <a:endParaRPr kumimoji="1" lang="en-US" altLang="ko-Kore-KR" sz="2400" b="1" spc="-40" dirty="0">
              <a:latin typeface="+mn-ea"/>
            </a:endParaRPr>
          </a:p>
          <a:p>
            <a:pPr marL="514350" indent="-514350" algn="l">
              <a:buAutoNum type="arabicParenR"/>
            </a:pPr>
            <a:r>
              <a:rPr kumimoji="1" lang="en-US" altLang="ko-KR" sz="2400" b="1" spc="-40" dirty="0">
                <a:latin typeface="+mn-ea"/>
              </a:rPr>
              <a:t>[</a:t>
            </a:r>
            <a:r>
              <a:rPr kumimoji="1" lang="ko-KR" altLang="en-US" sz="2400" b="1" spc="-40" dirty="0">
                <a:latin typeface="+mn-ea"/>
              </a:rPr>
              <a:t>전자제품</a:t>
            </a:r>
            <a:r>
              <a:rPr kumimoji="1" lang="en-US" altLang="ko-KR" sz="2400" b="1" spc="-40" dirty="0">
                <a:latin typeface="+mn-ea"/>
              </a:rPr>
              <a:t>]</a:t>
            </a:r>
            <a:r>
              <a:rPr kumimoji="1" lang="ko-KR" altLang="en-US" sz="2400" b="1" spc="-40" dirty="0">
                <a:latin typeface="+mn-ea"/>
              </a:rPr>
              <a:t>의 경우엔</a:t>
            </a:r>
            <a:r>
              <a:rPr kumimoji="1" lang="en-US" altLang="ko-KR" sz="2400" b="1" spc="-40" dirty="0">
                <a:latin typeface="+mn-ea"/>
              </a:rPr>
              <a:t>, global optimum</a:t>
            </a:r>
            <a:r>
              <a:rPr kumimoji="1" lang="ko-KR" altLang="en-US" sz="2400" b="1" spc="-40" dirty="0">
                <a:latin typeface="+mn-ea"/>
              </a:rPr>
              <a:t>의 경우가 많음</a:t>
            </a:r>
            <a:r>
              <a:rPr kumimoji="1" lang="en-US" altLang="ko-KR" sz="2400" b="1" spc="-40" dirty="0">
                <a:latin typeface="+mn-ea"/>
              </a:rPr>
              <a:t>.</a:t>
            </a:r>
          </a:p>
          <a:p>
            <a:pPr algn="l"/>
            <a:r>
              <a:rPr kumimoji="1" lang="en-US" altLang="ko-KR" sz="2400" b="1" spc="-40" dirty="0">
                <a:latin typeface="+mn-ea"/>
              </a:rPr>
              <a:t>[power,</a:t>
            </a:r>
            <a:r>
              <a:rPr kumimoji="1" lang="ko-KR" altLang="en-US" sz="2400" b="1" spc="-40" dirty="0">
                <a:latin typeface="+mn-ea"/>
              </a:rPr>
              <a:t> </a:t>
            </a:r>
            <a:r>
              <a:rPr kumimoji="1" lang="en-US" altLang="ko-KR" sz="2400" b="1" spc="-40" dirty="0">
                <a:latin typeface="+mn-ea"/>
              </a:rPr>
              <a:t>delay, area,</a:t>
            </a:r>
            <a:r>
              <a:rPr kumimoji="1" lang="ko-KR" altLang="en-US" sz="2400" b="1" spc="-40" dirty="0">
                <a:latin typeface="+mn-ea"/>
              </a:rPr>
              <a:t> </a:t>
            </a:r>
            <a:r>
              <a:rPr kumimoji="1" lang="en-US" altLang="ko-KR" sz="2400" b="1" spc="-40" dirty="0">
                <a:latin typeface="+mn-ea"/>
              </a:rPr>
              <a:t>voltage , </a:t>
            </a:r>
            <a:r>
              <a:rPr kumimoji="1" lang="ko-KR" altLang="en-US" sz="2400" b="1" spc="-40" dirty="0">
                <a:latin typeface="+mn-ea"/>
              </a:rPr>
              <a:t>가격</a:t>
            </a:r>
            <a:r>
              <a:rPr kumimoji="1" lang="en-US" altLang="ko-KR" sz="2400" b="1" spc="-40" dirty="0">
                <a:latin typeface="+mn-ea"/>
              </a:rPr>
              <a:t>, </a:t>
            </a:r>
            <a:r>
              <a:rPr kumimoji="1" lang="ko-KR" altLang="en-US" sz="2400" b="1" spc="-40" dirty="0">
                <a:latin typeface="+mn-ea"/>
              </a:rPr>
              <a:t>무게</a:t>
            </a:r>
            <a:r>
              <a:rPr kumimoji="1" lang="en-US" altLang="ko-KR" sz="2400" b="1" spc="-40" dirty="0">
                <a:latin typeface="+mn-ea"/>
              </a:rPr>
              <a:t>, </a:t>
            </a:r>
            <a:r>
              <a:rPr kumimoji="1" lang="ko-KR" altLang="en-US" sz="2400" b="1" spc="-40" dirty="0">
                <a:latin typeface="+mn-ea"/>
              </a:rPr>
              <a:t>크기 </a:t>
            </a:r>
            <a:r>
              <a:rPr kumimoji="1" lang="en-US" altLang="ko-KR" sz="2400" b="1" spc="-40" dirty="0">
                <a:latin typeface="+mn-ea"/>
              </a:rPr>
              <a:t>]</a:t>
            </a:r>
            <a:endParaRPr kumimoji="1" lang="en-US" altLang="ko-Kore-KR" sz="2400" b="1" spc="-40" dirty="0">
              <a:latin typeface="+mn-ea"/>
            </a:endParaRPr>
          </a:p>
          <a:p>
            <a:pPr algn="l"/>
            <a:r>
              <a:rPr kumimoji="1" lang="en-US" altLang="ko-KR" sz="2400" spc="-40" dirty="0">
                <a:latin typeface="+mn-ea"/>
              </a:rPr>
              <a:t>2) Sequencing </a:t>
            </a:r>
          </a:p>
          <a:p>
            <a:pPr algn="l"/>
            <a:endParaRPr kumimoji="1" lang="en-US" altLang="ko-KR" sz="2400" spc="-40" dirty="0">
              <a:latin typeface="+mn-ea"/>
            </a:endParaRPr>
          </a:p>
          <a:p>
            <a:pPr algn="l"/>
            <a:r>
              <a:rPr kumimoji="1" lang="en-US" altLang="ko-KR" sz="2400" spc="-40" dirty="0">
                <a:latin typeface="+mn-ea"/>
              </a:rPr>
              <a:t>[</a:t>
            </a:r>
            <a:r>
              <a:rPr kumimoji="1" lang="ko-KR" altLang="en-US" sz="2400" spc="-40" dirty="0" err="1">
                <a:latin typeface="+mn-ea"/>
              </a:rPr>
              <a:t>잘걸러내야하는거랑</a:t>
            </a:r>
            <a:r>
              <a:rPr kumimoji="1" lang="en-US" altLang="ko-KR" sz="2400" spc="-40" dirty="0">
                <a:latin typeface="+mn-ea"/>
              </a:rPr>
              <a:t>, </a:t>
            </a:r>
            <a:r>
              <a:rPr kumimoji="1" lang="ko-KR" altLang="en-US" sz="2400" spc="-40" dirty="0" err="1">
                <a:latin typeface="+mn-ea"/>
              </a:rPr>
              <a:t>못걸러내는것</a:t>
            </a:r>
            <a:r>
              <a:rPr kumimoji="1" lang="en-US" altLang="ko-KR" sz="2400" spc="-40" dirty="0">
                <a:latin typeface="+mn-ea"/>
              </a:rPr>
              <a:t>]</a:t>
            </a:r>
          </a:p>
          <a:p>
            <a:pPr algn="l"/>
            <a:endParaRPr kumimoji="1" lang="en-US" altLang="ko-Kore-KR" sz="2400" spc="-40" dirty="0">
              <a:latin typeface="+mn-ea"/>
            </a:endParaRPr>
          </a:p>
          <a:p>
            <a:pPr algn="l"/>
            <a:r>
              <a:rPr kumimoji="1" lang="en-US" altLang="ko-KR" sz="2400" b="1" spc="-40" dirty="0">
                <a:latin typeface="+mn-ea"/>
              </a:rPr>
              <a:t>3</a:t>
            </a:r>
            <a:r>
              <a:rPr kumimoji="1" lang="en-US" altLang="ko-Kore-KR" sz="2400" b="1" spc="-40" dirty="0">
                <a:latin typeface="+mn-ea"/>
              </a:rPr>
              <a:t>)</a:t>
            </a:r>
            <a:r>
              <a:rPr kumimoji="1" lang="ko-Kore-KR" altLang="en-US" sz="2400" b="1" spc="-40" dirty="0">
                <a:latin typeface="+mn-ea"/>
              </a:rPr>
              <a:t> </a:t>
            </a:r>
            <a:r>
              <a:rPr kumimoji="1" lang="en-US" altLang="ko-Kore-KR" sz="2400" b="1" spc="-40" dirty="0">
                <a:latin typeface="+mn-ea"/>
              </a:rPr>
              <a:t>compatibility </a:t>
            </a:r>
            <a:r>
              <a:rPr kumimoji="1" lang="ko-Kore-KR" altLang="en-US" sz="2400" b="1" spc="-40" dirty="0">
                <a:latin typeface="+mn-ea"/>
              </a:rPr>
              <a:t>를 고려하니까 차후에 </a:t>
            </a:r>
            <a:r>
              <a:rPr kumimoji="1" lang="en-US" altLang="ko-Kore-KR" sz="2400" b="1" spc="-40" dirty="0">
                <a:latin typeface="+mn-ea"/>
              </a:rPr>
              <a:t>F</a:t>
            </a:r>
            <a:r>
              <a:rPr kumimoji="1" lang="en-US" altLang="ko-KR" sz="2400" b="1" spc="-40" dirty="0">
                <a:latin typeface="+mn-ea"/>
              </a:rPr>
              <a:t>ine –tuning</a:t>
            </a:r>
          </a:p>
          <a:p>
            <a:pPr algn="l"/>
            <a:endParaRPr kumimoji="1" lang="en-US" altLang="ko-Kore-KR" sz="2400" b="1" spc="-40" dirty="0">
              <a:latin typeface="+mn-ea"/>
            </a:endParaRPr>
          </a:p>
          <a:p>
            <a:pPr algn="l"/>
            <a:r>
              <a:rPr kumimoji="1" lang="en-US" altLang="ko-Kore-KR" sz="2400" b="1" spc="-40" dirty="0">
                <a:latin typeface="+mn-ea"/>
              </a:rPr>
              <a:t> </a:t>
            </a:r>
            <a:r>
              <a:rPr kumimoji="1" lang="en-US" altLang="ko-KR" sz="2400" b="1" spc="-40" dirty="0">
                <a:latin typeface="+mn-ea"/>
              </a:rPr>
              <a:t>[</a:t>
            </a:r>
            <a:r>
              <a:rPr kumimoji="1" lang="ko-KR" altLang="en-US" sz="2400" b="1" spc="-40" dirty="0">
                <a:latin typeface="+mn-ea"/>
              </a:rPr>
              <a:t>요러한 </a:t>
            </a:r>
            <a:r>
              <a:rPr kumimoji="1" lang="en-US" altLang="ko-KR" sz="2400" b="1" spc="-40" dirty="0">
                <a:latin typeface="+mn-ea"/>
              </a:rPr>
              <a:t>performance</a:t>
            </a:r>
            <a:r>
              <a:rPr kumimoji="1" lang="ko-KR" altLang="en-US" sz="2400" b="1" spc="-40" dirty="0" err="1">
                <a:latin typeface="+mn-ea"/>
              </a:rPr>
              <a:t>를</a:t>
            </a:r>
            <a:r>
              <a:rPr kumimoji="1" lang="ko-KR" altLang="en-US" sz="2400" b="1" spc="-40" dirty="0">
                <a:latin typeface="+mn-ea"/>
              </a:rPr>
              <a:t> 무엇으로 </a:t>
            </a:r>
            <a:r>
              <a:rPr kumimoji="1" lang="ko-KR" altLang="en-US" sz="2400" b="1" spc="-40" dirty="0" err="1">
                <a:latin typeface="+mn-ea"/>
              </a:rPr>
              <a:t>볼것인가</a:t>
            </a:r>
            <a:r>
              <a:rPr kumimoji="1" lang="en-US" altLang="ko-KR" sz="2400" b="1" spc="-40" dirty="0">
                <a:latin typeface="+mn-ea"/>
              </a:rPr>
              <a:t>]</a:t>
            </a:r>
          </a:p>
        </p:txBody>
      </p:sp>
      <p:sp>
        <p:nvSpPr>
          <p:cNvPr id="8" name="TextBox 7">
            <a:extLst>
              <a:ext uri="{FF2B5EF4-FFF2-40B4-BE49-F238E27FC236}">
                <a16:creationId xmlns:a16="http://schemas.microsoft.com/office/drawing/2014/main" id="{C04FD1A2-5AF8-ED6F-7F7E-5EFCFFB4B8DF}"/>
              </a:ext>
            </a:extLst>
          </p:cNvPr>
          <p:cNvSpPr txBox="1"/>
          <p:nvPr/>
        </p:nvSpPr>
        <p:spPr>
          <a:xfrm>
            <a:off x="550222" y="5203901"/>
            <a:ext cx="7820345" cy="646331"/>
          </a:xfrm>
          <a:prstGeom prst="rect">
            <a:avLst/>
          </a:prstGeom>
          <a:noFill/>
        </p:spPr>
        <p:txBody>
          <a:bodyPr wrap="square">
            <a:spAutoFit/>
          </a:bodyPr>
          <a:lstStyle/>
          <a:p>
            <a:r>
              <a:rPr lang="en" altLang="ko-Kore-KR" sz="1800" dirty="0">
                <a:effectLst/>
                <a:latin typeface="TimesNewRomanPSMT"/>
              </a:rPr>
              <a:t>module selection as a multi-objective optimization problem and propose a branch and bound approach to explore the large design space of module selection </a:t>
            </a:r>
            <a:endParaRPr lang="en" altLang="ko-Kore-KR" dirty="0">
              <a:effectLst/>
            </a:endParaRPr>
          </a:p>
        </p:txBody>
      </p:sp>
    </p:spTree>
    <p:extLst>
      <p:ext uri="{BB962C8B-B14F-4D97-AF65-F5344CB8AC3E}">
        <p14:creationId xmlns:p14="http://schemas.microsoft.com/office/powerpoint/2010/main" val="353938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27</a:t>
            </a:fld>
            <a:endParaRPr lang="ko-KR" altLang="en-US" dirty="0"/>
          </a:p>
        </p:txBody>
      </p:sp>
      <p:sp>
        <p:nvSpPr>
          <p:cNvPr id="4" name="타원 3">
            <a:extLst>
              <a:ext uri="{FF2B5EF4-FFF2-40B4-BE49-F238E27FC236}">
                <a16:creationId xmlns:a16="http://schemas.microsoft.com/office/drawing/2014/main" id="{FCCA3FDB-DAAF-6C78-A09E-C1A4098E2C16}"/>
              </a:ext>
            </a:extLst>
          </p:cNvPr>
          <p:cNvSpPr/>
          <p:nvPr/>
        </p:nvSpPr>
        <p:spPr>
          <a:xfrm>
            <a:off x="563431" y="1661012"/>
            <a:ext cx="1393306" cy="4511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5" name="그룹 4">
            <a:extLst>
              <a:ext uri="{FF2B5EF4-FFF2-40B4-BE49-F238E27FC236}">
                <a16:creationId xmlns:a16="http://schemas.microsoft.com/office/drawing/2014/main" id="{4DEF72C9-7FF1-F7C9-A939-90B9A6742D9F}"/>
              </a:ext>
            </a:extLst>
          </p:cNvPr>
          <p:cNvGrpSpPr/>
          <p:nvPr/>
        </p:nvGrpSpPr>
        <p:grpSpPr>
          <a:xfrm>
            <a:off x="1069067" y="3032106"/>
            <a:ext cx="488691" cy="488691"/>
            <a:chOff x="1263400" y="4902087"/>
            <a:chExt cx="488691" cy="488691"/>
          </a:xfrm>
        </p:grpSpPr>
        <p:sp>
          <p:nvSpPr>
            <p:cNvPr id="6" name="타원 5">
              <a:extLst>
                <a:ext uri="{FF2B5EF4-FFF2-40B4-BE49-F238E27FC236}">
                  <a16:creationId xmlns:a16="http://schemas.microsoft.com/office/drawing/2014/main" id="{D5F6253B-C527-D915-A3C4-F89F94270D66}"/>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7" name="TextBox 6">
              <a:extLst>
                <a:ext uri="{FF2B5EF4-FFF2-40B4-BE49-F238E27FC236}">
                  <a16:creationId xmlns:a16="http://schemas.microsoft.com/office/drawing/2014/main" id="{18368881-2ACD-7219-F7D4-D0903D60A070}"/>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14</a:t>
              </a:r>
              <a:endParaRPr kumimoji="1" lang="ko-Kore-KR" altLang="en-US" sz="1600" spc="-40" dirty="0">
                <a:latin typeface="+mn-ea"/>
              </a:endParaRPr>
            </a:p>
          </p:txBody>
        </p:sp>
      </p:grpSp>
      <p:grpSp>
        <p:nvGrpSpPr>
          <p:cNvPr id="8" name="그룹 7">
            <a:extLst>
              <a:ext uri="{FF2B5EF4-FFF2-40B4-BE49-F238E27FC236}">
                <a16:creationId xmlns:a16="http://schemas.microsoft.com/office/drawing/2014/main" id="{036856C0-7F20-103F-A49A-D0EFC4EE51BF}"/>
              </a:ext>
            </a:extLst>
          </p:cNvPr>
          <p:cNvGrpSpPr/>
          <p:nvPr/>
        </p:nvGrpSpPr>
        <p:grpSpPr>
          <a:xfrm>
            <a:off x="1060593" y="5481228"/>
            <a:ext cx="488691" cy="488691"/>
            <a:chOff x="1263400" y="4902087"/>
            <a:chExt cx="488691" cy="488691"/>
          </a:xfrm>
        </p:grpSpPr>
        <p:sp>
          <p:nvSpPr>
            <p:cNvPr id="9" name="타원 8">
              <a:extLst>
                <a:ext uri="{FF2B5EF4-FFF2-40B4-BE49-F238E27FC236}">
                  <a16:creationId xmlns:a16="http://schemas.microsoft.com/office/drawing/2014/main" id="{5D4699BF-B149-D466-ACB3-6A1FE605C3E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0" name="TextBox 9">
              <a:extLst>
                <a:ext uri="{FF2B5EF4-FFF2-40B4-BE49-F238E27FC236}">
                  <a16:creationId xmlns:a16="http://schemas.microsoft.com/office/drawing/2014/main" id="{E47E777D-B5C2-402B-A305-1EDED262223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1k</a:t>
              </a:r>
              <a:endParaRPr kumimoji="1" lang="ko-Kore-KR" altLang="en-US" sz="1600" spc="-40" dirty="0">
                <a:latin typeface="+mn-ea"/>
              </a:endParaRPr>
            </a:p>
          </p:txBody>
        </p:sp>
      </p:grpSp>
      <p:grpSp>
        <p:nvGrpSpPr>
          <p:cNvPr id="11" name="그룹 10">
            <a:extLst>
              <a:ext uri="{FF2B5EF4-FFF2-40B4-BE49-F238E27FC236}">
                <a16:creationId xmlns:a16="http://schemas.microsoft.com/office/drawing/2014/main" id="{339BB708-A948-88DB-40B3-29DD3B8C001B}"/>
              </a:ext>
            </a:extLst>
          </p:cNvPr>
          <p:cNvGrpSpPr/>
          <p:nvPr/>
        </p:nvGrpSpPr>
        <p:grpSpPr>
          <a:xfrm>
            <a:off x="1060594" y="2197255"/>
            <a:ext cx="488691" cy="488691"/>
            <a:chOff x="1263400" y="4902087"/>
            <a:chExt cx="488691" cy="488691"/>
          </a:xfrm>
        </p:grpSpPr>
        <p:sp>
          <p:nvSpPr>
            <p:cNvPr id="12" name="타원 11">
              <a:extLst>
                <a:ext uri="{FF2B5EF4-FFF2-40B4-BE49-F238E27FC236}">
                  <a16:creationId xmlns:a16="http://schemas.microsoft.com/office/drawing/2014/main" id="{1CBCEB1A-A69A-2873-333E-08E6EB7D38A1}"/>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3" name="TextBox 12">
              <a:extLst>
                <a:ext uri="{FF2B5EF4-FFF2-40B4-BE49-F238E27FC236}">
                  <a16:creationId xmlns:a16="http://schemas.microsoft.com/office/drawing/2014/main" id="{EB8DF731-1984-DE64-526D-BF46A4775A60}"/>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12</a:t>
              </a:r>
              <a:endParaRPr kumimoji="1" lang="ko-Kore-KR" altLang="en-US" sz="1600" spc="-40" dirty="0">
                <a:latin typeface="+mn-ea"/>
              </a:endParaRPr>
            </a:p>
          </p:txBody>
        </p:sp>
      </p:grpSp>
      <p:grpSp>
        <p:nvGrpSpPr>
          <p:cNvPr id="14" name="그룹 13">
            <a:extLst>
              <a:ext uri="{FF2B5EF4-FFF2-40B4-BE49-F238E27FC236}">
                <a16:creationId xmlns:a16="http://schemas.microsoft.com/office/drawing/2014/main" id="{55FFB5E9-C2C5-F6A8-58EA-3EC7B2398459}"/>
              </a:ext>
            </a:extLst>
          </p:cNvPr>
          <p:cNvGrpSpPr/>
          <p:nvPr/>
        </p:nvGrpSpPr>
        <p:grpSpPr>
          <a:xfrm>
            <a:off x="1060594" y="1830416"/>
            <a:ext cx="488691" cy="488691"/>
            <a:chOff x="1263400" y="4902087"/>
            <a:chExt cx="488691" cy="488691"/>
          </a:xfrm>
        </p:grpSpPr>
        <p:sp>
          <p:nvSpPr>
            <p:cNvPr id="15" name="타원 14">
              <a:extLst>
                <a:ext uri="{FF2B5EF4-FFF2-40B4-BE49-F238E27FC236}">
                  <a16:creationId xmlns:a16="http://schemas.microsoft.com/office/drawing/2014/main" id="{650E65A7-7E33-C31C-0ADF-71E9AFFDEE8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 name="TextBox 15">
              <a:extLst>
                <a:ext uri="{FF2B5EF4-FFF2-40B4-BE49-F238E27FC236}">
                  <a16:creationId xmlns:a16="http://schemas.microsoft.com/office/drawing/2014/main" id="{4707BEAD-E4BA-15D3-5313-F30BAB4BAF8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11</a:t>
              </a:r>
              <a:endParaRPr kumimoji="1" lang="ko-Kore-KR" altLang="en-US" sz="1600" spc="-40" dirty="0">
                <a:latin typeface="+mn-ea"/>
              </a:endParaRPr>
            </a:p>
          </p:txBody>
        </p:sp>
      </p:grpSp>
      <p:grpSp>
        <p:nvGrpSpPr>
          <p:cNvPr id="17" name="그룹 16">
            <a:extLst>
              <a:ext uri="{FF2B5EF4-FFF2-40B4-BE49-F238E27FC236}">
                <a16:creationId xmlns:a16="http://schemas.microsoft.com/office/drawing/2014/main" id="{365D1169-3CBE-E68F-8410-A0FEABD801EB}"/>
              </a:ext>
            </a:extLst>
          </p:cNvPr>
          <p:cNvGrpSpPr/>
          <p:nvPr/>
        </p:nvGrpSpPr>
        <p:grpSpPr>
          <a:xfrm>
            <a:off x="1060594" y="2573994"/>
            <a:ext cx="488691" cy="488691"/>
            <a:chOff x="1263400" y="4902087"/>
            <a:chExt cx="488691" cy="488691"/>
          </a:xfrm>
        </p:grpSpPr>
        <p:sp>
          <p:nvSpPr>
            <p:cNvPr id="18" name="타원 17">
              <a:extLst>
                <a:ext uri="{FF2B5EF4-FFF2-40B4-BE49-F238E27FC236}">
                  <a16:creationId xmlns:a16="http://schemas.microsoft.com/office/drawing/2014/main" id="{5CD73379-8508-97D0-4ADA-6EF121077EF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 name="TextBox 18">
              <a:extLst>
                <a:ext uri="{FF2B5EF4-FFF2-40B4-BE49-F238E27FC236}">
                  <a16:creationId xmlns:a16="http://schemas.microsoft.com/office/drawing/2014/main" id="{6201CB56-182C-3466-E869-8EEE765D4DE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13</a:t>
              </a:r>
              <a:endParaRPr kumimoji="1" lang="ko-Kore-KR" altLang="en-US" sz="1600" spc="-40" dirty="0">
                <a:latin typeface="+mn-ea"/>
              </a:endParaRPr>
            </a:p>
          </p:txBody>
        </p:sp>
      </p:grpSp>
      <p:sp>
        <p:nvSpPr>
          <p:cNvPr id="20" name="TextBox 19">
            <a:extLst>
              <a:ext uri="{FF2B5EF4-FFF2-40B4-BE49-F238E27FC236}">
                <a16:creationId xmlns:a16="http://schemas.microsoft.com/office/drawing/2014/main" id="{FD4A1F64-F28D-5443-A31F-973C9D8B44BE}"/>
              </a:ext>
            </a:extLst>
          </p:cNvPr>
          <p:cNvSpPr txBox="1"/>
          <p:nvPr/>
        </p:nvSpPr>
        <p:spPr>
          <a:xfrm>
            <a:off x="1234927" y="5111709"/>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21" name="TextBox 20">
            <a:extLst>
              <a:ext uri="{FF2B5EF4-FFF2-40B4-BE49-F238E27FC236}">
                <a16:creationId xmlns:a16="http://schemas.microsoft.com/office/drawing/2014/main" id="{6F32A610-5476-9A3F-B1FD-B05560CE44A6}"/>
              </a:ext>
            </a:extLst>
          </p:cNvPr>
          <p:cNvSpPr txBox="1"/>
          <p:nvPr/>
        </p:nvSpPr>
        <p:spPr>
          <a:xfrm>
            <a:off x="1176079"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1</a:t>
            </a:r>
            <a:endParaRPr kumimoji="1" lang="ko-Kore-KR" altLang="en-US" b="1" spc="-40" dirty="0">
              <a:latin typeface="+mn-ea"/>
            </a:endParaRPr>
          </a:p>
        </p:txBody>
      </p:sp>
      <p:sp>
        <p:nvSpPr>
          <p:cNvPr id="22" name="타원 21">
            <a:extLst>
              <a:ext uri="{FF2B5EF4-FFF2-40B4-BE49-F238E27FC236}">
                <a16:creationId xmlns:a16="http://schemas.microsoft.com/office/drawing/2014/main" id="{D0A018D4-0D5C-0B28-116A-63D314BC1990}"/>
              </a:ext>
            </a:extLst>
          </p:cNvPr>
          <p:cNvSpPr/>
          <p:nvPr/>
        </p:nvSpPr>
        <p:spPr>
          <a:xfrm>
            <a:off x="2445428" y="1661011"/>
            <a:ext cx="1269746" cy="45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3" name="그룹 22">
            <a:extLst>
              <a:ext uri="{FF2B5EF4-FFF2-40B4-BE49-F238E27FC236}">
                <a16:creationId xmlns:a16="http://schemas.microsoft.com/office/drawing/2014/main" id="{8ABF2E48-C879-F668-906B-A5C8E0BC5821}"/>
              </a:ext>
            </a:extLst>
          </p:cNvPr>
          <p:cNvGrpSpPr/>
          <p:nvPr/>
        </p:nvGrpSpPr>
        <p:grpSpPr>
          <a:xfrm>
            <a:off x="2867226" y="3032106"/>
            <a:ext cx="488691" cy="488691"/>
            <a:chOff x="1263400" y="4902087"/>
            <a:chExt cx="488691" cy="488691"/>
          </a:xfrm>
          <a:solidFill>
            <a:srgbClr val="949494"/>
          </a:solidFill>
        </p:grpSpPr>
        <p:sp>
          <p:nvSpPr>
            <p:cNvPr id="24" name="타원 23">
              <a:extLst>
                <a:ext uri="{FF2B5EF4-FFF2-40B4-BE49-F238E27FC236}">
                  <a16:creationId xmlns:a16="http://schemas.microsoft.com/office/drawing/2014/main" id="{F3E23590-6A12-FDD8-6325-F33F4119008E}"/>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5" name="TextBox 24">
              <a:extLst>
                <a:ext uri="{FF2B5EF4-FFF2-40B4-BE49-F238E27FC236}">
                  <a16:creationId xmlns:a16="http://schemas.microsoft.com/office/drawing/2014/main" id="{2CD23D4F-91EA-ECA2-BCFB-C86E6D338118}"/>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24</a:t>
              </a:r>
              <a:endParaRPr kumimoji="1" lang="ko-Kore-KR" altLang="en-US" sz="1600" spc="-40" dirty="0">
                <a:latin typeface="+mn-ea"/>
              </a:endParaRPr>
            </a:p>
          </p:txBody>
        </p:sp>
      </p:grpSp>
      <p:grpSp>
        <p:nvGrpSpPr>
          <p:cNvPr id="26" name="그룹 25">
            <a:extLst>
              <a:ext uri="{FF2B5EF4-FFF2-40B4-BE49-F238E27FC236}">
                <a16:creationId xmlns:a16="http://schemas.microsoft.com/office/drawing/2014/main" id="{71CC1056-BFD5-4234-7847-0852D4752444}"/>
              </a:ext>
            </a:extLst>
          </p:cNvPr>
          <p:cNvGrpSpPr/>
          <p:nvPr/>
        </p:nvGrpSpPr>
        <p:grpSpPr>
          <a:xfrm>
            <a:off x="2858752" y="5519806"/>
            <a:ext cx="488691" cy="488691"/>
            <a:chOff x="1263400" y="4902087"/>
            <a:chExt cx="488691" cy="488691"/>
          </a:xfrm>
        </p:grpSpPr>
        <p:sp>
          <p:nvSpPr>
            <p:cNvPr id="27" name="타원 26">
              <a:extLst>
                <a:ext uri="{FF2B5EF4-FFF2-40B4-BE49-F238E27FC236}">
                  <a16:creationId xmlns:a16="http://schemas.microsoft.com/office/drawing/2014/main" id="{49DA04FE-66F2-C703-5A22-5A99E7A9471F}"/>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8" name="TextBox 27">
              <a:extLst>
                <a:ext uri="{FF2B5EF4-FFF2-40B4-BE49-F238E27FC236}">
                  <a16:creationId xmlns:a16="http://schemas.microsoft.com/office/drawing/2014/main" id="{131D880D-69D8-72C2-14F6-C389ED399B55}"/>
                </a:ext>
              </a:extLst>
            </p:cNvPr>
            <p:cNvSpPr txBox="1"/>
            <p:nvPr/>
          </p:nvSpPr>
          <p:spPr>
            <a:xfrm>
              <a:off x="1353065" y="5021979"/>
              <a:ext cx="284630"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1l</a:t>
              </a:r>
              <a:endParaRPr kumimoji="1" lang="ko-Kore-KR" altLang="en-US" sz="1600" spc="-40" dirty="0">
                <a:latin typeface="+mn-ea"/>
              </a:endParaRPr>
            </a:p>
          </p:txBody>
        </p:sp>
      </p:grpSp>
      <p:grpSp>
        <p:nvGrpSpPr>
          <p:cNvPr id="29" name="그룹 28">
            <a:extLst>
              <a:ext uri="{FF2B5EF4-FFF2-40B4-BE49-F238E27FC236}">
                <a16:creationId xmlns:a16="http://schemas.microsoft.com/office/drawing/2014/main" id="{8EEFC35E-80AB-0BDE-A8DC-D4F279BB81F0}"/>
              </a:ext>
            </a:extLst>
          </p:cNvPr>
          <p:cNvGrpSpPr/>
          <p:nvPr/>
        </p:nvGrpSpPr>
        <p:grpSpPr>
          <a:xfrm>
            <a:off x="2858753" y="2197255"/>
            <a:ext cx="488691" cy="488691"/>
            <a:chOff x="1263400" y="4902087"/>
            <a:chExt cx="488691" cy="488691"/>
          </a:xfrm>
          <a:solidFill>
            <a:schemeClr val="accent4">
              <a:lumMod val="20000"/>
              <a:lumOff val="80000"/>
            </a:schemeClr>
          </a:solidFill>
        </p:grpSpPr>
        <p:sp>
          <p:nvSpPr>
            <p:cNvPr id="30" name="타원 29">
              <a:extLst>
                <a:ext uri="{FF2B5EF4-FFF2-40B4-BE49-F238E27FC236}">
                  <a16:creationId xmlns:a16="http://schemas.microsoft.com/office/drawing/2014/main" id="{A40A7AD5-32F2-753E-B4E0-16909550CF00}"/>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1" name="TextBox 30">
              <a:extLst>
                <a:ext uri="{FF2B5EF4-FFF2-40B4-BE49-F238E27FC236}">
                  <a16:creationId xmlns:a16="http://schemas.microsoft.com/office/drawing/2014/main" id="{A52E41B3-1C94-D525-BA20-710A7D09A38E}"/>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22</a:t>
              </a:r>
              <a:endParaRPr kumimoji="1" lang="ko-Kore-KR" altLang="en-US" sz="1600" spc="-40" dirty="0">
                <a:latin typeface="+mn-ea"/>
              </a:endParaRPr>
            </a:p>
          </p:txBody>
        </p:sp>
      </p:grpSp>
      <p:grpSp>
        <p:nvGrpSpPr>
          <p:cNvPr id="32" name="그룹 31">
            <a:extLst>
              <a:ext uri="{FF2B5EF4-FFF2-40B4-BE49-F238E27FC236}">
                <a16:creationId xmlns:a16="http://schemas.microsoft.com/office/drawing/2014/main" id="{ADD2883F-6084-8DFE-7046-24D685A53D57}"/>
              </a:ext>
            </a:extLst>
          </p:cNvPr>
          <p:cNvGrpSpPr/>
          <p:nvPr/>
        </p:nvGrpSpPr>
        <p:grpSpPr>
          <a:xfrm>
            <a:off x="2858753" y="1830416"/>
            <a:ext cx="488691" cy="488691"/>
            <a:chOff x="1263400" y="4902087"/>
            <a:chExt cx="488691" cy="488691"/>
          </a:xfrm>
        </p:grpSpPr>
        <p:sp>
          <p:nvSpPr>
            <p:cNvPr id="33" name="타원 32">
              <a:extLst>
                <a:ext uri="{FF2B5EF4-FFF2-40B4-BE49-F238E27FC236}">
                  <a16:creationId xmlns:a16="http://schemas.microsoft.com/office/drawing/2014/main" id="{54859B0C-48AD-CB76-2FC4-E185C8FE11C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4" name="TextBox 33">
              <a:extLst>
                <a:ext uri="{FF2B5EF4-FFF2-40B4-BE49-F238E27FC236}">
                  <a16:creationId xmlns:a16="http://schemas.microsoft.com/office/drawing/2014/main" id="{E5ED0582-F7CA-44E7-9830-EBE8CC55830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21</a:t>
              </a:r>
              <a:endParaRPr kumimoji="1" lang="ko-Kore-KR" altLang="en-US" sz="1600" spc="-40" dirty="0">
                <a:latin typeface="+mn-ea"/>
              </a:endParaRPr>
            </a:p>
          </p:txBody>
        </p:sp>
      </p:grpSp>
      <p:grpSp>
        <p:nvGrpSpPr>
          <p:cNvPr id="35" name="그룹 34">
            <a:extLst>
              <a:ext uri="{FF2B5EF4-FFF2-40B4-BE49-F238E27FC236}">
                <a16:creationId xmlns:a16="http://schemas.microsoft.com/office/drawing/2014/main" id="{4D0CEE6E-DA6C-E3CF-585F-D36E1300B1D8}"/>
              </a:ext>
            </a:extLst>
          </p:cNvPr>
          <p:cNvGrpSpPr/>
          <p:nvPr/>
        </p:nvGrpSpPr>
        <p:grpSpPr>
          <a:xfrm>
            <a:off x="2858753" y="2573994"/>
            <a:ext cx="488691" cy="488691"/>
            <a:chOff x="1263400" y="4902087"/>
            <a:chExt cx="488691" cy="488691"/>
          </a:xfrm>
          <a:solidFill>
            <a:schemeClr val="accent4">
              <a:lumMod val="20000"/>
              <a:lumOff val="80000"/>
            </a:schemeClr>
          </a:solidFill>
        </p:grpSpPr>
        <p:sp>
          <p:nvSpPr>
            <p:cNvPr id="36" name="타원 35">
              <a:extLst>
                <a:ext uri="{FF2B5EF4-FFF2-40B4-BE49-F238E27FC236}">
                  <a16:creationId xmlns:a16="http://schemas.microsoft.com/office/drawing/2014/main" id="{B4AFB585-C233-BB43-65B2-2FF3B9847BE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37" name="TextBox 36">
              <a:extLst>
                <a:ext uri="{FF2B5EF4-FFF2-40B4-BE49-F238E27FC236}">
                  <a16:creationId xmlns:a16="http://schemas.microsoft.com/office/drawing/2014/main" id="{8F8A73AC-6E9E-7E33-9957-62EA8E2050C6}"/>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23</a:t>
              </a:r>
              <a:endParaRPr kumimoji="1" lang="ko-Kore-KR" altLang="en-US" sz="1600" spc="-40" dirty="0">
                <a:latin typeface="+mn-ea"/>
              </a:endParaRPr>
            </a:p>
          </p:txBody>
        </p:sp>
      </p:grpSp>
      <p:sp>
        <p:nvSpPr>
          <p:cNvPr id="38" name="TextBox 37">
            <a:extLst>
              <a:ext uri="{FF2B5EF4-FFF2-40B4-BE49-F238E27FC236}">
                <a16:creationId xmlns:a16="http://schemas.microsoft.com/office/drawing/2014/main" id="{0E740187-75B3-E50A-58D6-B8D843F627A8}"/>
              </a:ext>
            </a:extLst>
          </p:cNvPr>
          <p:cNvSpPr txBox="1"/>
          <p:nvPr/>
        </p:nvSpPr>
        <p:spPr>
          <a:xfrm>
            <a:off x="3014986" y="5304355"/>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39" name="TextBox 38">
            <a:extLst>
              <a:ext uri="{FF2B5EF4-FFF2-40B4-BE49-F238E27FC236}">
                <a16:creationId xmlns:a16="http://schemas.microsoft.com/office/drawing/2014/main" id="{EF51B092-08CC-40AD-FCC2-09686457B9D8}"/>
              </a:ext>
            </a:extLst>
          </p:cNvPr>
          <p:cNvSpPr txBox="1"/>
          <p:nvPr/>
        </p:nvSpPr>
        <p:spPr>
          <a:xfrm>
            <a:off x="2884298"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ore-KR" b="1" spc="-40" baseline="-25000" dirty="0">
                <a:latin typeface="+mn-ea"/>
              </a:rPr>
              <a:t>2</a:t>
            </a:r>
            <a:endParaRPr kumimoji="1" lang="ko-Kore-KR" altLang="en-US" b="1" spc="-40" dirty="0">
              <a:latin typeface="+mn-ea"/>
            </a:endParaRPr>
          </a:p>
        </p:txBody>
      </p:sp>
      <p:grpSp>
        <p:nvGrpSpPr>
          <p:cNvPr id="40" name="그룹 39">
            <a:extLst>
              <a:ext uri="{FF2B5EF4-FFF2-40B4-BE49-F238E27FC236}">
                <a16:creationId xmlns:a16="http://schemas.microsoft.com/office/drawing/2014/main" id="{D942E9AE-BFA6-ECD2-B591-35256777A93E}"/>
              </a:ext>
            </a:extLst>
          </p:cNvPr>
          <p:cNvGrpSpPr/>
          <p:nvPr/>
        </p:nvGrpSpPr>
        <p:grpSpPr>
          <a:xfrm>
            <a:off x="2867226" y="3373750"/>
            <a:ext cx="488691" cy="488691"/>
            <a:chOff x="1263400" y="4902087"/>
            <a:chExt cx="488691" cy="488691"/>
          </a:xfrm>
          <a:solidFill>
            <a:srgbClr val="949494"/>
          </a:solidFill>
        </p:grpSpPr>
        <p:sp>
          <p:nvSpPr>
            <p:cNvPr id="41" name="타원 40">
              <a:extLst>
                <a:ext uri="{FF2B5EF4-FFF2-40B4-BE49-F238E27FC236}">
                  <a16:creationId xmlns:a16="http://schemas.microsoft.com/office/drawing/2014/main" id="{D50FEB49-931E-5EA6-9F44-645042644D45}"/>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42" name="TextBox 41">
              <a:extLst>
                <a:ext uri="{FF2B5EF4-FFF2-40B4-BE49-F238E27FC236}">
                  <a16:creationId xmlns:a16="http://schemas.microsoft.com/office/drawing/2014/main" id="{BC25263C-6F74-FF43-A0DE-549A39171FA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25</a:t>
              </a:r>
              <a:endParaRPr kumimoji="1" lang="ko-Kore-KR" altLang="en-US" sz="1600" spc="-40" dirty="0">
                <a:latin typeface="+mn-ea"/>
              </a:endParaRPr>
            </a:p>
          </p:txBody>
        </p:sp>
      </p:grpSp>
      <p:cxnSp>
        <p:nvCxnSpPr>
          <p:cNvPr id="43" name="직선 연결선[R] 42">
            <a:extLst>
              <a:ext uri="{FF2B5EF4-FFF2-40B4-BE49-F238E27FC236}">
                <a16:creationId xmlns:a16="http://schemas.microsoft.com/office/drawing/2014/main" id="{4FE8B18C-3EE9-8B34-92ED-AA470B4EE877}"/>
              </a:ext>
            </a:extLst>
          </p:cNvPr>
          <p:cNvCxnSpPr>
            <a:cxnSpLocks/>
            <a:stCxn id="6" idx="6"/>
            <a:endCxn id="24" idx="2"/>
          </p:cNvCxnSpPr>
          <p:nvPr/>
        </p:nvCxnSpPr>
        <p:spPr>
          <a:xfrm>
            <a:off x="1557758" y="3276452"/>
            <a:ext cx="13094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835DF788-1AE6-B2AA-47CD-37F32446AEF6}"/>
              </a:ext>
            </a:extLst>
          </p:cNvPr>
          <p:cNvCxnSpPr>
            <a:cxnSpLocks/>
            <a:stCxn id="6" idx="6"/>
            <a:endCxn id="41" idx="2"/>
          </p:cNvCxnSpPr>
          <p:nvPr/>
        </p:nvCxnSpPr>
        <p:spPr>
          <a:xfrm>
            <a:off x="1557758" y="3276452"/>
            <a:ext cx="1309468" cy="341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553A5D32-3278-BFBD-EE79-16A342608797}"/>
              </a:ext>
            </a:extLst>
          </p:cNvPr>
          <p:cNvCxnSpPr>
            <a:cxnSpLocks/>
            <a:stCxn id="6" idx="6"/>
            <a:endCxn id="36" idx="2"/>
          </p:cNvCxnSpPr>
          <p:nvPr/>
        </p:nvCxnSpPr>
        <p:spPr>
          <a:xfrm flipV="1">
            <a:off x="1557758" y="2818340"/>
            <a:ext cx="1300995" cy="45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3C2A43F3-D116-8160-5D60-87C22BD68305}"/>
              </a:ext>
            </a:extLst>
          </p:cNvPr>
          <p:cNvCxnSpPr>
            <a:cxnSpLocks/>
            <a:stCxn id="6" idx="6"/>
            <a:endCxn id="30" idx="2"/>
          </p:cNvCxnSpPr>
          <p:nvPr/>
        </p:nvCxnSpPr>
        <p:spPr>
          <a:xfrm flipV="1">
            <a:off x="1557758" y="2441601"/>
            <a:ext cx="1300995" cy="83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그룹 144">
            <a:extLst>
              <a:ext uri="{FF2B5EF4-FFF2-40B4-BE49-F238E27FC236}">
                <a16:creationId xmlns:a16="http://schemas.microsoft.com/office/drawing/2014/main" id="{5A5B0A68-0C5A-A61A-9F53-D78780762A06}"/>
              </a:ext>
            </a:extLst>
          </p:cNvPr>
          <p:cNvGrpSpPr/>
          <p:nvPr/>
        </p:nvGrpSpPr>
        <p:grpSpPr>
          <a:xfrm>
            <a:off x="1069067" y="4689456"/>
            <a:ext cx="488691" cy="488691"/>
            <a:chOff x="1263400" y="4902087"/>
            <a:chExt cx="488691" cy="488691"/>
          </a:xfrm>
        </p:grpSpPr>
        <p:sp>
          <p:nvSpPr>
            <p:cNvPr id="146" name="타원 145">
              <a:extLst>
                <a:ext uri="{FF2B5EF4-FFF2-40B4-BE49-F238E27FC236}">
                  <a16:creationId xmlns:a16="http://schemas.microsoft.com/office/drawing/2014/main" id="{DF375FA3-49AB-5868-E8AF-A601C2BA190D}"/>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47" name="TextBox 146">
              <a:extLst>
                <a:ext uri="{FF2B5EF4-FFF2-40B4-BE49-F238E27FC236}">
                  <a16:creationId xmlns:a16="http://schemas.microsoft.com/office/drawing/2014/main" id="{F3F70061-6F19-E2AB-2471-8EB13790C89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8</a:t>
              </a:r>
              <a:endParaRPr kumimoji="1" lang="ko-Kore-KR" altLang="en-US" sz="1600" spc="-40" dirty="0">
                <a:latin typeface="+mn-ea"/>
              </a:endParaRPr>
            </a:p>
          </p:txBody>
        </p:sp>
      </p:grpSp>
      <p:grpSp>
        <p:nvGrpSpPr>
          <p:cNvPr id="148" name="그룹 147">
            <a:extLst>
              <a:ext uri="{FF2B5EF4-FFF2-40B4-BE49-F238E27FC236}">
                <a16:creationId xmlns:a16="http://schemas.microsoft.com/office/drawing/2014/main" id="{36DC24CA-9EE4-122A-494E-3E81CB191C29}"/>
              </a:ext>
            </a:extLst>
          </p:cNvPr>
          <p:cNvGrpSpPr/>
          <p:nvPr/>
        </p:nvGrpSpPr>
        <p:grpSpPr>
          <a:xfrm>
            <a:off x="1060594" y="3854605"/>
            <a:ext cx="488691" cy="488691"/>
            <a:chOff x="1263400" y="4902087"/>
            <a:chExt cx="488691" cy="488691"/>
          </a:xfrm>
        </p:grpSpPr>
        <p:sp>
          <p:nvSpPr>
            <p:cNvPr id="149" name="타원 148">
              <a:extLst>
                <a:ext uri="{FF2B5EF4-FFF2-40B4-BE49-F238E27FC236}">
                  <a16:creationId xmlns:a16="http://schemas.microsoft.com/office/drawing/2014/main" id="{D0145435-57A1-E2F9-F81A-D541E1C02990}"/>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0" name="TextBox 149">
              <a:extLst>
                <a:ext uri="{FF2B5EF4-FFF2-40B4-BE49-F238E27FC236}">
                  <a16:creationId xmlns:a16="http://schemas.microsoft.com/office/drawing/2014/main" id="{D8BC7D4F-EA0E-7146-1CE5-8F2E15F5CC6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6</a:t>
              </a:r>
              <a:endParaRPr kumimoji="1" lang="ko-Kore-KR" altLang="en-US" sz="1600" spc="-40" dirty="0">
                <a:latin typeface="+mn-ea"/>
              </a:endParaRPr>
            </a:p>
          </p:txBody>
        </p:sp>
      </p:grpSp>
      <p:grpSp>
        <p:nvGrpSpPr>
          <p:cNvPr id="151" name="그룹 150">
            <a:extLst>
              <a:ext uri="{FF2B5EF4-FFF2-40B4-BE49-F238E27FC236}">
                <a16:creationId xmlns:a16="http://schemas.microsoft.com/office/drawing/2014/main" id="{BDAA997D-448C-3978-C6D4-9F5A0E09A1F3}"/>
              </a:ext>
            </a:extLst>
          </p:cNvPr>
          <p:cNvGrpSpPr/>
          <p:nvPr/>
        </p:nvGrpSpPr>
        <p:grpSpPr>
          <a:xfrm>
            <a:off x="1060594" y="3487766"/>
            <a:ext cx="488691" cy="488691"/>
            <a:chOff x="1263400" y="4902087"/>
            <a:chExt cx="488691" cy="488691"/>
          </a:xfrm>
        </p:grpSpPr>
        <p:sp>
          <p:nvSpPr>
            <p:cNvPr id="152" name="타원 151">
              <a:extLst>
                <a:ext uri="{FF2B5EF4-FFF2-40B4-BE49-F238E27FC236}">
                  <a16:creationId xmlns:a16="http://schemas.microsoft.com/office/drawing/2014/main" id="{F876556F-E5BB-71D7-184D-8463F22CF15E}"/>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3" name="TextBox 152">
              <a:extLst>
                <a:ext uri="{FF2B5EF4-FFF2-40B4-BE49-F238E27FC236}">
                  <a16:creationId xmlns:a16="http://schemas.microsoft.com/office/drawing/2014/main" id="{D1EFE6DF-98E4-B6DF-3003-2B63BC165112}"/>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5</a:t>
              </a:r>
              <a:endParaRPr kumimoji="1" lang="ko-Kore-KR" altLang="en-US" sz="1600" spc="-40" dirty="0">
                <a:latin typeface="+mn-ea"/>
              </a:endParaRPr>
            </a:p>
          </p:txBody>
        </p:sp>
      </p:grpSp>
      <p:grpSp>
        <p:nvGrpSpPr>
          <p:cNvPr id="154" name="그룹 153">
            <a:extLst>
              <a:ext uri="{FF2B5EF4-FFF2-40B4-BE49-F238E27FC236}">
                <a16:creationId xmlns:a16="http://schemas.microsoft.com/office/drawing/2014/main" id="{8FAE9488-EF18-CFDF-7000-B3EEB609A7D3}"/>
              </a:ext>
            </a:extLst>
          </p:cNvPr>
          <p:cNvGrpSpPr/>
          <p:nvPr/>
        </p:nvGrpSpPr>
        <p:grpSpPr>
          <a:xfrm>
            <a:off x="1060594" y="4231344"/>
            <a:ext cx="488691" cy="488691"/>
            <a:chOff x="1263400" y="4902087"/>
            <a:chExt cx="488691" cy="488691"/>
          </a:xfrm>
        </p:grpSpPr>
        <p:sp>
          <p:nvSpPr>
            <p:cNvPr id="155" name="타원 154">
              <a:extLst>
                <a:ext uri="{FF2B5EF4-FFF2-40B4-BE49-F238E27FC236}">
                  <a16:creationId xmlns:a16="http://schemas.microsoft.com/office/drawing/2014/main" id="{BCFFD2CA-872A-1CD6-1B98-0FA8CB2F980D}"/>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6" name="TextBox 155">
              <a:extLst>
                <a:ext uri="{FF2B5EF4-FFF2-40B4-BE49-F238E27FC236}">
                  <a16:creationId xmlns:a16="http://schemas.microsoft.com/office/drawing/2014/main" id="{CDE2ACA1-2791-67D2-1475-CCB5DCCCE3F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7</a:t>
              </a:r>
              <a:endParaRPr kumimoji="1" lang="ko-Kore-KR" altLang="en-US" sz="1600" spc="-40" dirty="0">
                <a:latin typeface="+mn-ea"/>
              </a:endParaRPr>
            </a:p>
          </p:txBody>
        </p:sp>
      </p:grpSp>
      <p:grpSp>
        <p:nvGrpSpPr>
          <p:cNvPr id="157" name="그룹 156">
            <a:extLst>
              <a:ext uri="{FF2B5EF4-FFF2-40B4-BE49-F238E27FC236}">
                <a16:creationId xmlns:a16="http://schemas.microsoft.com/office/drawing/2014/main" id="{DC8609EA-D420-6F00-CEA4-6C44BB84701F}"/>
              </a:ext>
            </a:extLst>
          </p:cNvPr>
          <p:cNvGrpSpPr/>
          <p:nvPr/>
        </p:nvGrpSpPr>
        <p:grpSpPr>
          <a:xfrm>
            <a:off x="2867226" y="4920867"/>
            <a:ext cx="488691" cy="488691"/>
            <a:chOff x="1263400" y="4902087"/>
            <a:chExt cx="488691" cy="488691"/>
          </a:xfrm>
          <a:solidFill>
            <a:srgbClr val="949494"/>
          </a:solidFill>
        </p:grpSpPr>
        <p:sp>
          <p:nvSpPr>
            <p:cNvPr id="158" name="타원 157">
              <a:extLst>
                <a:ext uri="{FF2B5EF4-FFF2-40B4-BE49-F238E27FC236}">
                  <a16:creationId xmlns:a16="http://schemas.microsoft.com/office/drawing/2014/main" id="{95AFF595-9072-C6A3-FDB8-99373523FACD}"/>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59" name="TextBox 158">
              <a:extLst>
                <a:ext uri="{FF2B5EF4-FFF2-40B4-BE49-F238E27FC236}">
                  <a16:creationId xmlns:a16="http://schemas.microsoft.com/office/drawing/2014/main" id="{965254C9-0188-A38B-C069-C855B4E1810B}"/>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9</a:t>
              </a:r>
              <a:endParaRPr kumimoji="1" lang="ko-Kore-KR" altLang="en-US" sz="1600" spc="-40" dirty="0">
                <a:latin typeface="+mn-ea"/>
              </a:endParaRPr>
            </a:p>
          </p:txBody>
        </p:sp>
      </p:grpSp>
      <p:grpSp>
        <p:nvGrpSpPr>
          <p:cNvPr id="160" name="그룹 159">
            <a:extLst>
              <a:ext uri="{FF2B5EF4-FFF2-40B4-BE49-F238E27FC236}">
                <a16:creationId xmlns:a16="http://schemas.microsoft.com/office/drawing/2014/main" id="{7D2E38DC-7CF3-C9C9-B69F-560D81123866}"/>
              </a:ext>
            </a:extLst>
          </p:cNvPr>
          <p:cNvGrpSpPr/>
          <p:nvPr/>
        </p:nvGrpSpPr>
        <p:grpSpPr>
          <a:xfrm>
            <a:off x="2858753" y="4086016"/>
            <a:ext cx="488691" cy="488691"/>
            <a:chOff x="1263400" y="4902087"/>
            <a:chExt cx="488691" cy="488691"/>
          </a:xfrm>
          <a:solidFill>
            <a:schemeClr val="accent4">
              <a:lumMod val="20000"/>
              <a:lumOff val="80000"/>
            </a:schemeClr>
          </a:solidFill>
        </p:grpSpPr>
        <p:sp>
          <p:nvSpPr>
            <p:cNvPr id="161" name="타원 160">
              <a:extLst>
                <a:ext uri="{FF2B5EF4-FFF2-40B4-BE49-F238E27FC236}">
                  <a16:creationId xmlns:a16="http://schemas.microsoft.com/office/drawing/2014/main" id="{BC78352D-1F54-B8DC-5094-B8FBA955C62B}"/>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2" name="TextBox 161">
              <a:extLst>
                <a:ext uri="{FF2B5EF4-FFF2-40B4-BE49-F238E27FC236}">
                  <a16:creationId xmlns:a16="http://schemas.microsoft.com/office/drawing/2014/main" id="{07CFC893-36A6-70E3-BF00-FF731DD2696A}"/>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7</a:t>
              </a:r>
              <a:endParaRPr kumimoji="1" lang="ko-Kore-KR" altLang="en-US" sz="1600" spc="-40" dirty="0">
                <a:latin typeface="+mn-ea"/>
              </a:endParaRPr>
            </a:p>
          </p:txBody>
        </p:sp>
      </p:grpSp>
      <p:grpSp>
        <p:nvGrpSpPr>
          <p:cNvPr id="163" name="그룹 162">
            <a:extLst>
              <a:ext uri="{FF2B5EF4-FFF2-40B4-BE49-F238E27FC236}">
                <a16:creationId xmlns:a16="http://schemas.microsoft.com/office/drawing/2014/main" id="{8AC00A96-E3C2-C933-631B-080B80C552C5}"/>
              </a:ext>
            </a:extLst>
          </p:cNvPr>
          <p:cNvGrpSpPr/>
          <p:nvPr/>
        </p:nvGrpSpPr>
        <p:grpSpPr>
          <a:xfrm>
            <a:off x="2858753" y="3719177"/>
            <a:ext cx="488691" cy="488691"/>
            <a:chOff x="1263400" y="4902087"/>
            <a:chExt cx="488691" cy="488691"/>
          </a:xfrm>
        </p:grpSpPr>
        <p:sp>
          <p:nvSpPr>
            <p:cNvPr id="164" name="타원 163">
              <a:extLst>
                <a:ext uri="{FF2B5EF4-FFF2-40B4-BE49-F238E27FC236}">
                  <a16:creationId xmlns:a16="http://schemas.microsoft.com/office/drawing/2014/main" id="{EE4A5FA0-F49F-2401-D769-5D04E511322C}"/>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5" name="TextBox 164">
              <a:extLst>
                <a:ext uri="{FF2B5EF4-FFF2-40B4-BE49-F238E27FC236}">
                  <a16:creationId xmlns:a16="http://schemas.microsoft.com/office/drawing/2014/main" id="{B5ABACCA-4C67-5601-080C-3A7EF3916B5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6</a:t>
              </a:r>
              <a:endParaRPr kumimoji="1" lang="ko-Kore-KR" altLang="en-US" sz="1600" spc="-40" dirty="0">
                <a:latin typeface="+mn-ea"/>
              </a:endParaRPr>
            </a:p>
          </p:txBody>
        </p:sp>
      </p:grpSp>
      <p:grpSp>
        <p:nvGrpSpPr>
          <p:cNvPr id="166" name="그룹 165">
            <a:extLst>
              <a:ext uri="{FF2B5EF4-FFF2-40B4-BE49-F238E27FC236}">
                <a16:creationId xmlns:a16="http://schemas.microsoft.com/office/drawing/2014/main" id="{628DA9C5-8141-7F4C-ED54-C2BE8EC6816C}"/>
              </a:ext>
            </a:extLst>
          </p:cNvPr>
          <p:cNvGrpSpPr/>
          <p:nvPr/>
        </p:nvGrpSpPr>
        <p:grpSpPr>
          <a:xfrm>
            <a:off x="2858753" y="4462755"/>
            <a:ext cx="488691" cy="488691"/>
            <a:chOff x="1263400" y="4902087"/>
            <a:chExt cx="488691" cy="488691"/>
          </a:xfrm>
          <a:solidFill>
            <a:schemeClr val="accent4">
              <a:lumMod val="20000"/>
              <a:lumOff val="80000"/>
            </a:schemeClr>
          </a:solidFill>
        </p:grpSpPr>
        <p:sp>
          <p:nvSpPr>
            <p:cNvPr id="167" name="타원 166">
              <a:extLst>
                <a:ext uri="{FF2B5EF4-FFF2-40B4-BE49-F238E27FC236}">
                  <a16:creationId xmlns:a16="http://schemas.microsoft.com/office/drawing/2014/main" id="{2D5AF457-715C-E26B-2CA0-2480AE74E61F}"/>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68" name="TextBox 167">
              <a:extLst>
                <a:ext uri="{FF2B5EF4-FFF2-40B4-BE49-F238E27FC236}">
                  <a16:creationId xmlns:a16="http://schemas.microsoft.com/office/drawing/2014/main" id="{037CD546-FA23-1252-8840-BAD3CDAC793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8</a:t>
              </a:r>
              <a:endParaRPr kumimoji="1" lang="ko-Kore-KR" altLang="en-US" sz="1600" spc="-40" dirty="0">
                <a:latin typeface="+mn-ea"/>
              </a:endParaRPr>
            </a:p>
          </p:txBody>
        </p:sp>
      </p:grpSp>
      <p:sp>
        <p:nvSpPr>
          <p:cNvPr id="169" name="타원 168">
            <a:extLst>
              <a:ext uri="{FF2B5EF4-FFF2-40B4-BE49-F238E27FC236}">
                <a16:creationId xmlns:a16="http://schemas.microsoft.com/office/drawing/2014/main" id="{B53F809A-EFD9-1AC2-19A2-ABEBEB89EAE6}"/>
              </a:ext>
            </a:extLst>
          </p:cNvPr>
          <p:cNvSpPr/>
          <p:nvPr/>
        </p:nvSpPr>
        <p:spPr>
          <a:xfrm>
            <a:off x="4586791" y="1661012"/>
            <a:ext cx="1393306" cy="4511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70" name="그룹 169">
            <a:extLst>
              <a:ext uri="{FF2B5EF4-FFF2-40B4-BE49-F238E27FC236}">
                <a16:creationId xmlns:a16="http://schemas.microsoft.com/office/drawing/2014/main" id="{7906FDD5-E1C7-DA99-A3AE-30BA170B9AE7}"/>
              </a:ext>
            </a:extLst>
          </p:cNvPr>
          <p:cNvGrpSpPr/>
          <p:nvPr/>
        </p:nvGrpSpPr>
        <p:grpSpPr>
          <a:xfrm>
            <a:off x="5092427" y="3032106"/>
            <a:ext cx="488691" cy="488691"/>
            <a:chOff x="1263400" y="4902087"/>
            <a:chExt cx="488691" cy="488691"/>
          </a:xfrm>
        </p:grpSpPr>
        <p:sp>
          <p:nvSpPr>
            <p:cNvPr id="171" name="타원 170">
              <a:extLst>
                <a:ext uri="{FF2B5EF4-FFF2-40B4-BE49-F238E27FC236}">
                  <a16:creationId xmlns:a16="http://schemas.microsoft.com/office/drawing/2014/main" id="{A9CCC88E-AA63-A98D-035E-69B5F67660C9}"/>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2" name="TextBox 171">
              <a:extLst>
                <a:ext uri="{FF2B5EF4-FFF2-40B4-BE49-F238E27FC236}">
                  <a16:creationId xmlns:a16="http://schemas.microsoft.com/office/drawing/2014/main" id="{4E40245A-67B2-B426-0FDF-704736E3F12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14</a:t>
              </a:r>
              <a:endParaRPr kumimoji="1" lang="ko-Kore-KR" altLang="en-US" sz="1600" spc="-40" dirty="0">
                <a:latin typeface="+mn-ea"/>
              </a:endParaRPr>
            </a:p>
          </p:txBody>
        </p:sp>
      </p:grpSp>
      <p:grpSp>
        <p:nvGrpSpPr>
          <p:cNvPr id="173" name="그룹 172">
            <a:extLst>
              <a:ext uri="{FF2B5EF4-FFF2-40B4-BE49-F238E27FC236}">
                <a16:creationId xmlns:a16="http://schemas.microsoft.com/office/drawing/2014/main" id="{875C3A53-D1DF-870F-CC40-FCEE4DAAC03E}"/>
              </a:ext>
            </a:extLst>
          </p:cNvPr>
          <p:cNvGrpSpPr/>
          <p:nvPr/>
        </p:nvGrpSpPr>
        <p:grpSpPr>
          <a:xfrm>
            <a:off x="5083953" y="5481228"/>
            <a:ext cx="488691" cy="488691"/>
            <a:chOff x="1263400" y="4902087"/>
            <a:chExt cx="488691" cy="488691"/>
          </a:xfrm>
        </p:grpSpPr>
        <p:sp>
          <p:nvSpPr>
            <p:cNvPr id="174" name="타원 173">
              <a:extLst>
                <a:ext uri="{FF2B5EF4-FFF2-40B4-BE49-F238E27FC236}">
                  <a16:creationId xmlns:a16="http://schemas.microsoft.com/office/drawing/2014/main" id="{FC0A6829-BD5E-63E9-9F00-185B02008C4F}"/>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5" name="TextBox 174">
              <a:extLst>
                <a:ext uri="{FF2B5EF4-FFF2-40B4-BE49-F238E27FC236}">
                  <a16:creationId xmlns:a16="http://schemas.microsoft.com/office/drawing/2014/main" id="{D3FD40D8-B166-FD26-39B4-6B63B28178B4}"/>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1k</a:t>
              </a:r>
              <a:endParaRPr kumimoji="1" lang="ko-Kore-KR" altLang="en-US" sz="1600" spc="-40" dirty="0">
                <a:latin typeface="+mn-ea"/>
              </a:endParaRPr>
            </a:p>
          </p:txBody>
        </p:sp>
      </p:grpSp>
      <p:grpSp>
        <p:nvGrpSpPr>
          <p:cNvPr id="176" name="그룹 175">
            <a:extLst>
              <a:ext uri="{FF2B5EF4-FFF2-40B4-BE49-F238E27FC236}">
                <a16:creationId xmlns:a16="http://schemas.microsoft.com/office/drawing/2014/main" id="{C4DF4C79-C340-E30F-22EE-12DCCD86EA2F}"/>
              </a:ext>
            </a:extLst>
          </p:cNvPr>
          <p:cNvGrpSpPr/>
          <p:nvPr/>
        </p:nvGrpSpPr>
        <p:grpSpPr>
          <a:xfrm>
            <a:off x="5083954" y="2197255"/>
            <a:ext cx="488691" cy="488691"/>
            <a:chOff x="1263400" y="4902087"/>
            <a:chExt cx="488691" cy="488691"/>
          </a:xfrm>
        </p:grpSpPr>
        <p:sp>
          <p:nvSpPr>
            <p:cNvPr id="177" name="타원 176">
              <a:extLst>
                <a:ext uri="{FF2B5EF4-FFF2-40B4-BE49-F238E27FC236}">
                  <a16:creationId xmlns:a16="http://schemas.microsoft.com/office/drawing/2014/main" id="{42F727B6-3078-5BB3-8F78-0BFF87EB9D8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78" name="TextBox 177">
              <a:extLst>
                <a:ext uri="{FF2B5EF4-FFF2-40B4-BE49-F238E27FC236}">
                  <a16:creationId xmlns:a16="http://schemas.microsoft.com/office/drawing/2014/main" id="{5E3383DF-1E4A-1C99-7574-6214DF2713FE}"/>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12</a:t>
              </a:r>
              <a:endParaRPr kumimoji="1" lang="ko-Kore-KR" altLang="en-US" sz="1600" spc="-40" dirty="0">
                <a:latin typeface="+mn-ea"/>
              </a:endParaRPr>
            </a:p>
          </p:txBody>
        </p:sp>
      </p:grpSp>
      <p:grpSp>
        <p:nvGrpSpPr>
          <p:cNvPr id="179" name="그룹 178">
            <a:extLst>
              <a:ext uri="{FF2B5EF4-FFF2-40B4-BE49-F238E27FC236}">
                <a16:creationId xmlns:a16="http://schemas.microsoft.com/office/drawing/2014/main" id="{A8D08CB9-8D16-616F-32DB-80893F6B596C}"/>
              </a:ext>
            </a:extLst>
          </p:cNvPr>
          <p:cNvGrpSpPr/>
          <p:nvPr/>
        </p:nvGrpSpPr>
        <p:grpSpPr>
          <a:xfrm>
            <a:off x="5083954" y="1830416"/>
            <a:ext cx="488691" cy="488691"/>
            <a:chOff x="1263400" y="4902087"/>
            <a:chExt cx="488691" cy="488691"/>
          </a:xfrm>
        </p:grpSpPr>
        <p:sp>
          <p:nvSpPr>
            <p:cNvPr id="180" name="타원 179">
              <a:extLst>
                <a:ext uri="{FF2B5EF4-FFF2-40B4-BE49-F238E27FC236}">
                  <a16:creationId xmlns:a16="http://schemas.microsoft.com/office/drawing/2014/main" id="{4112B8D1-BB80-DCF5-4306-0B20003E485A}"/>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81" name="TextBox 180">
              <a:extLst>
                <a:ext uri="{FF2B5EF4-FFF2-40B4-BE49-F238E27FC236}">
                  <a16:creationId xmlns:a16="http://schemas.microsoft.com/office/drawing/2014/main" id="{D79DC728-46C1-FBE0-3174-597BD7E0B268}"/>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11</a:t>
              </a:r>
              <a:endParaRPr kumimoji="1" lang="ko-Kore-KR" altLang="en-US" sz="1600" spc="-40" dirty="0">
                <a:latin typeface="+mn-ea"/>
              </a:endParaRPr>
            </a:p>
          </p:txBody>
        </p:sp>
      </p:grpSp>
      <p:grpSp>
        <p:nvGrpSpPr>
          <p:cNvPr id="182" name="그룹 181">
            <a:extLst>
              <a:ext uri="{FF2B5EF4-FFF2-40B4-BE49-F238E27FC236}">
                <a16:creationId xmlns:a16="http://schemas.microsoft.com/office/drawing/2014/main" id="{5D6A26E5-1925-F66D-0132-F4306DDEBEB6}"/>
              </a:ext>
            </a:extLst>
          </p:cNvPr>
          <p:cNvGrpSpPr/>
          <p:nvPr/>
        </p:nvGrpSpPr>
        <p:grpSpPr>
          <a:xfrm>
            <a:off x="5083954" y="2573994"/>
            <a:ext cx="488691" cy="488691"/>
            <a:chOff x="1263400" y="4902087"/>
            <a:chExt cx="488691" cy="488691"/>
          </a:xfrm>
        </p:grpSpPr>
        <p:sp>
          <p:nvSpPr>
            <p:cNvPr id="183" name="타원 182">
              <a:extLst>
                <a:ext uri="{FF2B5EF4-FFF2-40B4-BE49-F238E27FC236}">
                  <a16:creationId xmlns:a16="http://schemas.microsoft.com/office/drawing/2014/main" id="{5A7E189B-6B6F-19F4-8898-15187B99EF6E}"/>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84" name="TextBox 183">
              <a:extLst>
                <a:ext uri="{FF2B5EF4-FFF2-40B4-BE49-F238E27FC236}">
                  <a16:creationId xmlns:a16="http://schemas.microsoft.com/office/drawing/2014/main" id="{ADCB32A3-DA70-4D67-AA56-B11A30AA6A29}"/>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13</a:t>
              </a:r>
              <a:endParaRPr kumimoji="1" lang="ko-Kore-KR" altLang="en-US" sz="1600" spc="-40" dirty="0">
                <a:latin typeface="+mn-ea"/>
              </a:endParaRPr>
            </a:p>
          </p:txBody>
        </p:sp>
      </p:grpSp>
      <p:sp>
        <p:nvSpPr>
          <p:cNvPr id="185" name="TextBox 184">
            <a:extLst>
              <a:ext uri="{FF2B5EF4-FFF2-40B4-BE49-F238E27FC236}">
                <a16:creationId xmlns:a16="http://schemas.microsoft.com/office/drawing/2014/main" id="{CA7FEC7A-62D2-7AF2-8595-46C1D2FAA6B1}"/>
              </a:ext>
            </a:extLst>
          </p:cNvPr>
          <p:cNvSpPr txBox="1"/>
          <p:nvPr/>
        </p:nvSpPr>
        <p:spPr>
          <a:xfrm>
            <a:off x="5258287" y="5111709"/>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186" name="TextBox 185">
            <a:extLst>
              <a:ext uri="{FF2B5EF4-FFF2-40B4-BE49-F238E27FC236}">
                <a16:creationId xmlns:a16="http://schemas.microsoft.com/office/drawing/2014/main" id="{E1570388-8799-7413-92E2-93C74F7E9A66}"/>
              </a:ext>
            </a:extLst>
          </p:cNvPr>
          <p:cNvSpPr txBox="1"/>
          <p:nvPr/>
        </p:nvSpPr>
        <p:spPr>
          <a:xfrm>
            <a:off x="5199439"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R" b="1" spc="-40" baseline="-25000" dirty="0">
                <a:latin typeface="+mn-ea"/>
              </a:rPr>
              <a:t>3</a:t>
            </a:r>
            <a:endParaRPr kumimoji="1" lang="ko-Kore-KR" altLang="en-US" b="1" spc="-40" dirty="0">
              <a:latin typeface="+mn-ea"/>
            </a:endParaRPr>
          </a:p>
        </p:txBody>
      </p:sp>
      <p:sp>
        <p:nvSpPr>
          <p:cNvPr id="187" name="타원 186">
            <a:extLst>
              <a:ext uri="{FF2B5EF4-FFF2-40B4-BE49-F238E27FC236}">
                <a16:creationId xmlns:a16="http://schemas.microsoft.com/office/drawing/2014/main" id="{5C6866AC-7EEC-9F23-9A71-D61A3713808E}"/>
              </a:ext>
            </a:extLst>
          </p:cNvPr>
          <p:cNvSpPr/>
          <p:nvPr/>
        </p:nvSpPr>
        <p:spPr>
          <a:xfrm>
            <a:off x="6468788" y="1661011"/>
            <a:ext cx="1269746" cy="45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88" name="그룹 187">
            <a:extLst>
              <a:ext uri="{FF2B5EF4-FFF2-40B4-BE49-F238E27FC236}">
                <a16:creationId xmlns:a16="http://schemas.microsoft.com/office/drawing/2014/main" id="{57972B2F-13B2-0D4A-0301-859B2238E227}"/>
              </a:ext>
            </a:extLst>
          </p:cNvPr>
          <p:cNvGrpSpPr/>
          <p:nvPr/>
        </p:nvGrpSpPr>
        <p:grpSpPr>
          <a:xfrm>
            <a:off x="6890586" y="3032106"/>
            <a:ext cx="488691" cy="488691"/>
            <a:chOff x="1263400" y="4902087"/>
            <a:chExt cx="488691" cy="488691"/>
          </a:xfrm>
          <a:solidFill>
            <a:srgbClr val="949494"/>
          </a:solidFill>
        </p:grpSpPr>
        <p:sp>
          <p:nvSpPr>
            <p:cNvPr id="189" name="타원 188">
              <a:extLst>
                <a:ext uri="{FF2B5EF4-FFF2-40B4-BE49-F238E27FC236}">
                  <a16:creationId xmlns:a16="http://schemas.microsoft.com/office/drawing/2014/main" id="{954A6AFE-D6B5-ACA3-3D13-A910F384E36C}"/>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0" name="TextBox 189">
              <a:extLst>
                <a:ext uri="{FF2B5EF4-FFF2-40B4-BE49-F238E27FC236}">
                  <a16:creationId xmlns:a16="http://schemas.microsoft.com/office/drawing/2014/main" id="{7A13E713-DAD8-E210-1E65-2610A3C774D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24</a:t>
              </a:r>
              <a:endParaRPr kumimoji="1" lang="ko-Kore-KR" altLang="en-US" sz="1600" spc="-40" dirty="0">
                <a:latin typeface="+mn-ea"/>
              </a:endParaRPr>
            </a:p>
          </p:txBody>
        </p:sp>
      </p:grpSp>
      <p:grpSp>
        <p:nvGrpSpPr>
          <p:cNvPr id="191" name="그룹 190">
            <a:extLst>
              <a:ext uri="{FF2B5EF4-FFF2-40B4-BE49-F238E27FC236}">
                <a16:creationId xmlns:a16="http://schemas.microsoft.com/office/drawing/2014/main" id="{FB5F3975-568C-6477-D8F3-7F1EB7BAC129}"/>
              </a:ext>
            </a:extLst>
          </p:cNvPr>
          <p:cNvGrpSpPr/>
          <p:nvPr/>
        </p:nvGrpSpPr>
        <p:grpSpPr>
          <a:xfrm>
            <a:off x="6882112" y="5519806"/>
            <a:ext cx="488691" cy="488691"/>
            <a:chOff x="1263400" y="4902087"/>
            <a:chExt cx="488691" cy="488691"/>
          </a:xfrm>
        </p:grpSpPr>
        <p:sp>
          <p:nvSpPr>
            <p:cNvPr id="192" name="타원 191">
              <a:extLst>
                <a:ext uri="{FF2B5EF4-FFF2-40B4-BE49-F238E27FC236}">
                  <a16:creationId xmlns:a16="http://schemas.microsoft.com/office/drawing/2014/main" id="{46D6CB77-5322-233F-67C7-B67B00E9BCB6}"/>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3" name="TextBox 192">
              <a:extLst>
                <a:ext uri="{FF2B5EF4-FFF2-40B4-BE49-F238E27FC236}">
                  <a16:creationId xmlns:a16="http://schemas.microsoft.com/office/drawing/2014/main" id="{8616EAB7-0868-9710-02E0-BF1D45B07336}"/>
                </a:ext>
              </a:extLst>
            </p:cNvPr>
            <p:cNvSpPr txBox="1"/>
            <p:nvPr/>
          </p:nvSpPr>
          <p:spPr>
            <a:xfrm>
              <a:off x="1353065" y="5021979"/>
              <a:ext cx="284630"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1l</a:t>
              </a:r>
              <a:endParaRPr kumimoji="1" lang="ko-Kore-KR" altLang="en-US" sz="1600" spc="-40" dirty="0">
                <a:latin typeface="+mn-ea"/>
              </a:endParaRPr>
            </a:p>
          </p:txBody>
        </p:sp>
      </p:grpSp>
      <p:grpSp>
        <p:nvGrpSpPr>
          <p:cNvPr id="194" name="그룹 193">
            <a:extLst>
              <a:ext uri="{FF2B5EF4-FFF2-40B4-BE49-F238E27FC236}">
                <a16:creationId xmlns:a16="http://schemas.microsoft.com/office/drawing/2014/main" id="{99F42085-4BA0-A1FD-73F4-B91BB3FD3F1F}"/>
              </a:ext>
            </a:extLst>
          </p:cNvPr>
          <p:cNvGrpSpPr/>
          <p:nvPr/>
        </p:nvGrpSpPr>
        <p:grpSpPr>
          <a:xfrm>
            <a:off x="6882113" y="2197255"/>
            <a:ext cx="488691" cy="488691"/>
            <a:chOff x="1263400" y="4902087"/>
            <a:chExt cx="488691" cy="488691"/>
          </a:xfrm>
          <a:solidFill>
            <a:schemeClr val="accent4">
              <a:lumMod val="20000"/>
              <a:lumOff val="80000"/>
            </a:schemeClr>
          </a:solidFill>
        </p:grpSpPr>
        <p:sp>
          <p:nvSpPr>
            <p:cNvPr id="195" name="타원 194">
              <a:extLst>
                <a:ext uri="{FF2B5EF4-FFF2-40B4-BE49-F238E27FC236}">
                  <a16:creationId xmlns:a16="http://schemas.microsoft.com/office/drawing/2014/main" id="{C41B76CD-B6DB-8339-2700-FCE5DD91E53D}"/>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6" name="TextBox 195">
              <a:extLst>
                <a:ext uri="{FF2B5EF4-FFF2-40B4-BE49-F238E27FC236}">
                  <a16:creationId xmlns:a16="http://schemas.microsoft.com/office/drawing/2014/main" id="{B0B0F2C1-31EF-4F03-C4E4-2825115B1FDF}"/>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22</a:t>
              </a:r>
              <a:endParaRPr kumimoji="1" lang="ko-Kore-KR" altLang="en-US" sz="1600" spc="-40" dirty="0">
                <a:latin typeface="+mn-ea"/>
              </a:endParaRPr>
            </a:p>
          </p:txBody>
        </p:sp>
      </p:grpSp>
      <p:grpSp>
        <p:nvGrpSpPr>
          <p:cNvPr id="197" name="그룹 196">
            <a:extLst>
              <a:ext uri="{FF2B5EF4-FFF2-40B4-BE49-F238E27FC236}">
                <a16:creationId xmlns:a16="http://schemas.microsoft.com/office/drawing/2014/main" id="{1FF348DE-2CF1-EE35-310C-B8BBABACA08E}"/>
              </a:ext>
            </a:extLst>
          </p:cNvPr>
          <p:cNvGrpSpPr/>
          <p:nvPr/>
        </p:nvGrpSpPr>
        <p:grpSpPr>
          <a:xfrm>
            <a:off x="6882113" y="1830416"/>
            <a:ext cx="488691" cy="488691"/>
            <a:chOff x="1263400" y="4902087"/>
            <a:chExt cx="488691" cy="488691"/>
          </a:xfrm>
        </p:grpSpPr>
        <p:sp>
          <p:nvSpPr>
            <p:cNvPr id="198" name="타원 197">
              <a:extLst>
                <a:ext uri="{FF2B5EF4-FFF2-40B4-BE49-F238E27FC236}">
                  <a16:creationId xmlns:a16="http://schemas.microsoft.com/office/drawing/2014/main" id="{70E9007E-5A8A-73A7-8EE8-B2D1C193A0E5}"/>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199" name="TextBox 198">
              <a:extLst>
                <a:ext uri="{FF2B5EF4-FFF2-40B4-BE49-F238E27FC236}">
                  <a16:creationId xmlns:a16="http://schemas.microsoft.com/office/drawing/2014/main" id="{D4398147-C7A5-E73D-4281-535E96018625}"/>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21</a:t>
              </a:r>
              <a:endParaRPr kumimoji="1" lang="ko-Kore-KR" altLang="en-US" sz="1600" spc="-40" dirty="0">
                <a:latin typeface="+mn-ea"/>
              </a:endParaRPr>
            </a:p>
          </p:txBody>
        </p:sp>
      </p:grpSp>
      <p:grpSp>
        <p:nvGrpSpPr>
          <p:cNvPr id="200" name="그룹 199">
            <a:extLst>
              <a:ext uri="{FF2B5EF4-FFF2-40B4-BE49-F238E27FC236}">
                <a16:creationId xmlns:a16="http://schemas.microsoft.com/office/drawing/2014/main" id="{8D5D46B6-0874-1BBE-456C-1240A3B097DE}"/>
              </a:ext>
            </a:extLst>
          </p:cNvPr>
          <p:cNvGrpSpPr/>
          <p:nvPr/>
        </p:nvGrpSpPr>
        <p:grpSpPr>
          <a:xfrm>
            <a:off x="6882113" y="2573994"/>
            <a:ext cx="488691" cy="488691"/>
            <a:chOff x="1263400" y="4902087"/>
            <a:chExt cx="488691" cy="488691"/>
          </a:xfrm>
          <a:solidFill>
            <a:schemeClr val="accent4">
              <a:lumMod val="20000"/>
              <a:lumOff val="80000"/>
            </a:schemeClr>
          </a:solidFill>
        </p:grpSpPr>
        <p:sp>
          <p:nvSpPr>
            <p:cNvPr id="201" name="타원 200">
              <a:extLst>
                <a:ext uri="{FF2B5EF4-FFF2-40B4-BE49-F238E27FC236}">
                  <a16:creationId xmlns:a16="http://schemas.microsoft.com/office/drawing/2014/main" id="{30A1CB28-57F1-8D40-8234-123B8A7A2569}"/>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02" name="TextBox 201">
              <a:extLst>
                <a:ext uri="{FF2B5EF4-FFF2-40B4-BE49-F238E27FC236}">
                  <a16:creationId xmlns:a16="http://schemas.microsoft.com/office/drawing/2014/main" id="{40823D68-6C4A-F617-0CFA-6ADDCD9C80F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23</a:t>
              </a:r>
              <a:endParaRPr kumimoji="1" lang="ko-Kore-KR" altLang="en-US" sz="1600" spc="-40" dirty="0">
                <a:latin typeface="+mn-ea"/>
              </a:endParaRPr>
            </a:p>
          </p:txBody>
        </p:sp>
      </p:grpSp>
      <p:sp>
        <p:nvSpPr>
          <p:cNvPr id="203" name="TextBox 202">
            <a:extLst>
              <a:ext uri="{FF2B5EF4-FFF2-40B4-BE49-F238E27FC236}">
                <a16:creationId xmlns:a16="http://schemas.microsoft.com/office/drawing/2014/main" id="{C58B2FE9-AC1F-96AC-8ADB-37E7BAE84B46}"/>
              </a:ext>
            </a:extLst>
          </p:cNvPr>
          <p:cNvSpPr txBox="1"/>
          <p:nvPr/>
        </p:nvSpPr>
        <p:spPr>
          <a:xfrm>
            <a:off x="7038346" y="5304355"/>
            <a:ext cx="263573" cy="246221"/>
          </a:xfrm>
          <a:prstGeom prst="rect">
            <a:avLst/>
          </a:prstGeom>
          <a:noFill/>
        </p:spPr>
        <p:txBody>
          <a:bodyPr wrap="square" lIns="0" tIns="0" rIns="0" bIns="0" rtlCol="0">
            <a:spAutoFit/>
          </a:bodyPr>
          <a:lstStyle/>
          <a:p>
            <a:pPr algn="l"/>
            <a:r>
              <a:rPr kumimoji="1" lang="en-US" altLang="ko-Kore-KR" sz="1600" spc="-40" dirty="0">
                <a:latin typeface="+mn-ea"/>
              </a:rPr>
              <a:t>…</a:t>
            </a:r>
            <a:endParaRPr kumimoji="1" lang="ko-Kore-KR" altLang="en-US" sz="1600" spc="-40" dirty="0">
              <a:latin typeface="+mn-ea"/>
            </a:endParaRPr>
          </a:p>
        </p:txBody>
      </p:sp>
      <p:sp>
        <p:nvSpPr>
          <p:cNvPr id="204" name="TextBox 203">
            <a:extLst>
              <a:ext uri="{FF2B5EF4-FFF2-40B4-BE49-F238E27FC236}">
                <a16:creationId xmlns:a16="http://schemas.microsoft.com/office/drawing/2014/main" id="{285F7400-7F05-6503-F43C-B9DE8AD21AFC}"/>
              </a:ext>
            </a:extLst>
          </p:cNvPr>
          <p:cNvSpPr txBox="1"/>
          <p:nvPr/>
        </p:nvSpPr>
        <p:spPr>
          <a:xfrm>
            <a:off x="6907658" y="1335281"/>
            <a:ext cx="381679" cy="276999"/>
          </a:xfrm>
          <a:prstGeom prst="rect">
            <a:avLst/>
          </a:prstGeom>
          <a:noFill/>
        </p:spPr>
        <p:txBody>
          <a:bodyPr wrap="square" lIns="0" tIns="0" rIns="0" bIns="0" rtlCol="0">
            <a:spAutoFit/>
          </a:bodyPr>
          <a:lstStyle/>
          <a:p>
            <a:pPr algn="l"/>
            <a:r>
              <a:rPr kumimoji="1" lang="en-US" altLang="ko-Kore-KR" b="1" spc="-40" dirty="0">
                <a:latin typeface="+mn-ea"/>
              </a:rPr>
              <a:t>M</a:t>
            </a:r>
            <a:r>
              <a:rPr kumimoji="1" lang="en-US" altLang="ko-KR" b="1" spc="-40" baseline="-25000" dirty="0">
                <a:latin typeface="+mn-ea"/>
              </a:rPr>
              <a:t>4</a:t>
            </a:r>
            <a:endParaRPr kumimoji="1" lang="ko-Kore-KR" altLang="en-US" b="1" spc="-40" dirty="0">
              <a:latin typeface="+mn-ea"/>
            </a:endParaRPr>
          </a:p>
        </p:txBody>
      </p:sp>
      <p:grpSp>
        <p:nvGrpSpPr>
          <p:cNvPr id="205" name="그룹 204">
            <a:extLst>
              <a:ext uri="{FF2B5EF4-FFF2-40B4-BE49-F238E27FC236}">
                <a16:creationId xmlns:a16="http://schemas.microsoft.com/office/drawing/2014/main" id="{23085C11-D53F-BE2A-FBF0-C1CE586647DF}"/>
              </a:ext>
            </a:extLst>
          </p:cNvPr>
          <p:cNvGrpSpPr/>
          <p:nvPr/>
        </p:nvGrpSpPr>
        <p:grpSpPr>
          <a:xfrm>
            <a:off x="6890586" y="3373750"/>
            <a:ext cx="488691" cy="488691"/>
            <a:chOff x="1263400" y="4902087"/>
            <a:chExt cx="488691" cy="488691"/>
          </a:xfrm>
          <a:solidFill>
            <a:srgbClr val="949494"/>
          </a:solidFill>
        </p:grpSpPr>
        <p:sp>
          <p:nvSpPr>
            <p:cNvPr id="206" name="타원 205">
              <a:extLst>
                <a:ext uri="{FF2B5EF4-FFF2-40B4-BE49-F238E27FC236}">
                  <a16:creationId xmlns:a16="http://schemas.microsoft.com/office/drawing/2014/main" id="{A9343480-2E15-F392-4D06-6A7669DC0860}"/>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07" name="TextBox 206">
              <a:extLst>
                <a:ext uri="{FF2B5EF4-FFF2-40B4-BE49-F238E27FC236}">
                  <a16:creationId xmlns:a16="http://schemas.microsoft.com/office/drawing/2014/main" id="{F88AC27E-3C43-95D2-D03B-CFCB265DBD9A}"/>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25</a:t>
              </a:r>
              <a:endParaRPr kumimoji="1" lang="ko-Kore-KR" altLang="en-US" sz="1600" spc="-40" dirty="0">
                <a:latin typeface="+mn-ea"/>
              </a:endParaRPr>
            </a:p>
          </p:txBody>
        </p:sp>
      </p:grpSp>
      <p:cxnSp>
        <p:nvCxnSpPr>
          <p:cNvPr id="208" name="직선 연결선[R] 207">
            <a:extLst>
              <a:ext uri="{FF2B5EF4-FFF2-40B4-BE49-F238E27FC236}">
                <a16:creationId xmlns:a16="http://schemas.microsoft.com/office/drawing/2014/main" id="{1768C660-9A69-D32E-E72D-91EFDAE4CA7E}"/>
              </a:ext>
            </a:extLst>
          </p:cNvPr>
          <p:cNvCxnSpPr>
            <a:cxnSpLocks/>
            <a:stCxn id="171" idx="6"/>
            <a:endCxn id="189" idx="2"/>
          </p:cNvCxnSpPr>
          <p:nvPr/>
        </p:nvCxnSpPr>
        <p:spPr>
          <a:xfrm>
            <a:off x="5581118" y="3276452"/>
            <a:ext cx="13094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R] 208">
            <a:extLst>
              <a:ext uri="{FF2B5EF4-FFF2-40B4-BE49-F238E27FC236}">
                <a16:creationId xmlns:a16="http://schemas.microsoft.com/office/drawing/2014/main" id="{CE1EA503-A8C5-31A4-2653-1772CF411505}"/>
              </a:ext>
            </a:extLst>
          </p:cNvPr>
          <p:cNvCxnSpPr>
            <a:cxnSpLocks/>
            <a:stCxn id="171" idx="6"/>
            <a:endCxn id="206" idx="2"/>
          </p:cNvCxnSpPr>
          <p:nvPr/>
        </p:nvCxnSpPr>
        <p:spPr>
          <a:xfrm>
            <a:off x="5581118" y="3276452"/>
            <a:ext cx="1309468" cy="341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R] 209">
            <a:extLst>
              <a:ext uri="{FF2B5EF4-FFF2-40B4-BE49-F238E27FC236}">
                <a16:creationId xmlns:a16="http://schemas.microsoft.com/office/drawing/2014/main" id="{613B5142-C5F4-7C81-A852-F2D03233DB9E}"/>
              </a:ext>
            </a:extLst>
          </p:cNvPr>
          <p:cNvCxnSpPr>
            <a:cxnSpLocks/>
            <a:stCxn id="171" idx="6"/>
            <a:endCxn id="201" idx="2"/>
          </p:cNvCxnSpPr>
          <p:nvPr/>
        </p:nvCxnSpPr>
        <p:spPr>
          <a:xfrm flipV="1">
            <a:off x="5581118" y="2818340"/>
            <a:ext cx="1300995" cy="45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직선 연결선[R] 210">
            <a:extLst>
              <a:ext uri="{FF2B5EF4-FFF2-40B4-BE49-F238E27FC236}">
                <a16:creationId xmlns:a16="http://schemas.microsoft.com/office/drawing/2014/main" id="{151036F5-7C90-6F74-E11E-97CF3566A5BA}"/>
              </a:ext>
            </a:extLst>
          </p:cNvPr>
          <p:cNvCxnSpPr>
            <a:cxnSpLocks/>
            <a:stCxn id="171" idx="6"/>
            <a:endCxn id="195" idx="2"/>
          </p:cNvCxnSpPr>
          <p:nvPr/>
        </p:nvCxnSpPr>
        <p:spPr>
          <a:xfrm flipV="1">
            <a:off x="5581118" y="2441601"/>
            <a:ext cx="1300995" cy="83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2" name="그룹 211">
            <a:extLst>
              <a:ext uri="{FF2B5EF4-FFF2-40B4-BE49-F238E27FC236}">
                <a16:creationId xmlns:a16="http://schemas.microsoft.com/office/drawing/2014/main" id="{C6554AE8-0C8F-9A62-93DF-082B68D1F5AA}"/>
              </a:ext>
            </a:extLst>
          </p:cNvPr>
          <p:cNvGrpSpPr/>
          <p:nvPr/>
        </p:nvGrpSpPr>
        <p:grpSpPr>
          <a:xfrm>
            <a:off x="5092427" y="4689456"/>
            <a:ext cx="488691" cy="488691"/>
            <a:chOff x="1263400" y="4902087"/>
            <a:chExt cx="488691" cy="488691"/>
          </a:xfrm>
        </p:grpSpPr>
        <p:sp>
          <p:nvSpPr>
            <p:cNvPr id="213" name="타원 212">
              <a:extLst>
                <a:ext uri="{FF2B5EF4-FFF2-40B4-BE49-F238E27FC236}">
                  <a16:creationId xmlns:a16="http://schemas.microsoft.com/office/drawing/2014/main" id="{4FC1F9D5-DF1C-AA7C-61C8-3A1C89B48B10}"/>
                </a:ext>
              </a:extLst>
            </p:cNvPr>
            <p:cNvSpPr/>
            <p:nvPr/>
          </p:nvSpPr>
          <p:spPr>
            <a:xfrm>
              <a:off x="1263400" y="4902087"/>
              <a:ext cx="488691" cy="488691"/>
            </a:xfrm>
            <a:prstGeom prst="ellipse">
              <a:avLst/>
            </a:prstGeom>
            <a:solidFill>
              <a:srgbClr val="9494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14" name="TextBox 213">
              <a:extLst>
                <a:ext uri="{FF2B5EF4-FFF2-40B4-BE49-F238E27FC236}">
                  <a16:creationId xmlns:a16="http://schemas.microsoft.com/office/drawing/2014/main" id="{217B7DDA-960A-8134-B636-A2791896B257}"/>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8</a:t>
              </a:r>
              <a:endParaRPr kumimoji="1" lang="ko-Kore-KR" altLang="en-US" sz="1600" spc="-40" dirty="0">
                <a:latin typeface="+mn-ea"/>
              </a:endParaRPr>
            </a:p>
          </p:txBody>
        </p:sp>
      </p:grpSp>
      <p:grpSp>
        <p:nvGrpSpPr>
          <p:cNvPr id="215" name="그룹 214">
            <a:extLst>
              <a:ext uri="{FF2B5EF4-FFF2-40B4-BE49-F238E27FC236}">
                <a16:creationId xmlns:a16="http://schemas.microsoft.com/office/drawing/2014/main" id="{D448FDC5-9C7C-C7F8-82A5-DF03B7A3A0D2}"/>
              </a:ext>
            </a:extLst>
          </p:cNvPr>
          <p:cNvGrpSpPr/>
          <p:nvPr/>
        </p:nvGrpSpPr>
        <p:grpSpPr>
          <a:xfrm>
            <a:off x="5083954" y="3854605"/>
            <a:ext cx="488691" cy="488691"/>
            <a:chOff x="1263400" y="4902087"/>
            <a:chExt cx="488691" cy="488691"/>
          </a:xfrm>
        </p:grpSpPr>
        <p:sp>
          <p:nvSpPr>
            <p:cNvPr id="216" name="타원 215">
              <a:extLst>
                <a:ext uri="{FF2B5EF4-FFF2-40B4-BE49-F238E27FC236}">
                  <a16:creationId xmlns:a16="http://schemas.microsoft.com/office/drawing/2014/main" id="{48157E22-5C37-C803-1CEA-5BCCDFEF965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17" name="TextBox 216">
              <a:extLst>
                <a:ext uri="{FF2B5EF4-FFF2-40B4-BE49-F238E27FC236}">
                  <a16:creationId xmlns:a16="http://schemas.microsoft.com/office/drawing/2014/main" id="{77AA2AA6-0A93-D420-88E2-8C0AE274A7D6}"/>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6</a:t>
              </a:r>
              <a:endParaRPr kumimoji="1" lang="ko-Kore-KR" altLang="en-US" sz="1600" spc="-40" dirty="0">
                <a:latin typeface="+mn-ea"/>
              </a:endParaRPr>
            </a:p>
          </p:txBody>
        </p:sp>
      </p:grpSp>
      <p:grpSp>
        <p:nvGrpSpPr>
          <p:cNvPr id="218" name="그룹 217">
            <a:extLst>
              <a:ext uri="{FF2B5EF4-FFF2-40B4-BE49-F238E27FC236}">
                <a16:creationId xmlns:a16="http://schemas.microsoft.com/office/drawing/2014/main" id="{30D45714-3209-5668-AF09-BAC0412D16A4}"/>
              </a:ext>
            </a:extLst>
          </p:cNvPr>
          <p:cNvGrpSpPr/>
          <p:nvPr/>
        </p:nvGrpSpPr>
        <p:grpSpPr>
          <a:xfrm>
            <a:off x="5083954" y="3487766"/>
            <a:ext cx="488691" cy="488691"/>
            <a:chOff x="1263400" y="4902087"/>
            <a:chExt cx="488691" cy="488691"/>
          </a:xfrm>
        </p:grpSpPr>
        <p:sp>
          <p:nvSpPr>
            <p:cNvPr id="219" name="타원 218">
              <a:extLst>
                <a:ext uri="{FF2B5EF4-FFF2-40B4-BE49-F238E27FC236}">
                  <a16:creationId xmlns:a16="http://schemas.microsoft.com/office/drawing/2014/main" id="{C71062D0-B3D8-55EF-666F-CB83E42101E4}"/>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0" name="TextBox 219">
              <a:extLst>
                <a:ext uri="{FF2B5EF4-FFF2-40B4-BE49-F238E27FC236}">
                  <a16:creationId xmlns:a16="http://schemas.microsoft.com/office/drawing/2014/main" id="{4F715DE7-62D4-20A2-A76B-4D16FE1269FC}"/>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5</a:t>
              </a:r>
              <a:endParaRPr kumimoji="1" lang="ko-Kore-KR" altLang="en-US" sz="1600" spc="-40" dirty="0">
                <a:latin typeface="+mn-ea"/>
              </a:endParaRPr>
            </a:p>
          </p:txBody>
        </p:sp>
      </p:grpSp>
      <p:grpSp>
        <p:nvGrpSpPr>
          <p:cNvPr id="221" name="그룹 220">
            <a:extLst>
              <a:ext uri="{FF2B5EF4-FFF2-40B4-BE49-F238E27FC236}">
                <a16:creationId xmlns:a16="http://schemas.microsoft.com/office/drawing/2014/main" id="{A2F4C24D-0C4C-B950-C195-A8D367B040B5}"/>
              </a:ext>
            </a:extLst>
          </p:cNvPr>
          <p:cNvGrpSpPr/>
          <p:nvPr/>
        </p:nvGrpSpPr>
        <p:grpSpPr>
          <a:xfrm>
            <a:off x="5083954" y="4231344"/>
            <a:ext cx="488691" cy="488691"/>
            <a:chOff x="1263400" y="4902087"/>
            <a:chExt cx="488691" cy="488691"/>
          </a:xfrm>
        </p:grpSpPr>
        <p:sp>
          <p:nvSpPr>
            <p:cNvPr id="222" name="타원 221">
              <a:extLst>
                <a:ext uri="{FF2B5EF4-FFF2-40B4-BE49-F238E27FC236}">
                  <a16:creationId xmlns:a16="http://schemas.microsoft.com/office/drawing/2014/main" id="{34C2859D-C02B-6162-9468-DD9DEC5EFF0C}"/>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3" name="TextBox 222">
              <a:extLst>
                <a:ext uri="{FF2B5EF4-FFF2-40B4-BE49-F238E27FC236}">
                  <a16:creationId xmlns:a16="http://schemas.microsoft.com/office/drawing/2014/main" id="{41C6E9E0-4BD0-17B3-2040-9FE30031525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1</a:t>
              </a:r>
              <a:r>
                <a:rPr kumimoji="1" lang="en-US" altLang="ko-KR" sz="1600" spc="-40" baseline="-25000" dirty="0">
                  <a:latin typeface="+mn-ea"/>
                </a:rPr>
                <a:t>7</a:t>
              </a:r>
              <a:endParaRPr kumimoji="1" lang="ko-Kore-KR" altLang="en-US" sz="1600" spc="-40" dirty="0">
                <a:latin typeface="+mn-ea"/>
              </a:endParaRPr>
            </a:p>
          </p:txBody>
        </p:sp>
      </p:grpSp>
      <p:grpSp>
        <p:nvGrpSpPr>
          <p:cNvPr id="224" name="그룹 223">
            <a:extLst>
              <a:ext uri="{FF2B5EF4-FFF2-40B4-BE49-F238E27FC236}">
                <a16:creationId xmlns:a16="http://schemas.microsoft.com/office/drawing/2014/main" id="{F7FA1ABF-BF7D-2B51-7155-10341D719E65}"/>
              </a:ext>
            </a:extLst>
          </p:cNvPr>
          <p:cNvGrpSpPr/>
          <p:nvPr/>
        </p:nvGrpSpPr>
        <p:grpSpPr>
          <a:xfrm>
            <a:off x="6890586" y="4920867"/>
            <a:ext cx="488691" cy="488691"/>
            <a:chOff x="1263400" y="4902087"/>
            <a:chExt cx="488691" cy="488691"/>
          </a:xfrm>
          <a:solidFill>
            <a:srgbClr val="949494"/>
          </a:solidFill>
        </p:grpSpPr>
        <p:sp>
          <p:nvSpPr>
            <p:cNvPr id="225" name="타원 224">
              <a:extLst>
                <a:ext uri="{FF2B5EF4-FFF2-40B4-BE49-F238E27FC236}">
                  <a16:creationId xmlns:a16="http://schemas.microsoft.com/office/drawing/2014/main" id="{E9A6BB40-26B1-6BC3-DFB6-0BC2883D925E}"/>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6" name="TextBox 225">
              <a:extLst>
                <a:ext uri="{FF2B5EF4-FFF2-40B4-BE49-F238E27FC236}">
                  <a16:creationId xmlns:a16="http://schemas.microsoft.com/office/drawing/2014/main" id="{1F6F4CA7-F4AB-CC2B-831E-221F59C6C04E}"/>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9</a:t>
              </a:r>
              <a:endParaRPr kumimoji="1" lang="ko-Kore-KR" altLang="en-US" sz="1600" spc="-40" dirty="0">
                <a:latin typeface="+mn-ea"/>
              </a:endParaRPr>
            </a:p>
          </p:txBody>
        </p:sp>
      </p:grpSp>
      <p:grpSp>
        <p:nvGrpSpPr>
          <p:cNvPr id="227" name="그룹 226">
            <a:extLst>
              <a:ext uri="{FF2B5EF4-FFF2-40B4-BE49-F238E27FC236}">
                <a16:creationId xmlns:a16="http://schemas.microsoft.com/office/drawing/2014/main" id="{7FC3F652-E159-3B24-B38C-CB1500CB963E}"/>
              </a:ext>
            </a:extLst>
          </p:cNvPr>
          <p:cNvGrpSpPr/>
          <p:nvPr/>
        </p:nvGrpSpPr>
        <p:grpSpPr>
          <a:xfrm>
            <a:off x="6882113" y="4086016"/>
            <a:ext cx="488691" cy="488691"/>
            <a:chOff x="1263400" y="4902087"/>
            <a:chExt cx="488691" cy="488691"/>
          </a:xfrm>
          <a:solidFill>
            <a:schemeClr val="accent4">
              <a:lumMod val="20000"/>
              <a:lumOff val="80000"/>
            </a:schemeClr>
          </a:solidFill>
        </p:grpSpPr>
        <p:sp>
          <p:nvSpPr>
            <p:cNvPr id="228" name="타원 227">
              <a:extLst>
                <a:ext uri="{FF2B5EF4-FFF2-40B4-BE49-F238E27FC236}">
                  <a16:creationId xmlns:a16="http://schemas.microsoft.com/office/drawing/2014/main" id="{5770FBB7-44A9-1B01-D14E-AD8F80DDCBA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29" name="TextBox 228">
              <a:extLst>
                <a:ext uri="{FF2B5EF4-FFF2-40B4-BE49-F238E27FC236}">
                  <a16:creationId xmlns:a16="http://schemas.microsoft.com/office/drawing/2014/main" id="{50FF9738-53B7-BF94-0ECC-CCB7F1F0A4D4}"/>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7</a:t>
              </a:r>
              <a:endParaRPr kumimoji="1" lang="ko-Kore-KR" altLang="en-US" sz="1600" spc="-40" dirty="0">
                <a:latin typeface="+mn-ea"/>
              </a:endParaRPr>
            </a:p>
          </p:txBody>
        </p:sp>
      </p:grpSp>
      <p:grpSp>
        <p:nvGrpSpPr>
          <p:cNvPr id="230" name="그룹 229">
            <a:extLst>
              <a:ext uri="{FF2B5EF4-FFF2-40B4-BE49-F238E27FC236}">
                <a16:creationId xmlns:a16="http://schemas.microsoft.com/office/drawing/2014/main" id="{B81AB631-04F4-8F6D-62AC-414EE1E243DE}"/>
              </a:ext>
            </a:extLst>
          </p:cNvPr>
          <p:cNvGrpSpPr/>
          <p:nvPr/>
        </p:nvGrpSpPr>
        <p:grpSpPr>
          <a:xfrm>
            <a:off x="6882113" y="3719177"/>
            <a:ext cx="488691" cy="488691"/>
            <a:chOff x="1263400" y="4902087"/>
            <a:chExt cx="488691" cy="488691"/>
          </a:xfrm>
        </p:grpSpPr>
        <p:sp>
          <p:nvSpPr>
            <p:cNvPr id="231" name="타원 230">
              <a:extLst>
                <a:ext uri="{FF2B5EF4-FFF2-40B4-BE49-F238E27FC236}">
                  <a16:creationId xmlns:a16="http://schemas.microsoft.com/office/drawing/2014/main" id="{CA7E7E3B-C014-DDCB-F189-34D30254F94B}"/>
                </a:ext>
              </a:extLst>
            </p:cNvPr>
            <p:cNvSpPr/>
            <p:nvPr/>
          </p:nvSpPr>
          <p:spPr>
            <a:xfrm>
              <a:off x="1263400" y="4902087"/>
              <a:ext cx="488691" cy="4886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32" name="TextBox 231">
              <a:extLst>
                <a:ext uri="{FF2B5EF4-FFF2-40B4-BE49-F238E27FC236}">
                  <a16:creationId xmlns:a16="http://schemas.microsoft.com/office/drawing/2014/main" id="{305A5692-EF3D-F7E0-67AD-C5D3778B4C2B}"/>
                </a:ext>
              </a:extLst>
            </p:cNvPr>
            <p:cNvSpPr txBox="1"/>
            <p:nvPr/>
          </p:nvSpPr>
          <p:spPr>
            <a:xfrm>
              <a:off x="1353065" y="5021979"/>
              <a:ext cx="326308" cy="246221"/>
            </a:xfrm>
            <a:prstGeom prst="rect">
              <a:avLst/>
            </a:prstGeom>
            <a:no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6</a:t>
              </a:r>
              <a:endParaRPr kumimoji="1" lang="ko-Kore-KR" altLang="en-US" sz="1600" spc="-40" dirty="0">
                <a:latin typeface="+mn-ea"/>
              </a:endParaRPr>
            </a:p>
          </p:txBody>
        </p:sp>
      </p:grpSp>
      <p:grpSp>
        <p:nvGrpSpPr>
          <p:cNvPr id="233" name="그룹 232">
            <a:extLst>
              <a:ext uri="{FF2B5EF4-FFF2-40B4-BE49-F238E27FC236}">
                <a16:creationId xmlns:a16="http://schemas.microsoft.com/office/drawing/2014/main" id="{065C205C-6EBC-D724-D85F-9E95E410071E}"/>
              </a:ext>
            </a:extLst>
          </p:cNvPr>
          <p:cNvGrpSpPr/>
          <p:nvPr/>
        </p:nvGrpSpPr>
        <p:grpSpPr>
          <a:xfrm>
            <a:off x="6882113" y="4462755"/>
            <a:ext cx="488691" cy="488691"/>
            <a:chOff x="1263400" y="4902087"/>
            <a:chExt cx="488691" cy="488691"/>
          </a:xfrm>
          <a:solidFill>
            <a:schemeClr val="accent4">
              <a:lumMod val="20000"/>
              <a:lumOff val="80000"/>
            </a:schemeClr>
          </a:solidFill>
        </p:grpSpPr>
        <p:sp>
          <p:nvSpPr>
            <p:cNvPr id="234" name="타원 233">
              <a:extLst>
                <a:ext uri="{FF2B5EF4-FFF2-40B4-BE49-F238E27FC236}">
                  <a16:creationId xmlns:a16="http://schemas.microsoft.com/office/drawing/2014/main" id="{5E478C85-EE52-D93C-3778-D393CC383456}"/>
                </a:ext>
              </a:extLst>
            </p:cNvPr>
            <p:cNvSpPr/>
            <p:nvPr/>
          </p:nvSpPr>
          <p:spPr>
            <a:xfrm>
              <a:off x="1263400" y="4902087"/>
              <a:ext cx="488691" cy="48869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dirty="0">
                <a:solidFill>
                  <a:schemeClr val="tx1"/>
                </a:solidFill>
              </a:endParaRPr>
            </a:p>
          </p:txBody>
        </p:sp>
        <p:sp>
          <p:nvSpPr>
            <p:cNvPr id="235" name="TextBox 234">
              <a:extLst>
                <a:ext uri="{FF2B5EF4-FFF2-40B4-BE49-F238E27FC236}">
                  <a16:creationId xmlns:a16="http://schemas.microsoft.com/office/drawing/2014/main" id="{806C7A5D-25FE-B364-D24A-8A25BF23A86D}"/>
                </a:ext>
              </a:extLst>
            </p:cNvPr>
            <p:cNvSpPr txBox="1"/>
            <p:nvPr/>
          </p:nvSpPr>
          <p:spPr>
            <a:xfrm>
              <a:off x="1353065" y="5021979"/>
              <a:ext cx="326308" cy="246221"/>
            </a:xfrm>
            <a:prstGeom prst="rect">
              <a:avLst/>
            </a:prstGeom>
            <a:grpFill/>
          </p:spPr>
          <p:txBody>
            <a:bodyPr wrap="none" lIns="0" tIns="0" rIns="0" bIns="0" rtlCol="0">
              <a:spAutoFit/>
            </a:bodyPr>
            <a:lstStyle/>
            <a:p>
              <a:pPr algn="l"/>
              <a:r>
                <a:rPr kumimoji="1" lang="en-US" altLang="ko-Kore-KR" sz="1600" spc="-40" dirty="0">
                  <a:latin typeface="+mn-ea"/>
                </a:rPr>
                <a:t>M</a:t>
              </a:r>
              <a:r>
                <a:rPr kumimoji="1" lang="en-US" altLang="ko-Kore-KR" sz="1600" spc="-40" baseline="-25000" dirty="0">
                  <a:latin typeface="+mn-ea"/>
                </a:rPr>
                <a:t>2</a:t>
              </a:r>
              <a:r>
                <a:rPr kumimoji="1" lang="en-US" altLang="ko-KR" sz="1600" spc="-40" baseline="-25000" dirty="0">
                  <a:latin typeface="+mn-ea"/>
                </a:rPr>
                <a:t>8</a:t>
              </a:r>
              <a:endParaRPr kumimoji="1" lang="ko-Kore-KR" altLang="en-US" sz="1600" spc="-40" dirty="0">
                <a:latin typeface="+mn-ea"/>
              </a:endParaRPr>
            </a:p>
          </p:txBody>
        </p:sp>
      </p:grpSp>
    </p:spTree>
    <p:extLst>
      <p:ext uri="{BB962C8B-B14F-4D97-AF65-F5344CB8AC3E}">
        <p14:creationId xmlns:p14="http://schemas.microsoft.com/office/powerpoint/2010/main" val="329482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2031" cy="369332"/>
          </a:xfrm>
          <a:prstGeom prst="rect">
            <a:avLst/>
          </a:prstGeom>
          <a:noFill/>
        </p:spPr>
        <p:txBody>
          <a:bodyPr wrap="none" lIns="0" tIns="0" rIns="0" bIns="0" rtlCol="0">
            <a:spAutoFit/>
          </a:bodyPr>
          <a:lstStyle/>
          <a:p>
            <a:pPr algn="l"/>
            <a:r>
              <a:rPr kumimoji="1" lang="ko-Kore-KR" altLang="en-US" sz="2400" b="1" spc="-40" dirty="0">
                <a:latin typeface="+mn-ea"/>
              </a:rPr>
              <a:t>기존 </a:t>
            </a:r>
            <a:r>
              <a:rPr kumimoji="1" lang="en-US" altLang="ko-Kore-KR" sz="2400" b="1" spc="-40" dirty="0">
                <a:latin typeface="+mn-ea"/>
              </a:rPr>
              <a:t>c</a:t>
            </a:r>
            <a:r>
              <a:rPr kumimoji="1" lang="en-US" altLang="ko-KR" sz="2400" b="1" spc="-40" dirty="0">
                <a:latin typeface="+mn-ea"/>
              </a:rPr>
              <a:t>ompatibility</a:t>
            </a:r>
            <a:r>
              <a:rPr kumimoji="1" lang="ko-KR" altLang="en-US" sz="2400" b="1" spc="-40" dirty="0">
                <a:latin typeface="+mn-ea"/>
              </a:rPr>
              <a:t> </a:t>
            </a:r>
            <a:r>
              <a:rPr kumimoji="1" lang="en-US" altLang="ko-KR" sz="2400" b="1" spc="-40" dirty="0">
                <a:latin typeface="+mn-ea"/>
              </a:rPr>
              <a:t>&amp; module selection</a:t>
            </a:r>
            <a:r>
              <a:rPr kumimoji="1" lang="ko-KR" altLang="en-US" sz="2400" b="1" spc="-40" dirty="0">
                <a:latin typeface="+mn-ea"/>
              </a:rPr>
              <a:t>에 대한 정리</a:t>
            </a:r>
            <a:endParaRPr kumimoji="1" lang="en-US" altLang="ko-Kore-KR" sz="2400" b="1" spc="-40" dirty="0">
              <a:latin typeface="+mn-ea"/>
            </a:endParaRPr>
          </a:p>
        </p:txBody>
      </p:sp>
      <p:sp>
        <p:nvSpPr>
          <p:cNvPr id="60" name="TextBox 59">
            <a:extLst>
              <a:ext uri="{FF2B5EF4-FFF2-40B4-BE49-F238E27FC236}">
                <a16:creationId xmlns:a16="http://schemas.microsoft.com/office/drawing/2014/main" id="{6F804C95-9D2C-FCEA-3FA1-D558F5EF85B6}"/>
              </a:ext>
            </a:extLst>
          </p:cNvPr>
          <p:cNvSpPr txBox="1"/>
          <p:nvPr/>
        </p:nvSpPr>
        <p:spPr>
          <a:xfrm>
            <a:off x="672599" y="614044"/>
            <a:ext cx="7798802" cy="1231106"/>
          </a:xfrm>
          <a:prstGeom prst="rect">
            <a:avLst/>
          </a:prstGeom>
          <a:noFill/>
        </p:spPr>
        <p:txBody>
          <a:bodyPr wrap="none" lIns="0" tIns="0" rIns="0" bIns="0" rtlCol="0">
            <a:spAutoFit/>
          </a:bodyPr>
          <a:lstStyle/>
          <a:p>
            <a:pPr algn="l"/>
            <a:r>
              <a:rPr kumimoji="1" lang="ko-Kore-KR" altLang="en-US" sz="2000" spc="-40" dirty="0">
                <a:latin typeface="+mn-ea"/>
              </a:rPr>
              <a:t>제가 생각한 </a:t>
            </a:r>
            <a:r>
              <a:rPr kumimoji="1" lang="en-US" altLang="ko-Kore-KR" sz="2000" spc="-40" dirty="0">
                <a:latin typeface="+mn-ea"/>
              </a:rPr>
              <a:t>compatibility : </a:t>
            </a:r>
          </a:p>
          <a:p>
            <a:pPr marL="457200" indent="-457200" algn="l">
              <a:buAutoNum type="arabicParenR"/>
            </a:pPr>
            <a:r>
              <a:rPr kumimoji="1" lang="ko-Kore-KR" altLang="en-US" sz="2000" spc="-40" dirty="0">
                <a:latin typeface="+mn-ea"/>
              </a:rPr>
              <a:t>단순 </a:t>
            </a:r>
            <a:r>
              <a:rPr kumimoji="1" lang="en-US" altLang="ko-Kore-KR" sz="2000" spc="-40" dirty="0">
                <a:latin typeface="+mn-ea"/>
              </a:rPr>
              <a:t>1 </a:t>
            </a:r>
            <a:r>
              <a:rPr kumimoji="1" lang="en-US" altLang="ko-KR" sz="2000" spc="-40" dirty="0">
                <a:latin typeface="+mn-ea"/>
              </a:rPr>
              <a:t>: 1 </a:t>
            </a:r>
            <a:r>
              <a:rPr kumimoji="1" lang="ko-KR" altLang="en-US" sz="2000" spc="-40" dirty="0">
                <a:latin typeface="+mn-ea"/>
              </a:rPr>
              <a:t>상황에서의 </a:t>
            </a:r>
            <a:r>
              <a:rPr kumimoji="1" lang="en-US" altLang="ko-KR" sz="2000" spc="-40" dirty="0">
                <a:latin typeface="+mn-ea"/>
              </a:rPr>
              <a:t>physical constraints (interface, form factor) </a:t>
            </a:r>
          </a:p>
          <a:p>
            <a:pPr marL="457200" indent="-457200" algn="l">
              <a:buAutoNum type="arabicParenR"/>
            </a:pPr>
            <a:r>
              <a:rPr kumimoji="1" lang="ko-Kore-KR" altLang="en-US" sz="2000" spc="-40" dirty="0">
                <a:latin typeface="+mn-ea"/>
              </a:rPr>
              <a:t>원하는 제품에 대한 소비자의 </a:t>
            </a:r>
            <a:r>
              <a:rPr kumimoji="1" lang="en-US" altLang="ko-Kore-KR" sz="2000" spc="-40" dirty="0">
                <a:latin typeface="+mn-ea"/>
              </a:rPr>
              <a:t>needed performance</a:t>
            </a:r>
          </a:p>
          <a:p>
            <a:pPr marL="457200" indent="-457200" algn="l">
              <a:buAutoNum type="arabicParenR"/>
            </a:pPr>
            <a:r>
              <a:rPr kumimoji="1" lang="en-US" altLang="ko-Kore-KR" sz="2000" spc="-40" dirty="0">
                <a:latin typeface="+mn-ea"/>
              </a:rPr>
              <a:t>Global CR</a:t>
            </a:r>
            <a:r>
              <a:rPr kumimoji="1" lang="ko-Kore-KR" altLang="en-US" sz="2000" spc="-40" dirty="0">
                <a:latin typeface="+mn-ea"/>
              </a:rPr>
              <a:t>을 </a:t>
            </a:r>
            <a:r>
              <a:rPr kumimoji="1" lang="en-US" altLang="ko-Kore-KR" sz="2000" spc="-40" dirty="0">
                <a:latin typeface="+mn-ea"/>
              </a:rPr>
              <a:t>handling </a:t>
            </a:r>
            <a:r>
              <a:rPr kumimoji="1" lang="ko-Kore-KR" altLang="en-US" sz="2000" spc="-40" dirty="0">
                <a:latin typeface="+mn-ea"/>
              </a:rPr>
              <a:t>할 수 있는 능력</a:t>
            </a:r>
            <a:r>
              <a:rPr kumimoji="1" lang="en-US" altLang="ko-Kore-KR" sz="2000" spc="-40" dirty="0">
                <a:latin typeface="+mn-ea"/>
              </a:rPr>
              <a:t>. </a:t>
            </a:r>
            <a:endParaRPr kumimoji="1" lang="ko-Kore-KR" altLang="en-US" sz="2000" spc="-40" dirty="0">
              <a:latin typeface="+mn-ea"/>
            </a:endParaRPr>
          </a:p>
        </p:txBody>
      </p:sp>
      <p:sp>
        <p:nvSpPr>
          <p:cNvPr id="61" name="TextBox 60">
            <a:extLst>
              <a:ext uri="{FF2B5EF4-FFF2-40B4-BE49-F238E27FC236}">
                <a16:creationId xmlns:a16="http://schemas.microsoft.com/office/drawing/2014/main" id="{4B3AC4D3-B275-C187-F3E5-0628A2E704FF}"/>
              </a:ext>
            </a:extLst>
          </p:cNvPr>
          <p:cNvSpPr txBox="1"/>
          <p:nvPr/>
        </p:nvSpPr>
        <p:spPr>
          <a:xfrm>
            <a:off x="535258" y="1956128"/>
            <a:ext cx="6635856" cy="615553"/>
          </a:xfrm>
          <a:prstGeom prst="rect">
            <a:avLst/>
          </a:prstGeom>
          <a:noFill/>
        </p:spPr>
        <p:txBody>
          <a:bodyPr wrap="none" lIns="0" tIns="0" rIns="0" bIns="0" rtlCol="0">
            <a:spAutoFit/>
          </a:bodyPr>
          <a:lstStyle/>
          <a:p>
            <a:pPr marL="514350" indent="-514350" algn="l">
              <a:buAutoNum type="arabicParenR"/>
            </a:pPr>
            <a:r>
              <a:rPr kumimoji="1" lang="en-US" altLang="ko-Kore-KR" sz="2000" b="1" spc="-40" dirty="0">
                <a:solidFill>
                  <a:srgbClr val="0070C0"/>
                </a:solidFill>
                <a:latin typeface="+mn-ea"/>
              </a:rPr>
              <a:t>Design constraint</a:t>
            </a:r>
          </a:p>
          <a:p>
            <a:pPr algn="l"/>
            <a:r>
              <a:rPr kumimoji="1" lang="en-US" altLang="ko-Kore-KR" sz="2000" spc="-40" dirty="0">
                <a:latin typeface="+mn-ea"/>
              </a:rPr>
              <a:t> </a:t>
            </a:r>
            <a:r>
              <a:rPr kumimoji="1" lang="en-US" altLang="ko-Kore-KR" sz="2000" spc="-40" dirty="0">
                <a:latin typeface="+mn-ea"/>
                <a:sym typeface="Wingdings" pitchFamily="2" charset="2"/>
              </a:rPr>
              <a:t> </a:t>
            </a:r>
            <a:r>
              <a:rPr kumimoji="1" lang="en-US" altLang="ko-Kore-KR" sz="2000" b="1" spc="-40" dirty="0">
                <a:latin typeface="+mn-ea"/>
                <a:sym typeface="Wingdings" pitchFamily="2" charset="2"/>
              </a:rPr>
              <a:t>compatibility</a:t>
            </a:r>
            <a:r>
              <a:rPr kumimoji="1" lang="en-US" altLang="ko-Kore-KR" sz="2000" spc="-40" dirty="0">
                <a:latin typeface="+mn-ea"/>
                <a:sym typeface="Wingdings" pitchFamily="2" charset="2"/>
              </a:rPr>
              <a:t> / Dependence / </a:t>
            </a:r>
            <a:r>
              <a:rPr kumimoji="1" lang="en-US" altLang="ko-Kore-KR" sz="2000" b="1" spc="-40" dirty="0">
                <a:latin typeface="+mn-ea"/>
                <a:sym typeface="Wingdings" pitchFamily="2" charset="2"/>
              </a:rPr>
              <a:t>combination</a:t>
            </a:r>
            <a:r>
              <a:rPr kumimoji="1" lang="en-US" altLang="ko-Kore-KR" sz="2000" spc="-40" dirty="0">
                <a:latin typeface="+mn-ea"/>
                <a:sym typeface="Wingdings" pitchFamily="2" charset="2"/>
              </a:rPr>
              <a:t>/ restriction</a:t>
            </a:r>
            <a:endParaRPr kumimoji="1" lang="ko-Kore-KR" altLang="en-US" sz="2000" spc="-40" dirty="0">
              <a:latin typeface="+mn-ea"/>
            </a:endParaRPr>
          </a:p>
        </p:txBody>
      </p:sp>
      <p:sp>
        <p:nvSpPr>
          <p:cNvPr id="62" name="TextBox 61">
            <a:extLst>
              <a:ext uri="{FF2B5EF4-FFF2-40B4-BE49-F238E27FC236}">
                <a16:creationId xmlns:a16="http://schemas.microsoft.com/office/drawing/2014/main" id="{D2351260-5052-E10D-CA60-9423E8110480}"/>
              </a:ext>
            </a:extLst>
          </p:cNvPr>
          <p:cNvSpPr txBox="1"/>
          <p:nvPr/>
        </p:nvSpPr>
        <p:spPr>
          <a:xfrm>
            <a:off x="535258" y="2814772"/>
            <a:ext cx="2721707" cy="615553"/>
          </a:xfrm>
          <a:prstGeom prst="rect">
            <a:avLst/>
          </a:prstGeom>
          <a:noFill/>
        </p:spPr>
        <p:txBody>
          <a:bodyPr wrap="none" lIns="0" tIns="0" rIns="0" bIns="0" rtlCol="0">
            <a:spAutoFit/>
          </a:bodyPr>
          <a:lstStyle/>
          <a:p>
            <a:pPr algn="l"/>
            <a:r>
              <a:rPr kumimoji="1" lang="en-US" altLang="ko-Kore-KR" sz="2000" spc="-40" dirty="0">
                <a:latin typeface="+mn-ea"/>
              </a:rPr>
              <a:t>2)   Customer constraint</a:t>
            </a:r>
          </a:p>
          <a:p>
            <a:pPr algn="l"/>
            <a:r>
              <a:rPr kumimoji="1" lang="en-US" altLang="ko-Kore-KR" sz="2000" spc="-40" dirty="0">
                <a:latin typeface="+mn-ea"/>
              </a:rPr>
              <a:t> </a:t>
            </a:r>
            <a:r>
              <a:rPr kumimoji="1" lang="en-US" altLang="ko-Kore-KR" sz="2000" spc="-40" dirty="0">
                <a:latin typeface="+mn-ea"/>
                <a:sym typeface="Wingdings" pitchFamily="2" charset="2"/>
              </a:rPr>
              <a:t> cost , performance</a:t>
            </a:r>
            <a:endParaRPr kumimoji="1" lang="ko-Kore-KR" altLang="en-US" sz="2000" spc="-40" dirty="0">
              <a:latin typeface="+mn-ea"/>
            </a:endParaRPr>
          </a:p>
        </p:txBody>
      </p:sp>
      <p:pic>
        <p:nvPicPr>
          <p:cNvPr id="63" name="그림 62">
            <a:extLst>
              <a:ext uri="{FF2B5EF4-FFF2-40B4-BE49-F238E27FC236}">
                <a16:creationId xmlns:a16="http://schemas.microsoft.com/office/drawing/2014/main" id="{B9FB76AC-BB7A-6808-13EB-6FBD317B618A}"/>
              </a:ext>
            </a:extLst>
          </p:cNvPr>
          <p:cNvPicPr>
            <a:picLocks noChangeAspect="1"/>
          </p:cNvPicPr>
          <p:nvPr/>
        </p:nvPicPr>
        <p:blipFill>
          <a:blip r:embed="rId2"/>
          <a:stretch>
            <a:fillRect/>
          </a:stretch>
        </p:blipFill>
        <p:spPr>
          <a:xfrm>
            <a:off x="3982900" y="2726720"/>
            <a:ext cx="4737100" cy="800100"/>
          </a:xfrm>
          <a:prstGeom prst="rect">
            <a:avLst/>
          </a:prstGeom>
        </p:spPr>
      </p:pic>
      <p:cxnSp>
        <p:nvCxnSpPr>
          <p:cNvPr id="246" name="직선 연결선[R] 245">
            <a:extLst>
              <a:ext uri="{FF2B5EF4-FFF2-40B4-BE49-F238E27FC236}">
                <a16:creationId xmlns:a16="http://schemas.microsoft.com/office/drawing/2014/main" id="{3CD5C1DB-13A1-F743-4B16-E3BED9EB4CAE}"/>
              </a:ext>
            </a:extLst>
          </p:cNvPr>
          <p:cNvCxnSpPr>
            <a:cxnSpLocks/>
          </p:cNvCxnSpPr>
          <p:nvPr/>
        </p:nvCxnSpPr>
        <p:spPr>
          <a:xfrm>
            <a:off x="0" y="357591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3" name="그룹 252">
            <a:extLst>
              <a:ext uri="{FF2B5EF4-FFF2-40B4-BE49-F238E27FC236}">
                <a16:creationId xmlns:a16="http://schemas.microsoft.com/office/drawing/2014/main" id="{1770B720-C174-828A-4F57-2241AE620CEB}"/>
              </a:ext>
            </a:extLst>
          </p:cNvPr>
          <p:cNvGrpSpPr/>
          <p:nvPr/>
        </p:nvGrpSpPr>
        <p:grpSpPr>
          <a:xfrm>
            <a:off x="391885" y="3733312"/>
            <a:ext cx="8722019" cy="2826207"/>
            <a:chOff x="391885" y="3733312"/>
            <a:chExt cx="8722019" cy="2826207"/>
          </a:xfrm>
        </p:grpSpPr>
        <p:cxnSp>
          <p:nvCxnSpPr>
            <p:cNvPr id="129" name="직선 화살표 연결선 128">
              <a:extLst>
                <a:ext uri="{FF2B5EF4-FFF2-40B4-BE49-F238E27FC236}">
                  <a16:creationId xmlns:a16="http://schemas.microsoft.com/office/drawing/2014/main" id="{AE8C27D2-B12E-D2B4-E23E-B25B3D540DE9}"/>
                </a:ext>
              </a:extLst>
            </p:cNvPr>
            <p:cNvCxnSpPr>
              <a:cxnSpLocks/>
            </p:cNvCxnSpPr>
            <p:nvPr/>
          </p:nvCxnSpPr>
          <p:spPr>
            <a:xfrm flipV="1">
              <a:off x="814718" y="3954410"/>
              <a:ext cx="0" cy="2177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E8B0F9C6-69CD-3C0F-5B4F-DD926BD4B01A}"/>
                </a:ext>
              </a:extLst>
            </p:cNvPr>
            <p:cNvCxnSpPr>
              <a:cxnSpLocks/>
            </p:cNvCxnSpPr>
            <p:nvPr/>
          </p:nvCxnSpPr>
          <p:spPr>
            <a:xfrm>
              <a:off x="814718" y="6150947"/>
              <a:ext cx="34336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4E5DCA0-DF47-6B05-B340-9D1985635ED4}"/>
                </a:ext>
              </a:extLst>
            </p:cNvPr>
            <p:cNvSpPr txBox="1"/>
            <p:nvPr/>
          </p:nvSpPr>
          <p:spPr>
            <a:xfrm rot="16200000">
              <a:off x="-395029" y="4802401"/>
              <a:ext cx="1850828" cy="276999"/>
            </a:xfrm>
            <a:prstGeom prst="rect">
              <a:avLst/>
            </a:prstGeom>
            <a:noFill/>
          </p:spPr>
          <p:txBody>
            <a:bodyPr wrap="none" lIns="0" tIns="0" rIns="0" bIns="0" rtlCol="0">
              <a:spAutoFit/>
            </a:bodyPr>
            <a:lstStyle/>
            <a:p>
              <a:pPr algn="l"/>
              <a:r>
                <a:rPr kumimoji="1" lang="en-US" altLang="ko-Kore-KR" b="1" spc="-40" dirty="0">
                  <a:latin typeface="+mn-ea"/>
                </a:rPr>
                <a:t>Design constraint</a:t>
              </a:r>
              <a:endParaRPr kumimoji="1" lang="ko-Kore-KR" altLang="en-US" b="1" spc="-40" dirty="0">
                <a:latin typeface="+mn-ea"/>
              </a:endParaRPr>
            </a:p>
          </p:txBody>
        </p:sp>
        <p:sp>
          <p:nvSpPr>
            <p:cNvPr id="132" name="TextBox 131">
              <a:extLst>
                <a:ext uri="{FF2B5EF4-FFF2-40B4-BE49-F238E27FC236}">
                  <a16:creationId xmlns:a16="http://schemas.microsoft.com/office/drawing/2014/main" id="{5A05098A-A4AB-F561-D288-6B80B0753FCD}"/>
                </a:ext>
              </a:extLst>
            </p:cNvPr>
            <p:cNvSpPr txBox="1"/>
            <p:nvPr/>
          </p:nvSpPr>
          <p:spPr>
            <a:xfrm>
              <a:off x="3363674" y="6282520"/>
              <a:ext cx="993542" cy="276999"/>
            </a:xfrm>
            <a:prstGeom prst="rect">
              <a:avLst/>
            </a:prstGeom>
            <a:noFill/>
          </p:spPr>
          <p:txBody>
            <a:bodyPr wrap="none" lIns="0" tIns="0" rIns="0" bIns="0" rtlCol="0">
              <a:spAutoFit/>
            </a:bodyPr>
            <a:lstStyle/>
            <a:p>
              <a:pPr algn="l"/>
              <a:r>
                <a:rPr kumimoji="1" lang="en-US" altLang="ko-Kore-KR" b="1" spc="-40" dirty="0">
                  <a:latin typeface="+mn-ea"/>
                </a:rPr>
                <a:t>Flexibility</a:t>
              </a:r>
              <a:endParaRPr kumimoji="1" lang="ko-Kore-KR" altLang="en-US" b="1" spc="-40" dirty="0">
                <a:latin typeface="+mn-ea"/>
              </a:endParaRPr>
            </a:p>
          </p:txBody>
        </p:sp>
        <p:sp>
          <p:nvSpPr>
            <p:cNvPr id="238" name="직사각형 237">
              <a:extLst>
                <a:ext uri="{FF2B5EF4-FFF2-40B4-BE49-F238E27FC236}">
                  <a16:creationId xmlns:a16="http://schemas.microsoft.com/office/drawing/2014/main" id="{EDD41952-5A00-F3FE-9085-50B5B1AB348F}"/>
                </a:ext>
              </a:extLst>
            </p:cNvPr>
            <p:cNvSpPr/>
            <p:nvPr/>
          </p:nvSpPr>
          <p:spPr>
            <a:xfrm>
              <a:off x="829387" y="4243403"/>
              <a:ext cx="1479639" cy="94045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solidFill>
                    <a:srgbClr val="1D6FA9"/>
                  </a:solidFill>
                </a:rPr>
                <a:t>I</a:t>
              </a:r>
              <a:endParaRPr kumimoji="1" lang="ko-Kore-KR" altLang="en-US" b="1" dirty="0">
                <a:solidFill>
                  <a:srgbClr val="1D6FA9"/>
                </a:solidFill>
              </a:endParaRPr>
            </a:p>
          </p:txBody>
        </p:sp>
        <p:sp>
          <p:nvSpPr>
            <p:cNvPr id="240" name="직사각형 239">
              <a:extLst>
                <a:ext uri="{FF2B5EF4-FFF2-40B4-BE49-F238E27FC236}">
                  <a16:creationId xmlns:a16="http://schemas.microsoft.com/office/drawing/2014/main" id="{17BC92AB-5A8B-3DE7-FFCA-1E4DF03B871A}"/>
                </a:ext>
              </a:extLst>
            </p:cNvPr>
            <p:cNvSpPr/>
            <p:nvPr/>
          </p:nvSpPr>
          <p:spPr>
            <a:xfrm>
              <a:off x="2301348" y="4243403"/>
              <a:ext cx="1479639" cy="94045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II</a:t>
              </a:r>
              <a:endParaRPr kumimoji="1" lang="ko-Kore-KR" altLang="en-US" dirty="0">
                <a:solidFill>
                  <a:schemeClr val="tx1"/>
                </a:solidFill>
              </a:endParaRPr>
            </a:p>
          </p:txBody>
        </p:sp>
        <p:sp>
          <p:nvSpPr>
            <p:cNvPr id="241" name="직사각형 240">
              <a:extLst>
                <a:ext uri="{FF2B5EF4-FFF2-40B4-BE49-F238E27FC236}">
                  <a16:creationId xmlns:a16="http://schemas.microsoft.com/office/drawing/2014/main" id="{4F28EC79-14C4-A512-6E8A-4C2BF1F012A9}"/>
                </a:ext>
              </a:extLst>
            </p:cNvPr>
            <p:cNvSpPr/>
            <p:nvPr/>
          </p:nvSpPr>
          <p:spPr>
            <a:xfrm>
              <a:off x="829387" y="5191257"/>
              <a:ext cx="1479639" cy="94045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III</a:t>
              </a:r>
              <a:endParaRPr kumimoji="1" lang="ko-Kore-KR" altLang="en-US" dirty="0">
                <a:solidFill>
                  <a:schemeClr val="tx1"/>
                </a:solidFill>
              </a:endParaRPr>
            </a:p>
          </p:txBody>
        </p:sp>
        <p:sp>
          <p:nvSpPr>
            <p:cNvPr id="242" name="직사각형 241">
              <a:extLst>
                <a:ext uri="{FF2B5EF4-FFF2-40B4-BE49-F238E27FC236}">
                  <a16:creationId xmlns:a16="http://schemas.microsoft.com/office/drawing/2014/main" id="{209F84CE-DD2E-99A1-6406-0C3A22A5021D}"/>
                </a:ext>
              </a:extLst>
            </p:cNvPr>
            <p:cNvSpPr/>
            <p:nvPr/>
          </p:nvSpPr>
          <p:spPr>
            <a:xfrm>
              <a:off x="2301348" y="5191257"/>
              <a:ext cx="1479639" cy="940454"/>
            </a:xfrm>
            <a:prstGeom prst="rect">
              <a:avLst/>
            </a:prstGeom>
            <a:noFill/>
            <a:ln w="444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solidFill>
                    <a:srgbClr val="C00000"/>
                  </a:solidFill>
                </a:rPr>
                <a:t>IV</a:t>
              </a:r>
              <a:endParaRPr kumimoji="1" lang="ko-Kore-KR" altLang="en-US" b="1" dirty="0">
                <a:solidFill>
                  <a:srgbClr val="C00000"/>
                </a:solidFill>
              </a:endParaRPr>
            </a:p>
          </p:txBody>
        </p:sp>
        <p:sp>
          <p:nvSpPr>
            <p:cNvPr id="249" name="TextBox 248">
              <a:extLst>
                <a:ext uri="{FF2B5EF4-FFF2-40B4-BE49-F238E27FC236}">
                  <a16:creationId xmlns:a16="http://schemas.microsoft.com/office/drawing/2014/main" id="{108DA7B7-1CFC-C7D6-466C-CD477E180ADA}"/>
                </a:ext>
              </a:extLst>
            </p:cNvPr>
            <p:cNvSpPr txBox="1"/>
            <p:nvPr/>
          </p:nvSpPr>
          <p:spPr>
            <a:xfrm>
              <a:off x="4248359" y="3733312"/>
              <a:ext cx="4765007" cy="1231106"/>
            </a:xfrm>
            <a:prstGeom prst="rect">
              <a:avLst/>
            </a:prstGeom>
            <a:noFill/>
          </p:spPr>
          <p:txBody>
            <a:bodyPr wrap="square">
              <a:spAutoFit/>
            </a:bodyPr>
            <a:lstStyle/>
            <a:p>
              <a:r>
                <a:rPr kumimoji="1" lang="en-US" altLang="ko-Kore-KR" sz="2000" b="1" spc="-40" dirty="0">
                  <a:latin typeface="+mn-ea"/>
                </a:rPr>
                <a:t>Module’s flexibility </a:t>
              </a:r>
              <a:r>
                <a:rPr kumimoji="1" lang="en-US" altLang="ko-Kore-KR" b="1" spc="-40" dirty="0">
                  <a:latin typeface="+mn-ea"/>
                </a:rPr>
                <a:t>: </a:t>
              </a:r>
              <a:br>
                <a:rPr kumimoji="1" lang="en-US" altLang="ko-Kore-KR" b="1" spc="-40" dirty="0">
                  <a:latin typeface="+mn-ea"/>
                </a:rPr>
              </a:br>
              <a:r>
                <a:rPr kumimoji="1" lang="en-US" altLang="ko-Kore-KR" spc="-40" dirty="0">
                  <a:latin typeface="+mn-ea"/>
                </a:rPr>
                <a:t>(compatibility)</a:t>
              </a:r>
              <a:r>
                <a:rPr kumimoji="1" lang="ko-Kore-KR" altLang="en-US" spc="-40" dirty="0">
                  <a:latin typeface="+mn-ea"/>
                </a:rPr>
                <a:t>을 </a:t>
              </a:r>
              <a:r>
                <a:rPr kumimoji="1" lang="en-US" altLang="ko-Kore-KR" spc="-40" dirty="0">
                  <a:latin typeface="+mn-ea"/>
                </a:rPr>
                <a:t>handling</a:t>
              </a:r>
              <a:r>
                <a:rPr kumimoji="1" lang="ko-Kore-KR" altLang="en-US" spc="-40" dirty="0">
                  <a:latin typeface="+mn-ea"/>
                </a:rPr>
                <a:t>하기 쉬움</a:t>
              </a:r>
              <a:endParaRPr kumimoji="1" lang="en-US" altLang="ko-Kore-KR" spc="-40" dirty="0">
                <a:latin typeface="+mn-ea"/>
              </a:endParaRPr>
            </a:p>
            <a:p>
              <a:pPr marL="285750" indent="-285750">
                <a:buFontTx/>
                <a:buChar char="-"/>
              </a:pPr>
              <a:r>
                <a:rPr kumimoji="1" lang="en-US" altLang="ko-Kore-KR" spc="-40" dirty="0">
                  <a:latin typeface="+mn-ea"/>
                </a:rPr>
                <a:t>Number of module instance</a:t>
              </a:r>
            </a:p>
            <a:p>
              <a:pPr marL="285750" indent="-285750">
                <a:buFontTx/>
                <a:buChar char="-"/>
              </a:pPr>
              <a:r>
                <a:rPr kumimoji="1" lang="ko-Kore-KR" altLang="en-US" spc="-40" dirty="0">
                  <a:latin typeface="+mn-ea"/>
                </a:rPr>
                <a:t>영향을 받는 </a:t>
              </a:r>
              <a:r>
                <a:rPr kumimoji="1" lang="en-US" altLang="ko-Kore-KR" spc="-40" dirty="0">
                  <a:latin typeface="+mn-ea"/>
                </a:rPr>
                <a:t>module</a:t>
              </a:r>
              <a:r>
                <a:rPr kumimoji="1" lang="ko-Kore-KR" altLang="en-US" spc="-40" dirty="0">
                  <a:latin typeface="+mn-ea"/>
                </a:rPr>
                <a:t>로 부터 다양한 선택지</a:t>
              </a:r>
              <a:endParaRPr kumimoji="1" lang="en-US" altLang="ko-Kore-KR" spc="-40" dirty="0">
                <a:latin typeface="+mn-ea"/>
              </a:endParaRPr>
            </a:p>
          </p:txBody>
        </p:sp>
        <p:sp>
          <p:nvSpPr>
            <p:cNvPr id="250" name="TextBox 249">
              <a:extLst>
                <a:ext uri="{FF2B5EF4-FFF2-40B4-BE49-F238E27FC236}">
                  <a16:creationId xmlns:a16="http://schemas.microsoft.com/office/drawing/2014/main" id="{DFD640BC-9283-CA78-962F-C123D8D2035B}"/>
                </a:ext>
              </a:extLst>
            </p:cNvPr>
            <p:cNvSpPr txBox="1"/>
            <p:nvPr/>
          </p:nvSpPr>
          <p:spPr>
            <a:xfrm>
              <a:off x="4899289" y="5085235"/>
              <a:ext cx="4214615" cy="615553"/>
            </a:xfrm>
            <a:prstGeom prst="rect">
              <a:avLst/>
            </a:prstGeom>
            <a:noFill/>
          </p:spPr>
          <p:txBody>
            <a:bodyPr wrap="none" lIns="0" tIns="0" rIns="0" bIns="0" rtlCol="0">
              <a:spAutoFit/>
            </a:bodyPr>
            <a:lstStyle/>
            <a:p>
              <a:pPr algn="l"/>
              <a:r>
                <a:rPr kumimoji="1" lang="en-US" altLang="ko-Kore-KR" sz="2000" b="1" spc="-40" dirty="0">
                  <a:solidFill>
                    <a:srgbClr val="0070C0"/>
                  </a:solidFill>
                  <a:latin typeface="+mn-ea"/>
                </a:rPr>
                <a:t>I </a:t>
              </a:r>
              <a:r>
                <a:rPr kumimoji="1" lang="en-US" altLang="ko-Kore-KR" sz="2000" spc="-40" dirty="0">
                  <a:latin typeface="+mn-ea"/>
                </a:rPr>
                <a:t>: </a:t>
              </a:r>
              <a:r>
                <a:rPr kumimoji="1" lang="ko-Kore-KR" altLang="en-US" sz="2000" spc="-40" dirty="0">
                  <a:latin typeface="+mn-ea"/>
                </a:rPr>
                <a:t>먼저 고려가 되어야 함 </a:t>
              </a:r>
              <a:r>
                <a:rPr kumimoji="1" lang="en-US" altLang="ko-Kore-KR" sz="2000" spc="-40" dirty="0">
                  <a:latin typeface="+mn-ea"/>
                </a:rPr>
                <a:t>(bottleneck)</a:t>
              </a:r>
            </a:p>
            <a:p>
              <a:pPr algn="l"/>
              <a:r>
                <a:rPr kumimoji="1" lang="en-US" altLang="ko-Kore-KR" sz="2000" b="1" spc="-40" dirty="0">
                  <a:solidFill>
                    <a:srgbClr val="C00000"/>
                  </a:solidFill>
                  <a:latin typeface="+mn-ea"/>
                </a:rPr>
                <a:t>IV </a:t>
              </a:r>
              <a:r>
                <a:rPr kumimoji="1" lang="en-US" altLang="ko-Kore-KR" sz="2000" spc="-40" dirty="0">
                  <a:latin typeface="+mn-ea"/>
                </a:rPr>
                <a:t>: </a:t>
              </a:r>
              <a:r>
                <a:rPr kumimoji="1" lang="ko-Kore-KR" altLang="en-US" sz="2000" spc="-40" dirty="0">
                  <a:latin typeface="+mn-ea"/>
                </a:rPr>
                <a:t>가장 널널한 모듈선택</a:t>
              </a:r>
            </a:p>
          </p:txBody>
        </p:sp>
        <p:sp>
          <p:nvSpPr>
            <p:cNvPr id="251" name="TextBox 250">
              <a:extLst>
                <a:ext uri="{FF2B5EF4-FFF2-40B4-BE49-F238E27FC236}">
                  <a16:creationId xmlns:a16="http://schemas.microsoft.com/office/drawing/2014/main" id="{5126512F-4B4F-CA76-A9C0-702AD63B164E}"/>
                </a:ext>
              </a:extLst>
            </p:cNvPr>
            <p:cNvSpPr txBox="1"/>
            <p:nvPr/>
          </p:nvSpPr>
          <p:spPr>
            <a:xfrm>
              <a:off x="5308270" y="5966281"/>
              <a:ext cx="3232231" cy="369332"/>
            </a:xfrm>
            <a:prstGeom prst="rect">
              <a:avLst/>
            </a:prstGeom>
            <a:noFill/>
          </p:spPr>
          <p:txBody>
            <a:bodyPr wrap="none" lIns="0" tIns="0" rIns="0" bIns="0" rtlCol="0">
              <a:spAutoFit/>
            </a:bodyPr>
            <a:lstStyle/>
            <a:p>
              <a:pPr algn="l"/>
              <a:r>
                <a:rPr kumimoji="1" lang="en-US" altLang="ko-Kore-KR" sz="2400" b="1" spc="-40" dirty="0">
                  <a:latin typeface="+mn-ea"/>
                  <a:sym typeface="Wingdings" pitchFamily="2" charset="2"/>
                </a:rPr>
                <a:t> module’s flexibility</a:t>
              </a:r>
              <a:r>
                <a:rPr kumimoji="1" lang="en-US" altLang="ko-KR" sz="2400" b="1" spc="-40" dirty="0">
                  <a:latin typeface="+mn-ea"/>
                  <a:sym typeface="Wingdings" pitchFamily="2" charset="2"/>
                </a:rPr>
                <a:t>?</a:t>
              </a:r>
              <a:endParaRPr kumimoji="1" lang="ko-Kore-KR" altLang="en-US" sz="2400" b="1" spc="-40" dirty="0">
                <a:latin typeface="+mn-ea"/>
              </a:endParaRPr>
            </a:p>
          </p:txBody>
        </p:sp>
      </p:grpSp>
    </p:spTree>
    <p:extLst>
      <p:ext uri="{BB962C8B-B14F-4D97-AF65-F5344CB8AC3E}">
        <p14:creationId xmlns:p14="http://schemas.microsoft.com/office/powerpoint/2010/main" val="53599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2031" cy="369332"/>
          </a:xfrm>
          <a:prstGeom prst="rect">
            <a:avLst/>
          </a:prstGeom>
          <a:noFill/>
        </p:spPr>
        <p:txBody>
          <a:bodyPr wrap="none" lIns="0" tIns="0" rIns="0" bIns="0" rtlCol="0">
            <a:spAutoFit/>
          </a:bodyPr>
          <a:lstStyle/>
          <a:p>
            <a:pPr algn="l"/>
            <a:r>
              <a:rPr kumimoji="1" lang="ko-Kore-KR" altLang="en-US" sz="2400" b="1" spc="-40" dirty="0">
                <a:latin typeface="+mn-ea"/>
              </a:rPr>
              <a:t>기존 </a:t>
            </a:r>
            <a:r>
              <a:rPr kumimoji="1" lang="en-US" altLang="ko-Kore-KR" sz="2400" b="1" spc="-40" dirty="0">
                <a:latin typeface="+mn-ea"/>
              </a:rPr>
              <a:t>c</a:t>
            </a:r>
            <a:r>
              <a:rPr kumimoji="1" lang="en-US" altLang="ko-KR" sz="2400" b="1" spc="-40" dirty="0">
                <a:latin typeface="+mn-ea"/>
              </a:rPr>
              <a:t>ompatibility</a:t>
            </a:r>
            <a:r>
              <a:rPr kumimoji="1" lang="ko-KR" altLang="en-US" sz="2400" b="1" spc="-40" dirty="0">
                <a:latin typeface="+mn-ea"/>
              </a:rPr>
              <a:t> </a:t>
            </a:r>
            <a:r>
              <a:rPr kumimoji="1" lang="en-US" altLang="ko-KR" sz="2400" b="1" spc="-40" dirty="0">
                <a:latin typeface="+mn-ea"/>
              </a:rPr>
              <a:t>&amp; module selection</a:t>
            </a:r>
            <a:r>
              <a:rPr kumimoji="1" lang="ko-KR" altLang="en-US" sz="2400" b="1" spc="-40" dirty="0">
                <a:latin typeface="+mn-ea"/>
              </a:rPr>
              <a:t>에 대한 정리</a:t>
            </a:r>
            <a:endParaRPr kumimoji="1" lang="en-US" altLang="ko-Kore-KR" sz="2400" b="1" spc="-40" dirty="0">
              <a:latin typeface="+mn-ea"/>
            </a:endParaRPr>
          </a:p>
        </p:txBody>
      </p:sp>
      <p:sp>
        <p:nvSpPr>
          <p:cNvPr id="2" name="타원 1">
            <a:extLst>
              <a:ext uri="{FF2B5EF4-FFF2-40B4-BE49-F238E27FC236}">
                <a16:creationId xmlns:a16="http://schemas.microsoft.com/office/drawing/2014/main" id="{585078C3-005B-139F-2236-F99FDE2990D5}"/>
              </a:ext>
            </a:extLst>
          </p:cNvPr>
          <p:cNvSpPr/>
          <p:nvPr/>
        </p:nvSpPr>
        <p:spPr>
          <a:xfrm>
            <a:off x="2113433" y="1090799"/>
            <a:ext cx="906978" cy="9069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1</a:t>
            </a:r>
            <a:endParaRPr kumimoji="1" lang="ko-Kore-KR" altLang="en-US" dirty="0">
              <a:solidFill>
                <a:schemeClr val="tx1"/>
              </a:solidFill>
            </a:endParaRPr>
          </a:p>
        </p:txBody>
      </p:sp>
      <p:sp>
        <p:nvSpPr>
          <p:cNvPr id="3" name="타원 2">
            <a:extLst>
              <a:ext uri="{FF2B5EF4-FFF2-40B4-BE49-F238E27FC236}">
                <a16:creationId xmlns:a16="http://schemas.microsoft.com/office/drawing/2014/main" id="{89620A05-2C3E-554C-9CFD-9BFC6A854245}"/>
              </a:ext>
            </a:extLst>
          </p:cNvPr>
          <p:cNvSpPr/>
          <p:nvPr/>
        </p:nvSpPr>
        <p:spPr>
          <a:xfrm>
            <a:off x="2113432" y="2564678"/>
            <a:ext cx="878741" cy="8787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2</a:t>
            </a:r>
            <a:endParaRPr kumimoji="1" lang="ko-Kore-KR" altLang="en-US" dirty="0">
              <a:solidFill>
                <a:schemeClr val="tx1"/>
              </a:solidFill>
            </a:endParaRPr>
          </a:p>
        </p:txBody>
      </p:sp>
      <p:sp>
        <p:nvSpPr>
          <p:cNvPr id="4" name="직사각형 3">
            <a:extLst>
              <a:ext uri="{FF2B5EF4-FFF2-40B4-BE49-F238E27FC236}">
                <a16:creationId xmlns:a16="http://schemas.microsoft.com/office/drawing/2014/main" id="{121F3FF2-D46D-9497-F3FD-B3C2BDC7CE34}"/>
              </a:ext>
            </a:extLst>
          </p:cNvPr>
          <p:cNvSpPr/>
          <p:nvPr/>
        </p:nvSpPr>
        <p:spPr>
          <a:xfrm>
            <a:off x="228375" y="3239203"/>
            <a:ext cx="1184752" cy="830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Product</a:t>
            </a:r>
          </a:p>
          <a:p>
            <a:pPr algn="ctr"/>
            <a:r>
              <a:rPr kumimoji="1" lang="en-US" altLang="ko-Kore-KR" dirty="0">
                <a:solidFill>
                  <a:schemeClr val="tx1"/>
                </a:solidFill>
              </a:rPr>
              <a:t>variant</a:t>
            </a:r>
            <a:endParaRPr kumimoji="1" lang="ko-Kore-KR" altLang="en-US" dirty="0">
              <a:solidFill>
                <a:schemeClr val="tx1"/>
              </a:solidFill>
            </a:endParaRPr>
          </a:p>
        </p:txBody>
      </p:sp>
      <p:cxnSp>
        <p:nvCxnSpPr>
          <p:cNvPr id="5" name="직선 연결선[R] 4">
            <a:extLst>
              <a:ext uri="{FF2B5EF4-FFF2-40B4-BE49-F238E27FC236}">
                <a16:creationId xmlns:a16="http://schemas.microsoft.com/office/drawing/2014/main" id="{E1BB5FDD-0DD5-3D71-4570-FA894B1A179C}"/>
              </a:ext>
            </a:extLst>
          </p:cNvPr>
          <p:cNvCxnSpPr>
            <a:cxnSpLocks/>
            <a:stCxn id="4" idx="3"/>
            <a:endCxn id="2" idx="2"/>
          </p:cNvCxnSpPr>
          <p:nvPr/>
        </p:nvCxnSpPr>
        <p:spPr>
          <a:xfrm flipV="1">
            <a:off x="1413127" y="1544288"/>
            <a:ext cx="700306" cy="21103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R] 6">
            <a:extLst>
              <a:ext uri="{FF2B5EF4-FFF2-40B4-BE49-F238E27FC236}">
                <a16:creationId xmlns:a16="http://schemas.microsoft.com/office/drawing/2014/main" id="{F6D1EA14-0AF1-8747-FAEF-4592CCFE20AF}"/>
              </a:ext>
            </a:extLst>
          </p:cNvPr>
          <p:cNvCxnSpPr>
            <a:cxnSpLocks/>
            <a:stCxn id="4" idx="3"/>
            <a:endCxn id="3" idx="2"/>
          </p:cNvCxnSpPr>
          <p:nvPr/>
        </p:nvCxnSpPr>
        <p:spPr>
          <a:xfrm flipV="1">
            <a:off x="1413127" y="3004049"/>
            <a:ext cx="700305" cy="650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BC3B6355-7D17-D8AA-3ECD-5672435F5178}"/>
              </a:ext>
            </a:extLst>
          </p:cNvPr>
          <p:cNvSpPr/>
          <p:nvPr/>
        </p:nvSpPr>
        <p:spPr>
          <a:xfrm>
            <a:off x="2113433" y="4021642"/>
            <a:ext cx="906978" cy="9069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3</a:t>
            </a:r>
            <a:endParaRPr kumimoji="1" lang="ko-Kore-KR" altLang="en-US" dirty="0">
              <a:solidFill>
                <a:schemeClr val="tx1"/>
              </a:solidFill>
            </a:endParaRPr>
          </a:p>
        </p:txBody>
      </p:sp>
      <p:sp>
        <p:nvSpPr>
          <p:cNvPr id="9" name="타원 8">
            <a:extLst>
              <a:ext uri="{FF2B5EF4-FFF2-40B4-BE49-F238E27FC236}">
                <a16:creationId xmlns:a16="http://schemas.microsoft.com/office/drawing/2014/main" id="{A37D069C-6C75-32DB-A260-6EE5751221A8}"/>
              </a:ext>
            </a:extLst>
          </p:cNvPr>
          <p:cNvSpPr/>
          <p:nvPr/>
        </p:nvSpPr>
        <p:spPr>
          <a:xfrm>
            <a:off x="2113432" y="5485497"/>
            <a:ext cx="878741" cy="8787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R" dirty="0">
                <a:solidFill>
                  <a:schemeClr val="tx1"/>
                </a:solidFill>
              </a:rPr>
              <a:t>4</a:t>
            </a:r>
            <a:endParaRPr kumimoji="1" lang="ko-Kore-KR" altLang="en-US" dirty="0">
              <a:solidFill>
                <a:schemeClr val="tx1"/>
              </a:solidFill>
            </a:endParaRPr>
          </a:p>
        </p:txBody>
      </p:sp>
      <p:cxnSp>
        <p:nvCxnSpPr>
          <p:cNvPr id="11" name="직선 연결선[R] 10">
            <a:extLst>
              <a:ext uri="{FF2B5EF4-FFF2-40B4-BE49-F238E27FC236}">
                <a16:creationId xmlns:a16="http://schemas.microsoft.com/office/drawing/2014/main" id="{6CFBD1AC-E4FE-D8DD-7C7C-5946EFC8985D}"/>
              </a:ext>
            </a:extLst>
          </p:cNvPr>
          <p:cNvCxnSpPr>
            <a:cxnSpLocks/>
            <a:stCxn id="4" idx="3"/>
            <a:endCxn id="8" idx="2"/>
          </p:cNvCxnSpPr>
          <p:nvPr/>
        </p:nvCxnSpPr>
        <p:spPr>
          <a:xfrm>
            <a:off x="1413127" y="3654614"/>
            <a:ext cx="700306" cy="8205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A3A7C2CB-D05C-0E54-1B3E-A1146B28C539}"/>
              </a:ext>
            </a:extLst>
          </p:cNvPr>
          <p:cNvCxnSpPr>
            <a:cxnSpLocks/>
            <a:stCxn id="4" idx="3"/>
            <a:endCxn id="9" idx="2"/>
          </p:cNvCxnSpPr>
          <p:nvPr/>
        </p:nvCxnSpPr>
        <p:spPr>
          <a:xfrm>
            <a:off x="1413127" y="3654614"/>
            <a:ext cx="700305" cy="2270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모서리가 둥근 직사각형 13">
            <a:extLst>
              <a:ext uri="{FF2B5EF4-FFF2-40B4-BE49-F238E27FC236}">
                <a16:creationId xmlns:a16="http://schemas.microsoft.com/office/drawing/2014/main" id="{F0149398-E466-A1BC-E3B3-880FB980D505}"/>
              </a:ext>
            </a:extLst>
          </p:cNvPr>
          <p:cNvSpPr/>
          <p:nvPr/>
        </p:nvSpPr>
        <p:spPr>
          <a:xfrm>
            <a:off x="3692478" y="1296208"/>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12</a:t>
            </a:r>
            <a:endParaRPr kumimoji="1" lang="ko-Kore-KR" altLang="en-US" dirty="0">
              <a:solidFill>
                <a:schemeClr val="tx1"/>
              </a:solidFill>
            </a:endParaRPr>
          </a:p>
        </p:txBody>
      </p:sp>
      <p:sp>
        <p:nvSpPr>
          <p:cNvPr id="15" name="모서리가 둥근 직사각형 14">
            <a:extLst>
              <a:ext uri="{FF2B5EF4-FFF2-40B4-BE49-F238E27FC236}">
                <a16:creationId xmlns:a16="http://schemas.microsoft.com/office/drawing/2014/main" id="{68DC1010-69CF-C910-1DCD-ED4884B9013B}"/>
              </a:ext>
            </a:extLst>
          </p:cNvPr>
          <p:cNvSpPr/>
          <p:nvPr/>
        </p:nvSpPr>
        <p:spPr>
          <a:xfrm>
            <a:off x="3692478" y="911894"/>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solidFill>
                  <a:schemeClr val="tx1"/>
                </a:solidFill>
              </a:rPr>
              <a:t>M</a:t>
            </a:r>
            <a:r>
              <a:rPr kumimoji="1" lang="en-US" altLang="ko-Kore-KR" baseline="-25000">
                <a:solidFill>
                  <a:schemeClr val="tx1"/>
                </a:solidFill>
              </a:rPr>
              <a:t>11</a:t>
            </a:r>
            <a:endParaRPr kumimoji="1" lang="ko-Kore-KR" altLang="en-US" dirty="0">
              <a:solidFill>
                <a:schemeClr val="tx1"/>
              </a:solidFill>
            </a:endParaRPr>
          </a:p>
        </p:txBody>
      </p:sp>
      <p:sp>
        <p:nvSpPr>
          <p:cNvPr id="16" name="모서리가 둥근 직사각형 15">
            <a:extLst>
              <a:ext uri="{FF2B5EF4-FFF2-40B4-BE49-F238E27FC236}">
                <a16:creationId xmlns:a16="http://schemas.microsoft.com/office/drawing/2014/main" id="{1DB80019-A708-C619-02A3-7DAF6C85D674}"/>
              </a:ext>
            </a:extLst>
          </p:cNvPr>
          <p:cNvSpPr/>
          <p:nvPr/>
        </p:nvSpPr>
        <p:spPr>
          <a:xfrm>
            <a:off x="3692478" y="168052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13</a:t>
            </a:r>
            <a:endParaRPr kumimoji="1" lang="ko-Kore-KR" altLang="en-US" dirty="0">
              <a:solidFill>
                <a:schemeClr val="tx1"/>
              </a:solidFill>
            </a:endParaRPr>
          </a:p>
        </p:txBody>
      </p:sp>
      <p:sp>
        <p:nvSpPr>
          <p:cNvPr id="17" name="모서리가 둥근 직사각형 16">
            <a:extLst>
              <a:ext uri="{FF2B5EF4-FFF2-40B4-BE49-F238E27FC236}">
                <a16:creationId xmlns:a16="http://schemas.microsoft.com/office/drawing/2014/main" id="{4B4DE9F9-B291-79AF-373C-037871867C2B}"/>
              </a:ext>
            </a:extLst>
          </p:cNvPr>
          <p:cNvSpPr/>
          <p:nvPr/>
        </p:nvSpPr>
        <p:spPr>
          <a:xfrm>
            <a:off x="3692478" y="283346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22</a:t>
            </a:r>
            <a:endParaRPr kumimoji="1" lang="ko-Kore-KR" altLang="en-US" dirty="0">
              <a:solidFill>
                <a:schemeClr val="tx1"/>
              </a:solidFill>
            </a:endParaRPr>
          </a:p>
        </p:txBody>
      </p:sp>
      <p:sp>
        <p:nvSpPr>
          <p:cNvPr id="18" name="모서리가 둥근 직사각형 17">
            <a:extLst>
              <a:ext uri="{FF2B5EF4-FFF2-40B4-BE49-F238E27FC236}">
                <a16:creationId xmlns:a16="http://schemas.microsoft.com/office/drawing/2014/main" id="{14AE3BC4-7493-AB25-2652-7B67DD1B608F}"/>
              </a:ext>
            </a:extLst>
          </p:cNvPr>
          <p:cNvSpPr/>
          <p:nvPr/>
        </p:nvSpPr>
        <p:spPr>
          <a:xfrm>
            <a:off x="3692478" y="244914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21</a:t>
            </a:r>
            <a:endParaRPr kumimoji="1" lang="ko-Kore-KR" altLang="en-US" dirty="0">
              <a:solidFill>
                <a:schemeClr val="tx1"/>
              </a:solidFill>
            </a:endParaRPr>
          </a:p>
        </p:txBody>
      </p:sp>
      <p:sp>
        <p:nvSpPr>
          <p:cNvPr id="19" name="모서리가 둥근 직사각형 18">
            <a:extLst>
              <a:ext uri="{FF2B5EF4-FFF2-40B4-BE49-F238E27FC236}">
                <a16:creationId xmlns:a16="http://schemas.microsoft.com/office/drawing/2014/main" id="{D44C06F8-BD5E-541D-041C-F815FAECEB61}"/>
              </a:ext>
            </a:extLst>
          </p:cNvPr>
          <p:cNvSpPr/>
          <p:nvPr/>
        </p:nvSpPr>
        <p:spPr>
          <a:xfrm>
            <a:off x="3692478" y="3217774"/>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23</a:t>
            </a:r>
            <a:endParaRPr kumimoji="1" lang="ko-Kore-KR" altLang="en-US" dirty="0">
              <a:solidFill>
                <a:schemeClr val="tx1"/>
              </a:solidFill>
            </a:endParaRPr>
          </a:p>
        </p:txBody>
      </p:sp>
      <p:sp>
        <p:nvSpPr>
          <p:cNvPr id="20" name="모서리가 둥근 직사각형 19">
            <a:extLst>
              <a:ext uri="{FF2B5EF4-FFF2-40B4-BE49-F238E27FC236}">
                <a16:creationId xmlns:a16="http://schemas.microsoft.com/office/drawing/2014/main" id="{FB33BBF4-8AAA-802E-8EF0-AE5BB7075356}"/>
              </a:ext>
            </a:extLst>
          </p:cNvPr>
          <p:cNvSpPr/>
          <p:nvPr/>
        </p:nvSpPr>
        <p:spPr>
          <a:xfrm>
            <a:off x="3692478" y="433095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32</a:t>
            </a:r>
            <a:endParaRPr kumimoji="1" lang="ko-Kore-KR" altLang="en-US" dirty="0">
              <a:solidFill>
                <a:schemeClr val="tx1"/>
              </a:solidFill>
            </a:endParaRPr>
          </a:p>
        </p:txBody>
      </p:sp>
      <p:sp>
        <p:nvSpPr>
          <p:cNvPr id="21" name="모서리가 둥근 직사각형 20">
            <a:extLst>
              <a:ext uri="{FF2B5EF4-FFF2-40B4-BE49-F238E27FC236}">
                <a16:creationId xmlns:a16="http://schemas.microsoft.com/office/drawing/2014/main" id="{B40B01BF-070A-4EC7-93DE-669D59BAB154}"/>
              </a:ext>
            </a:extLst>
          </p:cNvPr>
          <p:cNvSpPr/>
          <p:nvPr/>
        </p:nvSpPr>
        <p:spPr>
          <a:xfrm>
            <a:off x="3692478" y="394664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31</a:t>
            </a:r>
            <a:endParaRPr kumimoji="1" lang="ko-Kore-KR" altLang="en-US" dirty="0">
              <a:solidFill>
                <a:schemeClr val="tx1"/>
              </a:solidFill>
            </a:endParaRPr>
          </a:p>
        </p:txBody>
      </p:sp>
      <p:sp>
        <p:nvSpPr>
          <p:cNvPr id="22" name="모서리가 둥근 직사각형 21">
            <a:extLst>
              <a:ext uri="{FF2B5EF4-FFF2-40B4-BE49-F238E27FC236}">
                <a16:creationId xmlns:a16="http://schemas.microsoft.com/office/drawing/2014/main" id="{A15FA261-B77C-5844-59AA-214CB1CCD4A0}"/>
              </a:ext>
            </a:extLst>
          </p:cNvPr>
          <p:cNvSpPr/>
          <p:nvPr/>
        </p:nvSpPr>
        <p:spPr>
          <a:xfrm>
            <a:off x="3692478" y="471527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33</a:t>
            </a:r>
            <a:endParaRPr kumimoji="1" lang="ko-Kore-KR" altLang="en-US" dirty="0">
              <a:solidFill>
                <a:schemeClr val="tx1"/>
              </a:solidFill>
            </a:endParaRPr>
          </a:p>
        </p:txBody>
      </p:sp>
      <p:sp>
        <p:nvSpPr>
          <p:cNvPr id="23" name="모서리가 둥근 직사각형 22">
            <a:extLst>
              <a:ext uri="{FF2B5EF4-FFF2-40B4-BE49-F238E27FC236}">
                <a16:creationId xmlns:a16="http://schemas.microsoft.com/office/drawing/2014/main" id="{52FF1AAC-A250-9BE9-4C84-E9FFA30034DC}"/>
              </a:ext>
            </a:extLst>
          </p:cNvPr>
          <p:cNvSpPr/>
          <p:nvPr/>
        </p:nvSpPr>
        <p:spPr>
          <a:xfrm>
            <a:off x="3692478" y="5735686"/>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42</a:t>
            </a:r>
            <a:endParaRPr kumimoji="1" lang="ko-Kore-KR" altLang="en-US" dirty="0">
              <a:solidFill>
                <a:schemeClr val="tx1"/>
              </a:solidFill>
            </a:endParaRPr>
          </a:p>
        </p:txBody>
      </p:sp>
      <p:sp>
        <p:nvSpPr>
          <p:cNvPr id="24" name="모서리가 둥근 직사각형 23">
            <a:extLst>
              <a:ext uri="{FF2B5EF4-FFF2-40B4-BE49-F238E27FC236}">
                <a16:creationId xmlns:a16="http://schemas.microsoft.com/office/drawing/2014/main" id="{D053A64E-7293-998A-2BBF-00C9AC5AB853}"/>
              </a:ext>
            </a:extLst>
          </p:cNvPr>
          <p:cNvSpPr/>
          <p:nvPr/>
        </p:nvSpPr>
        <p:spPr>
          <a:xfrm>
            <a:off x="3692478" y="5351372"/>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41</a:t>
            </a:r>
            <a:endParaRPr kumimoji="1" lang="ko-Kore-KR" altLang="en-US" dirty="0">
              <a:solidFill>
                <a:schemeClr val="tx1"/>
              </a:solidFill>
            </a:endParaRPr>
          </a:p>
        </p:txBody>
      </p:sp>
      <p:sp>
        <p:nvSpPr>
          <p:cNvPr id="25" name="모서리가 둥근 직사각형 24">
            <a:extLst>
              <a:ext uri="{FF2B5EF4-FFF2-40B4-BE49-F238E27FC236}">
                <a16:creationId xmlns:a16="http://schemas.microsoft.com/office/drawing/2014/main" id="{ECB44737-48B8-40C2-3089-E8653835FED5}"/>
              </a:ext>
            </a:extLst>
          </p:cNvPr>
          <p:cNvSpPr/>
          <p:nvPr/>
        </p:nvSpPr>
        <p:spPr>
          <a:xfrm>
            <a:off x="3692478" y="6120000"/>
            <a:ext cx="544620" cy="3445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t>
            </a:r>
            <a:r>
              <a:rPr kumimoji="1" lang="en-US" altLang="ko-Kore-KR" baseline="-25000" dirty="0">
                <a:solidFill>
                  <a:schemeClr val="tx1"/>
                </a:solidFill>
              </a:rPr>
              <a:t>43</a:t>
            </a:r>
            <a:endParaRPr kumimoji="1" lang="ko-Kore-KR" altLang="en-US" dirty="0">
              <a:solidFill>
                <a:schemeClr val="tx1"/>
              </a:solidFill>
            </a:endParaRPr>
          </a:p>
        </p:txBody>
      </p:sp>
      <p:cxnSp>
        <p:nvCxnSpPr>
          <p:cNvPr id="26" name="꺾인 연결선[E] 25">
            <a:extLst>
              <a:ext uri="{FF2B5EF4-FFF2-40B4-BE49-F238E27FC236}">
                <a16:creationId xmlns:a16="http://schemas.microsoft.com/office/drawing/2014/main" id="{6333CA6F-5315-A0F6-AF3F-3C7A58CC9F8B}"/>
              </a:ext>
            </a:extLst>
          </p:cNvPr>
          <p:cNvCxnSpPr>
            <a:stCxn id="2" idx="6"/>
            <a:endCxn id="16" idx="1"/>
          </p:cNvCxnSpPr>
          <p:nvPr/>
        </p:nvCxnSpPr>
        <p:spPr>
          <a:xfrm>
            <a:off x="3020411" y="1544288"/>
            <a:ext cx="672067" cy="30851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꺾인 연결선[E] 26">
            <a:extLst>
              <a:ext uri="{FF2B5EF4-FFF2-40B4-BE49-F238E27FC236}">
                <a16:creationId xmlns:a16="http://schemas.microsoft.com/office/drawing/2014/main" id="{1DE4F116-5E8D-C51A-17A2-1A20535D977F}"/>
              </a:ext>
            </a:extLst>
          </p:cNvPr>
          <p:cNvCxnSpPr>
            <a:cxnSpLocks/>
            <a:stCxn id="3" idx="6"/>
            <a:endCxn id="17" idx="1"/>
          </p:cNvCxnSpPr>
          <p:nvPr/>
        </p:nvCxnSpPr>
        <p:spPr>
          <a:xfrm>
            <a:off x="2992173" y="3004049"/>
            <a:ext cx="700305" cy="168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꺾인 연결선[E] 27">
            <a:extLst>
              <a:ext uri="{FF2B5EF4-FFF2-40B4-BE49-F238E27FC236}">
                <a16:creationId xmlns:a16="http://schemas.microsoft.com/office/drawing/2014/main" id="{27D5D612-65F0-F668-B567-8DEDDCA312CC}"/>
              </a:ext>
            </a:extLst>
          </p:cNvPr>
          <p:cNvCxnSpPr>
            <a:cxnSpLocks/>
            <a:stCxn id="8" idx="6"/>
            <a:endCxn id="21" idx="1"/>
          </p:cNvCxnSpPr>
          <p:nvPr/>
        </p:nvCxnSpPr>
        <p:spPr>
          <a:xfrm flipV="1">
            <a:off x="3020411" y="4118920"/>
            <a:ext cx="672067" cy="356211"/>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꺾인 연결선[E] 28">
            <a:extLst>
              <a:ext uri="{FF2B5EF4-FFF2-40B4-BE49-F238E27FC236}">
                <a16:creationId xmlns:a16="http://schemas.microsoft.com/office/drawing/2014/main" id="{33BE81C1-283B-A196-7F54-407B0E123127}"/>
              </a:ext>
            </a:extLst>
          </p:cNvPr>
          <p:cNvCxnSpPr>
            <a:cxnSpLocks/>
            <a:stCxn id="9" idx="6"/>
            <a:endCxn id="25" idx="1"/>
          </p:cNvCxnSpPr>
          <p:nvPr/>
        </p:nvCxnSpPr>
        <p:spPr>
          <a:xfrm>
            <a:off x="2992173" y="5924868"/>
            <a:ext cx="700305" cy="36741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직사각형 41">
            <a:extLst>
              <a:ext uri="{FF2B5EF4-FFF2-40B4-BE49-F238E27FC236}">
                <a16:creationId xmlns:a16="http://schemas.microsoft.com/office/drawing/2014/main" id="{52EBBD4B-2F93-F222-BD7C-1131BCC978A4}"/>
              </a:ext>
            </a:extLst>
          </p:cNvPr>
          <p:cNvSpPr/>
          <p:nvPr/>
        </p:nvSpPr>
        <p:spPr>
          <a:xfrm>
            <a:off x="2029819" y="820029"/>
            <a:ext cx="2447178" cy="1377622"/>
          </a:xfrm>
          <a:prstGeom prst="rect">
            <a:avLst/>
          </a:prstGeom>
          <a:solidFill>
            <a:srgbClr val="C00000">
              <a:alpha val="3135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43" name="TextBox 42">
            <a:extLst>
              <a:ext uri="{FF2B5EF4-FFF2-40B4-BE49-F238E27FC236}">
                <a16:creationId xmlns:a16="http://schemas.microsoft.com/office/drawing/2014/main" id="{597EA71B-435B-9426-DFCF-B53EB042C92D}"/>
              </a:ext>
            </a:extLst>
          </p:cNvPr>
          <p:cNvSpPr txBox="1"/>
          <p:nvPr/>
        </p:nvSpPr>
        <p:spPr>
          <a:xfrm>
            <a:off x="4719557" y="930283"/>
            <a:ext cx="3905108" cy="307777"/>
          </a:xfrm>
          <a:prstGeom prst="rect">
            <a:avLst/>
          </a:prstGeom>
          <a:noFill/>
        </p:spPr>
        <p:txBody>
          <a:bodyPr wrap="none" lIns="0" tIns="0" rIns="0" bIns="0" rtlCol="0">
            <a:spAutoFit/>
          </a:bodyPr>
          <a:lstStyle/>
          <a:p>
            <a:pPr algn="l"/>
            <a:r>
              <a:rPr kumimoji="1" lang="en-US" altLang="ko-Kore-KR" sz="2000" b="1" spc="-40" dirty="0">
                <a:latin typeface="+mn-ea"/>
              </a:rPr>
              <a:t>Module</a:t>
            </a:r>
            <a:r>
              <a:rPr kumimoji="1" lang="ko-Kore-KR" altLang="en-US" sz="2000" b="1" spc="-40" dirty="0">
                <a:latin typeface="+mn-ea"/>
              </a:rPr>
              <a:t>의 특성 </a:t>
            </a:r>
            <a:r>
              <a:rPr kumimoji="1" lang="en-US" altLang="ko-Kore-KR" sz="2000" b="1" spc="-40" dirty="0">
                <a:latin typeface="+mn-ea"/>
              </a:rPr>
              <a:t>(</a:t>
            </a:r>
            <a:r>
              <a:rPr kumimoji="1" lang="en-US" altLang="ko-KR" sz="2000" b="1" spc="-40" dirty="0">
                <a:latin typeface="+mn-ea"/>
              </a:rPr>
              <a:t>flexibility)</a:t>
            </a:r>
            <a:r>
              <a:rPr kumimoji="1" lang="ko-KR" altLang="en-US" sz="2000" b="1" spc="-40" dirty="0" err="1">
                <a:latin typeface="+mn-ea"/>
              </a:rPr>
              <a:t>를</a:t>
            </a:r>
            <a:r>
              <a:rPr kumimoji="1" lang="ko-KR" altLang="en-US" sz="2000" b="1" spc="-40" dirty="0">
                <a:latin typeface="+mn-ea"/>
              </a:rPr>
              <a:t> 보자</a:t>
            </a:r>
            <a:endParaRPr kumimoji="1" lang="ko-Kore-KR" altLang="en-US" sz="2000" b="1" spc="-40" dirty="0">
              <a:latin typeface="+mn-ea"/>
            </a:endParaRPr>
          </a:p>
        </p:txBody>
      </p:sp>
      <p:sp>
        <p:nvSpPr>
          <p:cNvPr id="44" name="TextBox 43">
            <a:extLst>
              <a:ext uri="{FF2B5EF4-FFF2-40B4-BE49-F238E27FC236}">
                <a16:creationId xmlns:a16="http://schemas.microsoft.com/office/drawing/2014/main" id="{561F7397-4769-D54F-B60B-6FC9FE12CE65}"/>
              </a:ext>
            </a:extLst>
          </p:cNvPr>
          <p:cNvSpPr txBox="1"/>
          <p:nvPr/>
        </p:nvSpPr>
        <p:spPr>
          <a:xfrm>
            <a:off x="4599456" y="1544288"/>
            <a:ext cx="4413709" cy="4431983"/>
          </a:xfrm>
          <a:prstGeom prst="rect">
            <a:avLst/>
          </a:prstGeom>
          <a:noFill/>
        </p:spPr>
        <p:txBody>
          <a:bodyPr wrap="none" lIns="0" tIns="0" rIns="0" bIns="0" rtlCol="0">
            <a:spAutoFit/>
          </a:bodyPr>
          <a:lstStyle/>
          <a:p>
            <a:pPr algn="l"/>
            <a:r>
              <a:rPr kumimoji="1" lang="en-US" altLang="ko-Kore-KR" spc="-40" dirty="0">
                <a:latin typeface="+mn-ea"/>
              </a:rPr>
              <a:t>module </a:t>
            </a:r>
            <a:r>
              <a:rPr kumimoji="1" lang="ko-Kore-KR" altLang="en-US" spc="-40" dirty="0">
                <a:latin typeface="+mn-ea"/>
              </a:rPr>
              <a:t>마다 임의로 </a:t>
            </a:r>
            <a:r>
              <a:rPr kumimoji="1" lang="en-US" altLang="ko-Kore-KR" spc="-40" dirty="0">
                <a:latin typeface="+mn-ea"/>
              </a:rPr>
              <a:t>k</a:t>
            </a:r>
            <a:r>
              <a:rPr kumimoji="1" lang="ko-Kore-KR" altLang="en-US" spc="-40" dirty="0">
                <a:latin typeface="+mn-ea"/>
              </a:rPr>
              <a:t>개의 </a:t>
            </a:r>
            <a:r>
              <a:rPr kumimoji="1" lang="en-US" altLang="ko-Kore-KR" spc="-40" dirty="0">
                <a:latin typeface="+mn-ea"/>
              </a:rPr>
              <a:t>module instance</a:t>
            </a:r>
          </a:p>
          <a:p>
            <a:pPr algn="l"/>
            <a:endParaRPr kumimoji="1" lang="en-US" altLang="ko-Kore-KR" spc="-40" dirty="0">
              <a:latin typeface="+mn-ea"/>
            </a:endParaRPr>
          </a:p>
          <a:p>
            <a:pPr algn="l"/>
            <a:endParaRPr kumimoji="1" lang="en-US" altLang="ko-Kore-KR" spc="-40" dirty="0">
              <a:latin typeface="+mn-ea"/>
            </a:endParaRPr>
          </a:p>
          <a:p>
            <a:pPr algn="l"/>
            <a:endParaRPr kumimoji="1" lang="en-US" altLang="ko-Kore-KR" spc="-40" dirty="0">
              <a:latin typeface="+mn-ea"/>
            </a:endParaRPr>
          </a:p>
          <a:p>
            <a:pPr algn="l"/>
            <a:r>
              <a:rPr kumimoji="1" lang="ko-Kore-KR" altLang="en-US" spc="-40" dirty="0">
                <a:latin typeface="+mn-ea"/>
              </a:rPr>
              <a:t>각 모듈마다 특성이 다르다</a:t>
            </a:r>
            <a:r>
              <a:rPr kumimoji="1" lang="en-US" altLang="ko-Kore-KR" spc="-40" dirty="0">
                <a:latin typeface="+mn-ea"/>
              </a:rPr>
              <a:t>. </a:t>
            </a:r>
          </a:p>
          <a:p>
            <a:pPr algn="l"/>
            <a:r>
              <a:rPr kumimoji="1" lang="en-US" altLang="ko-Kore-KR" spc="-40" dirty="0">
                <a:latin typeface="+mn-ea"/>
              </a:rPr>
              <a:t> </a:t>
            </a:r>
            <a:r>
              <a:rPr kumimoji="1" lang="en-US" altLang="ko-KR" spc="-40" dirty="0">
                <a:latin typeface="+mn-ea"/>
              </a:rPr>
              <a:t>- </a:t>
            </a:r>
            <a:r>
              <a:rPr kumimoji="1" lang="en-US" altLang="ko-Kore-KR" spc="-40" dirty="0">
                <a:latin typeface="+mn-ea"/>
              </a:rPr>
              <a:t>Supplier’s power</a:t>
            </a:r>
          </a:p>
          <a:p>
            <a:pPr algn="l"/>
            <a:r>
              <a:rPr kumimoji="1" lang="en-US" altLang="ko-Kore-KR" spc="-40" dirty="0">
                <a:latin typeface="+mn-ea"/>
              </a:rPr>
              <a:t> </a:t>
            </a:r>
            <a:r>
              <a:rPr kumimoji="1" lang="en-US" altLang="ko-KR" spc="-40" dirty="0">
                <a:latin typeface="+mn-ea"/>
              </a:rPr>
              <a:t>- T</a:t>
            </a:r>
            <a:r>
              <a:rPr kumimoji="1" lang="en-US" altLang="ko-Kore-KR" spc="-40" dirty="0">
                <a:latin typeface="+mn-ea"/>
              </a:rPr>
              <a:t>echnology </a:t>
            </a:r>
            <a:r>
              <a:rPr kumimoji="1" lang="en-US" altLang="ko-Kore-KR" spc="-40" dirty="0" err="1">
                <a:latin typeface="+mn-ea"/>
              </a:rPr>
              <a:t>complexitiy</a:t>
            </a:r>
            <a:endParaRPr kumimoji="1" lang="en-US" altLang="ko-Kore-KR" spc="-40" dirty="0">
              <a:latin typeface="+mn-ea"/>
            </a:endParaRPr>
          </a:p>
          <a:p>
            <a:pPr algn="l"/>
            <a:r>
              <a:rPr kumimoji="1" lang="en-US" altLang="ko-Kore-KR" spc="-40" dirty="0">
                <a:latin typeface="+mn-ea"/>
              </a:rPr>
              <a:t> - </a:t>
            </a:r>
            <a:r>
              <a:rPr kumimoji="1" lang="ko-Kore-KR" altLang="en-US" spc="-40" dirty="0">
                <a:latin typeface="+mn-ea"/>
              </a:rPr>
              <a:t>다른 모듈과의 </a:t>
            </a:r>
            <a:r>
              <a:rPr kumimoji="1" lang="en-US" altLang="ko-Kore-KR" spc="-40" dirty="0">
                <a:latin typeface="+mn-ea"/>
              </a:rPr>
              <a:t>constraint</a:t>
            </a:r>
            <a:r>
              <a:rPr kumimoji="1" lang="ko-Kore-KR" altLang="en-US" spc="-40" dirty="0">
                <a:latin typeface="+mn-ea"/>
              </a:rPr>
              <a:t> 제약이 널널</a:t>
            </a:r>
            <a:endParaRPr kumimoji="1" lang="en-US" altLang="ko-Kore-KR" spc="-40" dirty="0">
              <a:latin typeface="+mn-ea"/>
            </a:endParaRPr>
          </a:p>
          <a:p>
            <a:pPr algn="l"/>
            <a:r>
              <a:rPr kumimoji="1" lang="ko-Kore-KR" altLang="en-US" spc="-40" dirty="0">
                <a:latin typeface="+mn-ea"/>
              </a:rPr>
              <a:t> </a:t>
            </a:r>
            <a:r>
              <a:rPr kumimoji="1" lang="en-US" altLang="ko-Kore-KR" spc="-40" dirty="0">
                <a:latin typeface="+mn-ea"/>
              </a:rPr>
              <a:t>- </a:t>
            </a:r>
            <a:r>
              <a:rPr kumimoji="1" lang="en-US" altLang="ko-KR" spc="-40" dirty="0">
                <a:latin typeface="+mn-ea"/>
              </a:rPr>
              <a:t>global CR</a:t>
            </a:r>
            <a:r>
              <a:rPr kumimoji="1" lang="ko-KR" altLang="en-US" spc="-40" dirty="0">
                <a:latin typeface="+mn-ea"/>
              </a:rPr>
              <a:t>에 관여되는 정도</a:t>
            </a:r>
            <a:endParaRPr kumimoji="1" lang="en-US" altLang="ko-Kore-KR" spc="-40" dirty="0">
              <a:latin typeface="+mn-ea"/>
            </a:endParaRPr>
          </a:p>
          <a:p>
            <a:pPr algn="l"/>
            <a:endParaRPr kumimoji="1" lang="en-US" altLang="ko-Kore-KR" spc="-40" dirty="0">
              <a:latin typeface="+mn-ea"/>
            </a:endParaRPr>
          </a:p>
          <a:p>
            <a:pPr algn="l"/>
            <a:r>
              <a:rPr kumimoji="1" lang="en-US" altLang="ko-KR" spc="-40" dirty="0">
                <a:latin typeface="+mn-ea"/>
                <a:sym typeface="Wingdings" pitchFamily="2" charset="2"/>
              </a:rPr>
              <a:t>Module instance</a:t>
            </a:r>
            <a:r>
              <a:rPr kumimoji="1" lang="ko-KR" altLang="en-US" spc="-40" dirty="0">
                <a:latin typeface="+mn-ea"/>
                <a:sym typeface="Wingdings" pitchFamily="2" charset="2"/>
              </a:rPr>
              <a:t>의 개수</a:t>
            </a:r>
            <a:r>
              <a:rPr kumimoji="1" lang="en-US" altLang="ko-KR" spc="-40" dirty="0">
                <a:latin typeface="+mn-ea"/>
                <a:sym typeface="Wingdings" pitchFamily="2" charset="2"/>
              </a:rPr>
              <a:t> </a:t>
            </a:r>
            <a:r>
              <a:rPr kumimoji="1" lang="ko-KR" altLang="en-US" spc="-40" dirty="0">
                <a:latin typeface="+mn-ea"/>
                <a:sym typeface="Wingdings" pitchFamily="2" charset="2"/>
              </a:rPr>
              <a:t>혹은 </a:t>
            </a:r>
            <a:endParaRPr kumimoji="1" lang="en-US" altLang="ko-KR" spc="-40" dirty="0">
              <a:latin typeface="+mn-ea"/>
              <a:sym typeface="Wingdings" pitchFamily="2" charset="2"/>
            </a:endParaRPr>
          </a:p>
          <a:p>
            <a:pPr algn="l"/>
            <a:r>
              <a:rPr kumimoji="1" lang="ko-KR" altLang="en-US" spc="-40" dirty="0">
                <a:latin typeface="+mn-ea"/>
                <a:sym typeface="Wingdings" pitchFamily="2" charset="2"/>
              </a:rPr>
              <a:t>모듈이 얼마나 다른 모듈과의 제약 있는지</a:t>
            </a:r>
            <a:endParaRPr kumimoji="1" lang="en-US" altLang="ko-KR" spc="-40" dirty="0">
              <a:latin typeface="+mn-ea"/>
              <a:sym typeface="Wingdings" pitchFamily="2" charset="2"/>
            </a:endParaRPr>
          </a:p>
          <a:p>
            <a:pPr marL="285750" indent="-285750" algn="l">
              <a:buFont typeface="Wingdings" pitchFamily="2" charset="2"/>
              <a:buChar char="è"/>
            </a:pPr>
            <a:r>
              <a:rPr kumimoji="1" lang="en-US" altLang="ko-KR" spc="-40" dirty="0">
                <a:latin typeface="+mn-ea"/>
                <a:sym typeface="Wingdings" pitchFamily="2" charset="2"/>
              </a:rPr>
              <a:t>module flexibility.</a:t>
            </a:r>
          </a:p>
          <a:p>
            <a:pPr marL="285750" indent="-285750" algn="l">
              <a:buFont typeface="Wingdings" pitchFamily="2" charset="2"/>
              <a:buChar char="è"/>
            </a:pPr>
            <a:endParaRPr kumimoji="1" lang="en-US" altLang="ko-Kore-KR" spc="-40" dirty="0">
              <a:latin typeface="+mn-ea"/>
              <a:sym typeface="Wingdings" pitchFamily="2" charset="2"/>
            </a:endParaRPr>
          </a:p>
          <a:p>
            <a:pPr algn="l"/>
            <a:r>
              <a:rPr kumimoji="1" lang="en-US" altLang="ko-Kore-KR" spc="-40" dirty="0">
                <a:latin typeface="+mn-ea"/>
                <a:sym typeface="Wingdings" pitchFamily="2" charset="2"/>
              </a:rPr>
              <a:t>Module flexibility &amp; design constraint</a:t>
            </a:r>
          </a:p>
          <a:p>
            <a:pPr algn="l"/>
            <a:r>
              <a:rPr kumimoji="1" lang="en-US" altLang="ko-Kore-KR" b="1" spc="-40" dirty="0">
                <a:solidFill>
                  <a:srgbClr val="C00000"/>
                </a:solidFill>
                <a:latin typeface="+mn-ea"/>
                <a:sym typeface="Wingdings" pitchFamily="2" charset="2"/>
              </a:rPr>
              <a:t>module selection sequence process</a:t>
            </a:r>
            <a:endParaRPr kumimoji="1" lang="ko-Kore-KR" altLang="en-US" b="1" spc="-40" dirty="0">
              <a:solidFill>
                <a:srgbClr val="C00000"/>
              </a:solidFill>
              <a:latin typeface="+mn-ea"/>
            </a:endParaRPr>
          </a:p>
        </p:txBody>
      </p:sp>
      <p:sp>
        <p:nvSpPr>
          <p:cNvPr id="45" name="오른쪽 화살표[R] 44">
            <a:extLst>
              <a:ext uri="{FF2B5EF4-FFF2-40B4-BE49-F238E27FC236}">
                <a16:creationId xmlns:a16="http://schemas.microsoft.com/office/drawing/2014/main" id="{6387FB4B-C907-FB23-641D-2C6584D1C016}"/>
              </a:ext>
            </a:extLst>
          </p:cNvPr>
          <p:cNvSpPr/>
          <p:nvPr/>
        </p:nvSpPr>
        <p:spPr>
          <a:xfrm rot="5400000">
            <a:off x="6205000" y="2168010"/>
            <a:ext cx="522514" cy="38431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6" name="TextBox 45">
            <a:extLst>
              <a:ext uri="{FF2B5EF4-FFF2-40B4-BE49-F238E27FC236}">
                <a16:creationId xmlns:a16="http://schemas.microsoft.com/office/drawing/2014/main" id="{A2FF9667-E974-D834-0B8C-B4865109E32B}"/>
              </a:ext>
            </a:extLst>
          </p:cNvPr>
          <p:cNvSpPr txBox="1"/>
          <p:nvPr/>
        </p:nvSpPr>
        <p:spPr>
          <a:xfrm>
            <a:off x="290850" y="1139182"/>
            <a:ext cx="1187184" cy="307777"/>
          </a:xfrm>
          <a:prstGeom prst="rect">
            <a:avLst/>
          </a:prstGeom>
          <a:noFill/>
        </p:spPr>
        <p:txBody>
          <a:bodyPr wrap="none" lIns="0" tIns="0" rIns="0" bIns="0" rtlCol="0">
            <a:spAutoFit/>
          </a:bodyPr>
          <a:lstStyle/>
          <a:p>
            <a:pPr algn="l"/>
            <a:r>
              <a:rPr kumimoji="1" lang="en-US" altLang="ko-Kore-KR" sz="2000" b="1" spc="-40" dirty="0">
                <a:latin typeface="+mn-ea"/>
              </a:rPr>
              <a:t>M2 </a:t>
            </a:r>
            <a:r>
              <a:rPr kumimoji="1" lang="en-US" altLang="ko-Kore-KR" sz="2000" b="1" spc="-40" dirty="0">
                <a:latin typeface="+mn-ea"/>
                <a:sym typeface="Wingdings" pitchFamily="2" charset="2"/>
              </a:rPr>
              <a:t> </a:t>
            </a:r>
            <a:r>
              <a:rPr kumimoji="1" lang="en-US" altLang="ko-Kore-KR" sz="2000" b="1" spc="-40" dirty="0">
                <a:solidFill>
                  <a:srgbClr val="C00000"/>
                </a:solidFill>
                <a:latin typeface="+mn-ea"/>
                <a:sym typeface="Wingdings" pitchFamily="2" charset="2"/>
              </a:rPr>
              <a:t>M1</a:t>
            </a:r>
            <a:endParaRPr kumimoji="1" lang="ko-Kore-KR" altLang="en-US" sz="2000" b="1" spc="-40" dirty="0">
              <a:solidFill>
                <a:srgbClr val="C00000"/>
              </a:solidFill>
              <a:latin typeface="+mn-ea"/>
            </a:endParaRPr>
          </a:p>
        </p:txBody>
      </p:sp>
      <p:cxnSp>
        <p:nvCxnSpPr>
          <p:cNvPr id="48" name="직선 연결선[R] 47">
            <a:extLst>
              <a:ext uri="{FF2B5EF4-FFF2-40B4-BE49-F238E27FC236}">
                <a16:creationId xmlns:a16="http://schemas.microsoft.com/office/drawing/2014/main" id="{4EC5CDFF-6618-F402-20BE-19EA78235CB9}"/>
              </a:ext>
            </a:extLst>
          </p:cNvPr>
          <p:cNvCxnSpPr>
            <a:cxnSpLocks/>
            <a:endCxn id="3" idx="0"/>
          </p:cNvCxnSpPr>
          <p:nvPr/>
        </p:nvCxnSpPr>
        <p:spPr>
          <a:xfrm>
            <a:off x="2529444" y="1997777"/>
            <a:ext cx="23359" cy="566901"/>
          </a:xfrm>
          <a:prstGeom prst="line">
            <a:avLst/>
          </a:prstGeom>
          <a:ln w="38100">
            <a:solidFill>
              <a:schemeClr val="tx1">
                <a:alpha val="49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07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F8D2027-4218-959E-FD63-D4B5F5A48AF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6BC4C1E9-4E29-B252-8DDF-34C929B3F618}"/>
              </a:ext>
            </a:extLst>
          </p:cNvPr>
          <p:cNvSpPr>
            <a:spLocks noGrp="1"/>
          </p:cNvSpPr>
          <p:nvPr>
            <p:ph type="sldNum" sz="quarter" idx="4"/>
          </p:nvPr>
        </p:nvSpPr>
        <p:spPr/>
        <p:txBody>
          <a:bodyPr/>
          <a:lstStyle/>
          <a:p>
            <a:fld id="{528F71E4-6861-4081-93F7-1CE13C0AE979}" type="slidenum">
              <a:rPr lang="ko-KR" altLang="en-US" smtClean="0"/>
              <a:pPr/>
              <a:t>3</a:t>
            </a:fld>
            <a:endParaRPr lang="ko-KR" altLang="en-US" dirty="0"/>
          </a:p>
        </p:txBody>
      </p:sp>
      <p:pic>
        <p:nvPicPr>
          <p:cNvPr id="4" name="그림 3">
            <a:extLst>
              <a:ext uri="{FF2B5EF4-FFF2-40B4-BE49-F238E27FC236}">
                <a16:creationId xmlns:a16="http://schemas.microsoft.com/office/drawing/2014/main" id="{DE6B0CDB-3B42-9A3B-8202-23DB7444FE0E}"/>
              </a:ext>
            </a:extLst>
          </p:cNvPr>
          <p:cNvPicPr>
            <a:picLocks noChangeAspect="1"/>
          </p:cNvPicPr>
          <p:nvPr/>
        </p:nvPicPr>
        <p:blipFill>
          <a:blip r:embed="rId3"/>
          <a:stretch>
            <a:fillRect/>
          </a:stretch>
        </p:blipFill>
        <p:spPr>
          <a:xfrm>
            <a:off x="595641" y="1665694"/>
            <a:ext cx="4255283" cy="3978516"/>
          </a:xfrm>
          <a:prstGeom prst="rect">
            <a:avLst/>
          </a:prstGeom>
        </p:spPr>
      </p:pic>
      <p:sp>
        <p:nvSpPr>
          <p:cNvPr id="6" name="TextBox 5">
            <a:extLst>
              <a:ext uri="{FF2B5EF4-FFF2-40B4-BE49-F238E27FC236}">
                <a16:creationId xmlns:a16="http://schemas.microsoft.com/office/drawing/2014/main" id="{5E585D4F-C7AF-CD6F-15C8-A18686AEEA51}"/>
              </a:ext>
            </a:extLst>
          </p:cNvPr>
          <p:cNvSpPr txBox="1"/>
          <p:nvPr/>
        </p:nvSpPr>
        <p:spPr>
          <a:xfrm>
            <a:off x="5348156" y="2249037"/>
            <a:ext cx="4074139" cy="2400657"/>
          </a:xfrm>
          <a:prstGeom prst="rect">
            <a:avLst/>
          </a:prstGeom>
          <a:noFill/>
        </p:spPr>
        <p:txBody>
          <a:bodyPr wrap="square">
            <a:spAutoFit/>
          </a:bodyPr>
          <a:lstStyle/>
          <a:p>
            <a:pPr marL="214313" indent="-214313">
              <a:buFontTx/>
              <a:buChar char="-"/>
            </a:pPr>
            <a:r>
              <a:rPr lang="en-US" altLang="ko-KR" b="1" dirty="0">
                <a:solidFill>
                  <a:srgbClr val="C00000"/>
                </a:solidFill>
                <a:latin typeface="Söhne"/>
              </a:rPr>
              <a:t>(1) physical limitations</a:t>
            </a:r>
          </a:p>
          <a:p>
            <a:r>
              <a:rPr lang="en-US" altLang="ko-KR" sz="1600" b="1" dirty="0">
                <a:solidFill>
                  <a:srgbClr val="374151"/>
                </a:solidFill>
                <a:latin typeface="Söhne"/>
              </a:rPr>
              <a:t>     </a:t>
            </a:r>
            <a:r>
              <a:rPr lang="en-US" altLang="ko-KR" sz="1600" dirty="0">
                <a:solidFill>
                  <a:srgbClr val="4D5156"/>
                </a:solidFill>
                <a:latin typeface="Apple SD Gothic Neo"/>
              </a:rPr>
              <a:t>form factor or interface</a:t>
            </a:r>
            <a:endParaRPr lang="en-US" altLang="ko-KR" sz="1600" b="1" dirty="0">
              <a:solidFill>
                <a:srgbClr val="374151"/>
              </a:solidFill>
              <a:latin typeface="Söhne"/>
            </a:endParaRPr>
          </a:p>
          <a:p>
            <a:r>
              <a:rPr lang="en-US" altLang="ko-KR" sz="1600" b="1" dirty="0">
                <a:solidFill>
                  <a:srgbClr val="C00000"/>
                </a:solidFill>
                <a:latin typeface="Söhne"/>
              </a:rPr>
              <a:t>- </a:t>
            </a:r>
            <a:r>
              <a:rPr lang="en-US" altLang="ko-KR" sz="1600" b="1" dirty="0">
                <a:solidFill>
                  <a:srgbClr val="374151"/>
                </a:solidFill>
                <a:latin typeface="Söhne"/>
              </a:rPr>
              <a:t>   </a:t>
            </a:r>
            <a:r>
              <a:rPr lang="en-US" altLang="ko-KR" b="1" dirty="0">
                <a:solidFill>
                  <a:srgbClr val="C00000"/>
                </a:solidFill>
                <a:latin typeface="Söhne"/>
              </a:rPr>
              <a:t>(2) electrical compatibility</a:t>
            </a:r>
            <a:endParaRPr lang="en-US" altLang="ko-KR" sz="1600" b="1" dirty="0">
              <a:solidFill>
                <a:srgbClr val="C00000"/>
              </a:solidFill>
              <a:latin typeface="Söhne"/>
            </a:endParaRPr>
          </a:p>
          <a:p>
            <a:r>
              <a:rPr lang="en-US" altLang="ko-KR" sz="1600" b="1" dirty="0">
                <a:solidFill>
                  <a:srgbClr val="374151"/>
                </a:solidFill>
                <a:latin typeface="Söhne"/>
              </a:rPr>
              <a:t>    </a:t>
            </a:r>
            <a:r>
              <a:rPr lang="en-US" altLang="ko-KR" sz="1600" dirty="0">
                <a:solidFill>
                  <a:srgbClr val="374151"/>
                </a:solidFill>
                <a:latin typeface="Söhne"/>
              </a:rPr>
              <a:t>different voltage or current requirements</a:t>
            </a:r>
            <a:endParaRPr lang="en-US" altLang="ko-KR" sz="1600" b="1" dirty="0">
              <a:solidFill>
                <a:srgbClr val="374151"/>
              </a:solidFill>
              <a:latin typeface="Söhne"/>
            </a:endParaRPr>
          </a:p>
          <a:p>
            <a:pPr marL="214313" indent="-214313">
              <a:buFontTx/>
              <a:buChar char="-"/>
            </a:pPr>
            <a:r>
              <a:rPr lang="en-US" altLang="ko-KR" b="1" dirty="0">
                <a:solidFill>
                  <a:srgbClr val="C00000"/>
                </a:solidFill>
                <a:latin typeface="Söhne"/>
              </a:rPr>
              <a:t>(3) performance requirements</a:t>
            </a:r>
            <a:br>
              <a:rPr lang="en-US" altLang="ko-KR" sz="1600" b="1" dirty="0">
                <a:solidFill>
                  <a:srgbClr val="374151"/>
                </a:solidFill>
                <a:latin typeface="Söhne"/>
              </a:rPr>
            </a:br>
            <a:r>
              <a:rPr lang="en-US" altLang="ko-KR" sz="1600" dirty="0">
                <a:solidFill>
                  <a:srgbClr val="374151"/>
                </a:solidFill>
                <a:latin typeface="Söhne"/>
              </a:rPr>
              <a:t>certain processing speed</a:t>
            </a:r>
            <a:br>
              <a:rPr lang="en-US" altLang="ko-KR" sz="1600" dirty="0">
                <a:solidFill>
                  <a:srgbClr val="374151"/>
                </a:solidFill>
                <a:latin typeface="Söhne"/>
              </a:rPr>
            </a:br>
            <a:r>
              <a:rPr lang="en-US" altLang="ko-KR" sz="1600" dirty="0">
                <a:solidFill>
                  <a:srgbClr val="374151"/>
                </a:solidFill>
                <a:latin typeface="Söhne"/>
              </a:rPr>
              <a:t>memory capacity</a:t>
            </a:r>
            <a:br>
              <a:rPr lang="en-US" altLang="ko-KR" sz="1600" dirty="0">
                <a:solidFill>
                  <a:srgbClr val="374151"/>
                </a:solidFill>
                <a:latin typeface="Söhne"/>
              </a:rPr>
            </a:br>
            <a:r>
              <a:rPr lang="en-US" altLang="ko-KR" sz="1600" dirty="0">
                <a:solidFill>
                  <a:srgbClr val="374151"/>
                </a:solidFill>
                <a:latin typeface="Söhne"/>
              </a:rPr>
              <a:t>power consumption</a:t>
            </a:r>
            <a:endParaRPr lang="en-US" altLang="ko-KR" sz="1600" b="1" dirty="0">
              <a:solidFill>
                <a:srgbClr val="374151"/>
              </a:solidFill>
              <a:latin typeface="Söhne"/>
            </a:endParaRPr>
          </a:p>
          <a:p>
            <a:r>
              <a:rPr lang="en-US" altLang="ko-KR" sz="1600" b="1" dirty="0">
                <a:solidFill>
                  <a:srgbClr val="374151"/>
                </a:solidFill>
                <a:latin typeface="Söhne"/>
              </a:rPr>
              <a:t>- </a:t>
            </a:r>
            <a:r>
              <a:rPr lang="en-US" altLang="ko-KR" sz="1600" b="1" strike="sngStrike" dirty="0">
                <a:solidFill>
                  <a:srgbClr val="374151"/>
                </a:solidFill>
                <a:latin typeface="Söhne"/>
              </a:rPr>
              <a:t>software compatibility</a:t>
            </a:r>
          </a:p>
        </p:txBody>
      </p:sp>
      <p:grpSp>
        <p:nvGrpSpPr>
          <p:cNvPr id="7" name="그룹 6">
            <a:extLst>
              <a:ext uri="{FF2B5EF4-FFF2-40B4-BE49-F238E27FC236}">
                <a16:creationId xmlns:a16="http://schemas.microsoft.com/office/drawing/2014/main" id="{E73A446D-8F98-D773-331D-69D547A801A5}"/>
              </a:ext>
            </a:extLst>
          </p:cNvPr>
          <p:cNvGrpSpPr/>
          <p:nvPr/>
        </p:nvGrpSpPr>
        <p:grpSpPr>
          <a:xfrm>
            <a:off x="525881" y="1630068"/>
            <a:ext cx="4381382" cy="3978518"/>
            <a:chOff x="2971116" y="1303282"/>
            <a:chExt cx="4575312" cy="4154617"/>
          </a:xfrm>
        </p:grpSpPr>
        <p:sp>
          <p:nvSpPr>
            <p:cNvPr id="8" name="직사각형 7">
              <a:extLst>
                <a:ext uri="{FF2B5EF4-FFF2-40B4-BE49-F238E27FC236}">
                  <a16:creationId xmlns:a16="http://schemas.microsoft.com/office/drawing/2014/main" id="{77F5CB05-932E-979F-CAA2-4D12678C37BD}"/>
                </a:ext>
              </a:extLst>
            </p:cNvPr>
            <p:cNvSpPr/>
            <p:nvPr/>
          </p:nvSpPr>
          <p:spPr>
            <a:xfrm>
              <a:off x="2971116" y="1303283"/>
              <a:ext cx="4575312" cy="41546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9" name="직사각형 8">
              <a:extLst>
                <a:ext uri="{FF2B5EF4-FFF2-40B4-BE49-F238E27FC236}">
                  <a16:creationId xmlns:a16="http://schemas.microsoft.com/office/drawing/2014/main" id="{D616AF05-41F9-AD1E-AD98-EA0B31FEC92C}"/>
                </a:ext>
              </a:extLst>
            </p:cNvPr>
            <p:cNvSpPr/>
            <p:nvPr/>
          </p:nvSpPr>
          <p:spPr>
            <a:xfrm>
              <a:off x="6232634" y="1303282"/>
              <a:ext cx="1313794" cy="3153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ysClr val="windowText" lastClr="000000"/>
                  </a:solidFill>
                </a:rPr>
                <a:t>Logic board</a:t>
              </a:r>
              <a:endParaRPr kumimoji="1" lang="ko-Kore-KR" altLang="en-US" sz="1200" dirty="0">
                <a:solidFill>
                  <a:sysClr val="windowText" lastClr="000000"/>
                </a:solidFill>
              </a:endParaRPr>
            </a:p>
          </p:txBody>
        </p:sp>
      </p:grpSp>
      <p:cxnSp>
        <p:nvCxnSpPr>
          <p:cNvPr id="10" name="직선 화살표 연결선 9">
            <a:extLst>
              <a:ext uri="{FF2B5EF4-FFF2-40B4-BE49-F238E27FC236}">
                <a16:creationId xmlns:a16="http://schemas.microsoft.com/office/drawing/2014/main" id="{52848404-A4DD-5382-A943-CF0884DFD427}"/>
              </a:ext>
            </a:extLst>
          </p:cNvPr>
          <p:cNvCxnSpPr>
            <a:cxnSpLocks/>
          </p:cNvCxnSpPr>
          <p:nvPr/>
        </p:nvCxnSpPr>
        <p:spPr>
          <a:xfrm flipH="1">
            <a:off x="3289355" y="1932014"/>
            <a:ext cx="359801" cy="824874"/>
          </a:xfrm>
          <a:prstGeom prst="straightConnector1">
            <a:avLst/>
          </a:prstGeom>
          <a:ln w="412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E9A30B-685B-972D-03BA-7787D66B4100}"/>
              </a:ext>
            </a:extLst>
          </p:cNvPr>
          <p:cNvSpPr txBox="1"/>
          <p:nvPr/>
        </p:nvSpPr>
        <p:spPr>
          <a:xfrm>
            <a:off x="3519629" y="2114463"/>
            <a:ext cx="514451" cy="300082"/>
          </a:xfrm>
          <a:prstGeom prst="rect">
            <a:avLst/>
          </a:prstGeom>
          <a:noFill/>
        </p:spPr>
        <p:txBody>
          <a:bodyPr wrap="square">
            <a:spAutoFit/>
          </a:bodyPr>
          <a:lstStyle/>
          <a:p>
            <a:r>
              <a:rPr lang="en-US" altLang="ko-KR" sz="1350" b="1" dirty="0">
                <a:solidFill>
                  <a:srgbClr val="C00000"/>
                </a:solidFill>
                <a:latin typeface="Söhne"/>
              </a:rPr>
              <a:t>(1,2) </a:t>
            </a:r>
            <a:endParaRPr lang="ko-Kore-KR" altLang="en-US" sz="1350" dirty="0"/>
          </a:p>
        </p:txBody>
      </p:sp>
      <p:sp>
        <p:nvSpPr>
          <p:cNvPr id="12" name="TextBox 11">
            <a:extLst>
              <a:ext uri="{FF2B5EF4-FFF2-40B4-BE49-F238E27FC236}">
                <a16:creationId xmlns:a16="http://schemas.microsoft.com/office/drawing/2014/main" id="{55E5C97D-7025-E641-CF80-129ED6346A2D}"/>
              </a:ext>
            </a:extLst>
          </p:cNvPr>
          <p:cNvSpPr txBox="1"/>
          <p:nvPr/>
        </p:nvSpPr>
        <p:spPr>
          <a:xfrm>
            <a:off x="3101322" y="3430070"/>
            <a:ext cx="339939" cy="300082"/>
          </a:xfrm>
          <a:prstGeom prst="rect">
            <a:avLst/>
          </a:prstGeom>
          <a:noFill/>
        </p:spPr>
        <p:txBody>
          <a:bodyPr wrap="square">
            <a:spAutoFit/>
          </a:bodyPr>
          <a:lstStyle/>
          <a:p>
            <a:r>
              <a:rPr lang="en-US" altLang="ko-KR" sz="1350" b="1" dirty="0">
                <a:solidFill>
                  <a:srgbClr val="C00000"/>
                </a:solidFill>
                <a:latin typeface="Söhne"/>
              </a:rPr>
              <a:t>(3) </a:t>
            </a:r>
            <a:endParaRPr lang="ko-Kore-KR" altLang="en-US" sz="1350" dirty="0"/>
          </a:p>
        </p:txBody>
      </p:sp>
      <p:cxnSp>
        <p:nvCxnSpPr>
          <p:cNvPr id="13" name="직선 화살표 연결선 12">
            <a:extLst>
              <a:ext uri="{FF2B5EF4-FFF2-40B4-BE49-F238E27FC236}">
                <a16:creationId xmlns:a16="http://schemas.microsoft.com/office/drawing/2014/main" id="{4923EE21-B344-D1C1-5350-2A9BE076B713}"/>
              </a:ext>
            </a:extLst>
          </p:cNvPr>
          <p:cNvCxnSpPr>
            <a:cxnSpLocks/>
          </p:cNvCxnSpPr>
          <p:nvPr/>
        </p:nvCxnSpPr>
        <p:spPr>
          <a:xfrm flipV="1">
            <a:off x="3101323" y="2951869"/>
            <a:ext cx="514054" cy="396470"/>
          </a:xfrm>
          <a:prstGeom prst="straightConnector1">
            <a:avLst/>
          </a:prstGeom>
          <a:ln w="412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758D05DA-FBC1-ECA6-F86A-36FAA4EDDE9C}"/>
              </a:ext>
            </a:extLst>
          </p:cNvPr>
          <p:cNvCxnSpPr>
            <a:cxnSpLocks/>
          </p:cNvCxnSpPr>
          <p:nvPr/>
        </p:nvCxnSpPr>
        <p:spPr>
          <a:xfrm>
            <a:off x="3101322" y="3376634"/>
            <a:ext cx="547833" cy="11059"/>
          </a:xfrm>
          <a:prstGeom prst="straightConnector1">
            <a:avLst/>
          </a:prstGeom>
          <a:ln w="412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B14141-6092-DDD2-52E9-3A7021CC0AAE}"/>
              </a:ext>
            </a:extLst>
          </p:cNvPr>
          <p:cNvSpPr txBox="1"/>
          <p:nvPr/>
        </p:nvSpPr>
        <p:spPr>
          <a:xfrm>
            <a:off x="1725630" y="4645361"/>
            <a:ext cx="435101" cy="300082"/>
          </a:xfrm>
          <a:prstGeom prst="rect">
            <a:avLst/>
          </a:prstGeom>
          <a:noFill/>
        </p:spPr>
        <p:txBody>
          <a:bodyPr wrap="square">
            <a:spAutoFit/>
          </a:bodyPr>
          <a:lstStyle/>
          <a:p>
            <a:r>
              <a:rPr lang="en-US" altLang="ko-KR" sz="1350" b="1" dirty="0">
                <a:solidFill>
                  <a:srgbClr val="C00000"/>
                </a:solidFill>
                <a:latin typeface="Söhne"/>
              </a:rPr>
              <a:t>(2) </a:t>
            </a:r>
            <a:endParaRPr lang="ko-Kore-KR" altLang="en-US" sz="1350" dirty="0"/>
          </a:p>
        </p:txBody>
      </p:sp>
      <p:cxnSp>
        <p:nvCxnSpPr>
          <p:cNvPr id="16" name="직선 화살표 연결선 15">
            <a:extLst>
              <a:ext uri="{FF2B5EF4-FFF2-40B4-BE49-F238E27FC236}">
                <a16:creationId xmlns:a16="http://schemas.microsoft.com/office/drawing/2014/main" id="{6264073B-B7FD-3C57-FFF0-4AABEC66731E}"/>
              </a:ext>
            </a:extLst>
          </p:cNvPr>
          <p:cNvCxnSpPr>
            <a:cxnSpLocks/>
          </p:cNvCxnSpPr>
          <p:nvPr/>
        </p:nvCxnSpPr>
        <p:spPr>
          <a:xfrm flipV="1">
            <a:off x="1483223" y="4670414"/>
            <a:ext cx="794030" cy="1"/>
          </a:xfrm>
          <a:prstGeom prst="straightConnector1">
            <a:avLst/>
          </a:prstGeom>
          <a:ln w="412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9A2E03E6-9955-AC01-7378-486D4ADFEAD8}"/>
              </a:ext>
            </a:extLst>
          </p:cNvPr>
          <p:cNvPicPr>
            <a:picLocks noChangeAspect="1"/>
          </p:cNvPicPr>
          <p:nvPr/>
        </p:nvPicPr>
        <p:blipFill>
          <a:blip r:embed="rId4"/>
          <a:stretch>
            <a:fillRect/>
          </a:stretch>
        </p:blipFill>
        <p:spPr>
          <a:xfrm>
            <a:off x="5348156" y="4868126"/>
            <a:ext cx="3659756" cy="1498429"/>
          </a:xfrm>
          <a:prstGeom prst="rect">
            <a:avLst/>
          </a:prstGeom>
        </p:spPr>
      </p:pic>
      <p:sp>
        <p:nvSpPr>
          <p:cNvPr id="20" name="TextBox 19">
            <a:extLst>
              <a:ext uri="{FF2B5EF4-FFF2-40B4-BE49-F238E27FC236}">
                <a16:creationId xmlns:a16="http://schemas.microsoft.com/office/drawing/2014/main" id="{9FEB96A6-2A40-8AC5-0BD3-BF0A46EF4826}"/>
              </a:ext>
            </a:extLst>
          </p:cNvPr>
          <p:cNvSpPr txBox="1"/>
          <p:nvPr/>
        </p:nvSpPr>
        <p:spPr>
          <a:xfrm>
            <a:off x="5489430" y="1240659"/>
            <a:ext cx="3058929" cy="830997"/>
          </a:xfrm>
          <a:prstGeom prst="rect">
            <a:avLst/>
          </a:prstGeom>
          <a:noFill/>
        </p:spPr>
        <p:txBody>
          <a:bodyPr wrap="square">
            <a:spAutoFit/>
          </a:bodyPr>
          <a:lstStyle/>
          <a:p>
            <a:r>
              <a:rPr lang="en-US" altLang="ko-KR" sz="1600" dirty="0">
                <a:solidFill>
                  <a:srgbClr val="374151"/>
                </a:solidFill>
                <a:latin typeface="Söhne"/>
              </a:rPr>
              <a:t>Core -&gt; Peripheral</a:t>
            </a:r>
          </a:p>
          <a:p>
            <a:r>
              <a:rPr lang="en-US" altLang="ko-KR" sz="1600" dirty="0">
                <a:solidFill>
                  <a:srgbClr val="374151"/>
                </a:solidFill>
                <a:latin typeface="Söhne"/>
              </a:rPr>
              <a:t>Peripheral -&gt; Core</a:t>
            </a:r>
          </a:p>
          <a:p>
            <a:r>
              <a:rPr lang="en-US" altLang="ko-KR" sz="1600" dirty="0">
                <a:solidFill>
                  <a:srgbClr val="374151"/>
                </a:solidFill>
                <a:latin typeface="Söhne"/>
              </a:rPr>
              <a:t>Peripheral &lt;-&gt; Peripheral</a:t>
            </a:r>
          </a:p>
        </p:txBody>
      </p:sp>
      <p:sp>
        <p:nvSpPr>
          <p:cNvPr id="21" name="TextBox 20">
            <a:extLst>
              <a:ext uri="{FF2B5EF4-FFF2-40B4-BE49-F238E27FC236}">
                <a16:creationId xmlns:a16="http://schemas.microsoft.com/office/drawing/2014/main" id="{64A24A6B-12F8-889D-6A52-5B94A99CCA0A}"/>
              </a:ext>
            </a:extLst>
          </p:cNvPr>
          <p:cNvSpPr txBox="1"/>
          <p:nvPr/>
        </p:nvSpPr>
        <p:spPr>
          <a:xfrm>
            <a:off x="5057333" y="871323"/>
            <a:ext cx="2930644" cy="369332"/>
          </a:xfrm>
          <a:prstGeom prst="rect">
            <a:avLst/>
          </a:prstGeom>
          <a:solidFill>
            <a:schemeClr val="bg1"/>
          </a:solidFill>
        </p:spPr>
        <p:txBody>
          <a:bodyPr wrap="square">
            <a:spAutoFit/>
          </a:bodyPr>
          <a:lstStyle/>
          <a:p>
            <a:r>
              <a:rPr lang="en-US" altLang="ko-KR" b="1" dirty="0">
                <a:solidFill>
                  <a:srgbClr val="374151"/>
                </a:solidFill>
                <a:latin typeface="Söhne"/>
              </a:rPr>
              <a:t>Three types of thinking</a:t>
            </a:r>
          </a:p>
        </p:txBody>
      </p:sp>
      <p:cxnSp>
        <p:nvCxnSpPr>
          <p:cNvPr id="22" name="직선 연결선[R] 21">
            <a:extLst>
              <a:ext uri="{FF2B5EF4-FFF2-40B4-BE49-F238E27FC236}">
                <a16:creationId xmlns:a16="http://schemas.microsoft.com/office/drawing/2014/main" id="{8F690B6B-93CA-DB9F-A941-86DB37507928}"/>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제목 1">
            <a:extLst>
              <a:ext uri="{FF2B5EF4-FFF2-40B4-BE49-F238E27FC236}">
                <a16:creationId xmlns:a16="http://schemas.microsoft.com/office/drawing/2014/main" id="{F80ED405-1BE7-DF2C-489B-6705AE2A0ADD}"/>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Some compatibility issues about electronic product</a:t>
            </a:r>
            <a:endParaRPr lang="ko-KR" altLang="en-US" sz="2800" dirty="0"/>
          </a:p>
        </p:txBody>
      </p:sp>
    </p:spTree>
    <p:extLst>
      <p:ext uri="{BB962C8B-B14F-4D97-AF65-F5344CB8AC3E}">
        <p14:creationId xmlns:p14="http://schemas.microsoft.com/office/powerpoint/2010/main" val="250088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5700920" cy="492443"/>
          </a:xfrm>
          <a:prstGeom prst="rect">
            <a:avLst/>
          </a:prstGeom>
          <a:noFill/>
        </p:spPr>
        <p:txBody>
          <a:bodyPr wrap="none" lIns="0" tIns="0" rIns="0" bIns="0" rtlCol="0">
            <a:spAutoFit/>
          </a:bodyPr>
          <a:lstStyle/>
          <a:p>
            <a:pPr algn="l"/>
            <a:r>
              <a:rPr kumimoji="1" lang="ko-Kore-KR" altLang="en-US" sz="3200" b="1" spc="-40" dirty="0">
                <a:latin typeface="+mn-ea"/>
              </a:rPr>
              <a:t>느낀 점 </a:t>
            </a:r>
            <a:r>
              <a:rPr kumimoji="1" lang="en-US" altLang="ko-Kore-KR" sz="3200" b="1" spc="-40" dirty="0">
                <a:latin typeface="+mn-ea"/>
              </a:rPr>
              <a:t>(</a:t>
            </a:r>
            <a:r>
              <a:rPr kumimoji="1" lang="ko-Kore-KR" altLang="en-US" sz="3200" b="1" spc="-40" dirty="0">
                <a:latin typeface="+mn-ea"/>
              </a:rPr>
              <a:t>여러 논문들을 보면서</a:t>
            </a:r>
            <a:r>
              <a:rPr kumimoji="1" lang="en-US" altLang="ko-Kore-KR" sz="3200" b="1" spc="-40" dirty="0">
                <a:latin typeface="+mn-ea"/>
              </a:rPr>
              <a:t>)</a:t>
            </a:r>
          </a:p>
        </p:txBody>
      </p:sp>
      <p:sp>
        <p:nvSpPr>
          <p:cNvPr id="55" name="TextBox 54">
            <a:extLst>
              <a:ext uri="{FF2B5EF4-FFF2-40B4-BE49-F238E27FC236}">
                <a16:creationId xmlns:a16="http://schemas.microsoft.com/office/drawing/2014/main" id="{16DA75EB-13BA-B544-755A-E3CCB401E7E9}"/>
              </a:ext>
            </a:extLst>
          </p:cNvPr>
          <p:cNvSpPr txBox="1"/>
          <p:nvPr/>
        </p:nvSpPr>
        <p:spPr>
          <a:xfrm>
            <a:off x="646771" y="994248"/>
            <a:ext cx="6253571" cy="2769989"/>
          </a:xfrm>
          <a:prstGeom prst="rect">
            <a:avLst/>
          </a:prstGeom>
          <a:noFill/>
        </p:spPr>
        <p:txBody>
          <a:bodyPr wrap="none" lIns="0" tIns="0" rIns="0" bIns="0" rtlCol="0">
            <a:spAutoFit/>
          </a:bodyPr>
          <a:lstStyle/>
          <a:p>
            <a:pPr algn="l"/>
            <a:r>
              <a:rPr kumimoji="1" lang="ko-Kore-KR" altLang="en-US" spc="-40" dirty="0">
                <a:latin typeface="+mn-ea"/>
              </a:rPr>
              <a:t>단일 제품에서 </a:t>
            </a:r>
            <a:r>
              <a:rPr kumimoji="1" lang="en-US" altLang="ko-Kore-KR" spc="-40" dirty="0">
                <a:latin typeface="+mn-ea"/>
              </a:rPr>
              <a:t>module selection</a:t>
            </a:r>
            <a:r>
              <a:rPr kumimoji="1" lang="ko-Kore-KR" altLang="en-US" spc="-40" dirty="0">
                <a:latin typeface="+mn-ea"/>
              </a:rPr>
              <a:t>의 </a:t>
            </a:r>
            <a:r>
              <a:rPr kumimoji="1" lang="en-US" altLang="ko-Kore-KR" spc="-40" dirty="0">
                <a:latin typeface="+mn-ea"/>
              </a:rPr>
              <a:t>scope</a:t>
            </a:r>
            <a:r>
              <a:rPr kumimoji="1" lang="ko-Kore-KR" altLang="en-US" spc="-40" dirty="0">
                <a:latin typeface="+mn-ea"/>
              </a:rPr>
              <a:t>를 설정하는게 맞나</a:t>
            </a:r>
            <a:r>
              <a:rPr kumimoji="1" lang="en-US" altLang="ko-Kore-KR" spc="-40" dirty="0">
                <a:latin typeface="+mn-ea"/>
              </a:rPr>
              <a:t>.</a:t>
            </a:r>
          </a:p>
          <a:p>
            <a:pPr algn="l"/>
            <a:endParaRPr kumimoji="1" lang="en-US" altLang="ko-Kore-KR" spc="-40" dirty="0">
              <a:latin typeface="+mn-ea"/>
            </a:endParaRPr>
          </a:p>
          <a:p>
            <a:pPr algn="l"/>
            <a:r>
              <a:rPr kumimoji="1" lang="ko-Kore-KR" altLang="en-US" spc="-40" dirty="0">
                <a:solidFill>
                  <a:srgbClr val="C00000"/>
                </a:solidFill>
                <a:latin typeface="+mn-ea"/>
              </a:rPr>
              <a:t>너무 확장하려고만 하는가</a:t>
            </a:r>
            <a:r>
              <a:rPr kumimoji="1" lang="en-US" altLang="ko-Kore-KR" spc="-40" dirty="0">
                <a:solidFill>
                  <a:srgbClr val="C00000"/>
                </a:solidFill>
                <a:latin typeface="+mn-ea"/>
              </a:rPr>
              <a:t>? </a:t>
            </a:r>
          </a:p>
          <a:p>
            <a:pPr algn="l"/>
            <a:endParaRPr kumimoji="1" lang="en-US" altLang="ko-Kore-KR" spc="-40" dirty="0">
              <a:latin typeface="+mn-ea"/>
            </a:endParaRPr>
          </a:p>
          <a:p>
            <a:pPr algn="l"/>
            <a:r>
              <a:rPr kumimoji="1" lang="ko-Kore-KR" altLang="en-US" spc="-40" dirty="0">
                <a:latin typeface="+mn-ea"/>
              </a:rPr>
              <a:t>다른 논문들을 보니</a:t>
            </a:r>
            <a:r>
              <a:rPr kumimoji="1" lang="en-US" altLang="ko-Kore-KR" spc="-40" dirty="0">
                <a:latin typeface="+mn-ea"/>
              </a:rPr>
              <a:t>, </a:t>
            </a:r>
            <a:r>
              <a:rPr kumimoji="1" lang="en-US" altLang="ko-KR" spc="-40" dirty="0">
                <a:latin typeface="+mn-ea"/>
              </a:rPr>
              <a:t>module selection</a:t>
            </a:r>
            <a:r>
              <a:rPr kumimoji="1" lang="ko-KR" altLang="en-US" spc="-40" dirty="0">
                <a:latin typeface="+mn-ea"/>
              </a:rPr>
              <a:t>만을 고려하지 않는다</a:t>
            </a:r>
            <a:r>
              <a:rPr kumimoji="1" lang="en-US" altLang="ko-KR" spc="-40" dirty="0">
                <a:latin typeface="+mn-ea"/>
              </a:rPr>
              <a:t>.</a:t>
            </a:r>
          </a:p>
          <a:p>
            <a:pPr algn="l"/>
            <a:endParaRPr kumimoji="1" lang="en-US" altLang="ko-Kore-KR" spc="-40" dirty="0">
              <a:latin typeface="+mn-ea"/>
            </a:endParaRPr>
          </a:p>
          <a:p>
            <a:pPr algn="l"/>
            <a:r>
              <a:rPr kumimoji="1" lang="en-US" altLang="ko-Kore-KR" spc="-40" dirty="0">
                <a:latin typeface="+mn-ea"/>
              </a:rPr>
              <a:t>-   Product family </a:t>
            </a:r>
          </a:p>
          <a:p>
            <a:pPr marL="285750" indent="-285750" algn="l">
              <a:buFontTx/>
              <a:buChar char="-"/>
            </a:pPr>
            <a:r>
              <a:rPr kumimoji="1" lang="en-US" altLang="ko-Kore-KR" spc="-40" dirty="0">
                <a:latin typeface="+mn-ea"/>
              </a:rPr>
              <a:t>Assemble line (Reconfigurable manufacturing system)</a:t>
            </a:r>
          </a:p>
          <a:p>
            <a:pPr marL="285750" indent="-285750" algn="l">
              <a:buFontTx/>
              <a:buChar char="-"/>
            </a:pPr>
            <a:r>
              <a:rPr kumimoji="1" lang="en-US" altLang="ko-Kore-KR" spc="-40" dirty="0">
                <a:latin typeface="+mn-ea"/>
              </a:rPr>
              <a:t>SCM (supply limitation of each module)</a:t>
            </a:r>
          </a:p>
          <a:p>
            <a:pPr marL="285750" indent="-285750" algn="l">
              <a:buFontTx/>
              <a:buChar char="-"/>
            </a:pPr>
            <a:r>
              <a:rPr kumimoji="1" lang="ko-Kore-KR" altLang="en-US" spc="-40" dirty="0">
                <a:latin typeface="+mn-ea"/>
              </a:rPr>
              <a:t>계속해서 </a:t>
            </a:r>
            <a:r>
              <a:rPr kumimoji="1" lang="en-US" altLang="ko-Kore-KR" spc="-40" dirty="0">
                <a:latin typeface="+mn-ea"/>
              </a:rPr>
              <a:t>New product </a:t>
            </a:r>
            <a:r>
              <a:rPr kumimoji="1" lang="ko-Kore-KR" altLang="en-US" spc="-40" dirty="0">
                <a:latin typeface="+mn-ea"/>
              </a:rPr>
              <a:t>을 </a:t>
            </a:r>
            <a:r>
              <a:rPr kumimoji="1" lang="en-US" altLang="ko-Kore-KR" spc="-40" dirty="0">
                <a:latin typeface="+mn-ea"/>
              </a:rPr>
              <a:t>m</a:t>
            </a:r>
            <a:r>
              <a:rPr kumimoji="1" lang="en-US" altLang="ko-KR" spc="-40" dirty="0">
                <a:latin typeface="+mn-ea"/>
              </a:rPr>
              <a:t>odule selection </a:t>
            </a:r>
            <a:r>
              <a:rPr kumimoji="1" lang="ko-KR" altLang="en-US" spc="-40" dirty="0">
                <a:latin typeface="+mn-ea"/>
              </a:rPr>
              <a:t>해야 하는 상황</a:t>
            </a:r>
            <a:endParaRPr kumimoji="1" lang="ko-Kore-KR" altLang="en-US" spc="-40" dirty="0">
              <a:latin typeface="+mn-ea"/>
            </a:endParaRPr>
          </a:p>
        </p:txBody>
      </p:sp>
      <p:sp>
        <p:nvSpPr>
          <p:cNvPr id="56" name="TextBox 55">
            <a:extLst>
              <a:ext uri="{FF2B5EF4-FFF2-40B4-BE49-F238E27FC236}">
                <a16:creationId xmlns:a16="http://schemas.microsoft.com/office/drawing/2014/main" id="{5B7E3EB0-C793-108D-01B1-FA79A3D3181A}"/>
              </a:ext>
            </a:extLst>
          </p:cNvPr>
          <p:cNvSpPr txBox="1"/>
          <p:nvPr/>
        </p:nvSpPr>
        <p:spPr>
          <a:xfrm>
            <a:off x="391885" y="4161195"/>
            <a:ext cx="8451031" cy="553998"/>
          </a:xfrm>
          <a:prstGeom prst="rect">
            <a:avLst/>
          </a:prstGeom>
          <a:noFill/>
        </p:spPr>
        <p:txBody>
          <a:bodyPr wrap="square" lIns="0" tIns="0" rIns="0" bIns="0" rtlCol="0">
            <a:spAutoFit/>
          </a:bodyPr>
          <a:lstStyle/>
          <a:p>
            <a:pPr algn="l"/>
            <a:r>
              <a:rPr kumimoji="1" lang="ko-Kore-KR" altLang="en-US" b="1" spc="-40" dirty="0">
                <a:solidFill>
                  <a:srgbClr val="C00000"/>
                </a:solidFill>
                <a:latin typeface="+mn-ea"/>
              </a:rPr>
              <a:t>특히 </a:t>
            </a:r>
            <a:r>
              <a:rPr kumimoji="1" lang="en-US" altLang="ko-Kore-KR" b="1" spc="-40" dirty="0">
                <a:solidFill>
                  <a:srgbClr val="C00000"/>
                </a:solidFill>
                <a:latin typeface="+mn-ea"/>
              </a:rPr>
              <a:t>c</a:t>
            </a:r>
            <a:r>
              <a:rPr kumimoji="1" lang="en-US" altLang="ko-KR" b="1" spc="-40" dirty="0">
                <a:solidFill>
                  <a:srgbClr val="C00000"/>
                </a:solidFill>
                <a:latin typeface="+mn-ea"/>
              </a:rPr>
              <a:t>ompatibility</a:t>
            </a:r>
            <a:r>
              <a:rPr kumimoji="1" lang="ko-KR" altLang="en-US" b="1" spc="-40" dirty="0">
                <a:solidFill>
                  <a:srgbClr val="C00000"/>
                </a:solidFill>
                <a:latin typeface="+mn-ea"/>
              </a:rPr>
              <a:t>나 일종의 </a:t>
            </a:r>
            <a:r>
              <a:rPr kumimoji="1" lang="en-US" altLang="ko-KR" b="1" spc="-40" dirty="0">
                <a:solidFill>
                  <a:srgbClr val="C00000"/>
                </a:solidFill>
                <a:latin typeface="+mn-ea"/>
              </a:rPr>
              <a:t>module selection</a:t>
            </a:r>
            <a:r>
              <a:rPr kumimoji="1" lang="ko-KR" altLang="en-US" b="1" spc="-40" dirty="0">
                <a:solidFill>
                  <a:srgbClr val="C00000"/>
                </a:solidFill>
                <a:latin typeface="+mn-ea"/>
              </a:rPr>
              <a:t>의 </a:t>
            </a:r>
            <a:r>
              <a:rPr kumimoji="1" lang="en-US" altLang="ko-KR" b="1" spc="-40" dirty="0">
                <a:solidFill>
                  <a:srgbClr val="C00000"/>
                </a:solidFill>
                <a:latin typeface="+mn-ea"/>
              </a:rPr>
              <a:t>constraint</a:t>
            </a:r>
            <a:r>
              <a:rPr kumimoji="1" lang="ko-KR" altLang="en-US" b="1" spc="-40" dirty="0">
                <a:solidFill>
                  <a:srgbClr val="C00000"/>
                </a:solidFill>
                <a:latin typeface="+mn-ea"/>
              </a:rPr>
              <a:t>을 </a:t>
            </a:r>
            <a:endParaRPr kumimoji="1" lang="en-US" altLang="ko-KR" b="1" spc="-40" dirty="0">
              <a:solidFill>
                <a:srgbClr val="C00000"/>
              </a:solidFill>
              <a:latin typeface="+mn-ea"/>
            </a:endParaRPr>
          </a:p>
          <a:p>
            <a:pPr algn="l"/>
            <a:r>
              <a:rPr kumimoji="1" lang="ko-KR" altLang="en-US" b="1" spc="-40" dirty="0">
                <a:solidFill>
                  <a:srgbClr val="C00000"/>
                </a:solidFill>
                <a:latin typeface="+mn-ea"/>
              </a:rPr>
              <a:t>고려하는 논문들은 사실 이게 주된 목적이 아님</a:t>
            </a:r>
            <a:r>
              <a:rPr kumimoji="1" lang="en-US" altLang="ko-KR" b="1" spc="-40" dirty="0">
                <a:solidFill>
                  <a:srgbClr val="C00000"/>
                </a:solidFill>
                <a:latin typeface="+mn-ea"/>
              </a:rPr>
              <a:t>.</a:t>
            </a:r>
          </a:p>
        </p:txBody>
      </p:sp>
      <p:sp>
        <p:nvSpPr>
          <p:cNvPr id="58" name="TextBox 57">
            <a:extLst>
              <a:ext uri="{FF2B5EF4-FFF2-40B4-BE49-F238E27FC236}">
                <a16:creationId xmlns:a16="http://schemas.microsoft.com/office/drawing/2014/main" id="{0B706FC7-11D5-AE7D-91C3-95B9AB506C70}"/>
              </a:ext>
            </a:extLst>
          </p:cNvPr>
          <p:cNvSpPr txBox="1"/>
          <p:nvPr/>
        </p:nvSpPr>
        <p:spPr>
          <a:xfrm>
            <a:off x="557920" y="4992192"/>
            <a:ext cx="4572000" cy="923330"/>
          </a:xfrm>
          <a:prstGeom prst="rect">
            <a:avLst/>
          </a:prstGeom>
          <a:noFill/>
        </p:spPr>
        <p:txBody>
          <a:bodyPr wrap="square">
            <a:spAutoFit/>
          </a:bodyPr>
          <a:lstStyle/>
          <a:p>
            <a:pPr marL="285750" indent="-285750" algn="l">
              <a:buFontTx/>
              <a:buChar char="-"/>
            </a:pPr>
            <a:r>
              <a:rPr kumimoji="1" lang="en-US" altLang="ko-Kore-KR" spc="-40" dirty="0">
                <a:latin typeface="+mn-ea"/>
              </a:rPr>
              <a:t>Green house effect (Co2)</a:t>
            </a:r>
          </a:p>
          <a:p>
            <a:pPr marL="285750" indent="-285750" algn="l">
              <a:buFontTx/>
              <a:buChar char="-"/>
            </a:pPr>
            <a:r>
              <a:rPr kumimoji="1" lang="en-US" altLang="ko-Kore-KR" spc="-40" dirty="0">
                <a:latin typeface="+mn-ea"/>
              </a:rPr>
              <a:t>Cost</a:t>
            </a:r>
          </a:p>
          <a:p>
            <a:pPr algn="l"/>
            <a:r>
              <a:rPr kumimoji="1" lang="en-US" altLang="ko-KR" spc="-40" dirty="0">
                <a:latin typeface="+mn-ea"/>
              </a:rPr>
              <a:t>-  </a:t>
            </a:r>
            <a:r>
              <a:rPr kumimoji="1" lang="ko-KR" altLang="en-US" spc="-40" dirty="0">
                <a:latin typeface="+mn-ea"/>
              </a:rPr>
              <a:t>위에서 다룬</a:t>
            </a:r>
            <a:r>
              <a:rPr kumimoji="1" lang="en-US" altLang="ko-KR" spc="-40" dirty="0">
                <a:latin typeface="+mn-ea"/>
              </a:rPr>
              <a:t> (PF, RMS, SCM)</a:t>
            </a:r>
            <a:endParaRPr kumimoji="1" lang="ko-Kore-KR" altLang="en-US" spc="-40" dirty="0">
              <a:latin typeface="+mn-ea"/>
            </a:endParaRPr>
          </a:p>
        </p:txBody>
      </p:sp>
      <p:sp>
        <p:nvSpPr>
          <p:cNvPr id="59" name="TextBox 58">
            <a:extLst>
              <a:ext uri="{FF2B5EF4-FFF2-40B4-BE49-F238E27FC236}">
                <a16:creationId xmlns:a16="http://schemas.microsoft.com/office/drawing/2014/main" id="{CD45B82C-63E7-6ED7-124D-CC141F2F4091}"/>
              </a:ext>
            </a:extLst>
          </p:cNvPr>
          <p:cNvSpPr txBox="1"/>
          <p:nvPr/>
        </p:nvSpPr>
        <p:spPr>
          <a:xfrm>
            <a:off x="4356769" y="5154323"/>
            <a:ext cx="4572000" cy="646331"/>
          </a:xfrm>
          <a:prstGeom prst="rect">
            <a:avLst/>
          </a:prstGeom>
          <a:noFill/>
        </p:spPr>
        <p:txBody>
          <a:bodyPr wrap="square">
            <a:spAutoFit/>
          </a:bodyPr>
          <a:lstStyle/>
          <a:p>
            <a:pPr algn="l"/>
            <a:r>
              <a:rPr kumimoji="1" lang="ko-Kore-KR" altLang="en-US" b="1" spc="-40" dirty="0">
                <a:solidFill>
                  <a:srgbClr val="002060"/>
                </a:solidFill>
                <a:latin typeface="+mn-ea"/>
              </a:rPr>
              <a:t>반대로</a:t>
            </a:r>
            <a:r>
              <a:rPr kumimoji="1" lang="en-US" altLang="ko-Kore-KR" b="1" spc="-40" dirty="0">
                <a:solidFill>
                  <a:srgbClr val="002060"/>
                </a:solidFill>
                <a:latin typeface="+mn-ea"/>
              </a:rPr>
              <a:t>, </a:t>
            </a:r>
            <a:r>
              <a:rPr kumimoji="1" lang="ko-Kore-KR" altLang="en-US" b="1" spc="-40" dirty="0">
                <a:solidFill>
                  <a:srgbClr val="002060"/>
                </a:solidFill>
                <a:latin typeface="+mn-ea"/>
              </a:rPr>
              <a:t>이것을 진짜로 다룰 수있다면</a:t>
            </a:r>
            <a:r>
              <a:rPr kumimoji="1" lang="en-US" altLang="ko-Kore-KR" b="1" spc="-40" dirty="0">
                <a:solidFill>
                  <a:srgbClr val="002060"/>
                </a:solidFill>
                <a:latin typeface="+mn-ea"/>
              </a:rPr>
              <a:t>, </a:t>
            </a:r>
            <a:r>
              <a:rPr kumimoji="1" lang="ko-Kore-KR" altLang="en-US" b="1" spc="-40" dirty="0">
                <a:solidFill>
                  <a:srgbClr val="002060"/>
                </a:solidFill>
                <a:latin typeface="+mn-ea"/>
              </a:rPr>
              <a:t>이게 핵심이 될 수 있다</a:t>
            </a:r>
            <a:r>
              <a:rPr kumimoji="1" lang="en-US" altLang="ko-Kore-KR" b="1" spc="-40" dirty="0">
                <a:solidFill>
                  <a:srgbClr val="002060"/>
                </a:solidFill>
                <a:latin typeface="+mn-ea"/>
              </a:rPr>
              <a:t>. </a:t>
            </a:r>
            <a:r>
              <a:rPr kumimoji="1" lang="ko-Kore-KR" altLang="en-US" b="1" spc="-40" dirty="0">
                <a:solidFill>
                  <a:srgbClr val="002060"/>
                </a:solidFill>
                <a:latin typeface="+mn-ea"/>
              </a:rPr>
              <a:t>에 대한 확신이</a:t>
            </a:r>
            <a:r>
              <a:rPr kumimoji="1" lang="en-US" altLang="ko-Kore-KR" b="1" spc="-40" dirty="0">
                <a:solidFill>
                  <a:srgbClr val="002060"/>
                </a:solidFill>
                <a:latin typeface="+mn-ea"/>
              </a:rPr>
              <a:t>…</a:t>
            </a:r>
            <a:endParaRPr kumimoji="1" lang="ko-Kore-KR" altLang="en-US" b="1" spc="-40" dirty="0">
              <a:solidFill>
                <a:srgbClr val="002060"/>
              </a:solidFill>
              <a:latin typeface="+mn-ea"/>
            </a:endParaRPr>
          </a:p>
        </p:txBody>
      </p:sp>
    </p:spTree>
    <p:extLst>
      <p:ext uri="{BB962C8B-B14F-4D97-AF65-F5344CB8AC3E}">
        <p14:creationId xmlns:p14="http://schemas.microsoft.com/office/powerpoint/2010/main" val="3554095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31</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1453" cy="492443"/>
          </a:xfrm>
          <a:prstGeom prst="rect">
            <a:avLst/>
          </a:prstGeom>
          <a:noFill/>
        </p:spPr>
        <p:txBody>
          <a:bodyPr wrap="none" lIns="0" tIns="0" rIns="0" bIns="0" rtlCol="0">
            <a:spAutoFit/>
          </a:bodyPr>
          <a:lstStyle/>
          <a:p>
            <a:pPr algn="l"/>
            <a:r>
              <a:rPr kumimoji="1" lang="en-US" altLang="ko-Kore-KR" sz="3200" b="1" spc="-40" dirty="0">
                <a:latin typeface="+mn-ea"/>
              </a:rPr>
              <a:t>Key paper (key idea or methodology)</a:t>
            </a:r>
          </a:p>
        </p:txBody>
      </p:sp>
      <p:sp>
        <p:nvSpPr>
          <p:cNvPr id="52" name="TextBox 51">
            <a:extLst>
              <a:ext uri="{FF2B5EF4-FFF2-40B4-BE49-F238E27FC236}">
                <a16:creationId xmlns:a16="http://schemas.microsoft.com/office/drawing/2014/main" id="{0D2DEB94-A294-5FA4-2473-9F9FABBB624E}"/>
              </a:ext>
            </a:extLst>
          </p:cNvPr>
          <p:cNvSpPr txBox="1"/>
          <p:nvPr/>
        </p:nvSpPr>
        <p:spPr>
          <a:xfrm>
            <a:off x="256615" y="4376050"/>
            <a:ext cx="8600368" cy="1938992"/>
          </a:xfrm>
          <a:prstGeom prst="rect">
            <a:avLst/>
          </a:prstGeom>
          <a:noFill/>
        </p:spPr>
        <p:txBody>
          <a:bodyPr wrap="none" lIns="0" tIns="0" rIns="0" bIns="0" rtlCol="0">
            <a:spAutoFit/>
          </a:bodyPr>
          <a:lstStyle/>
          <a:p>
            <a:pPr algn="l"/>
            <a:r>
              <a:rPr kumimoji="1" lang="en-US" altLang="ko-Kore-KR" spc="-40" dirty="0">
                <a:latin typeface="+mn-ea"/>
              </a:rPr>
              <a:t>Module instance selection </a:t>
            </a:r>
            <a:r>
              <a:rPr kumimoji="1" lang="ko-Kore-KR" altLang="en-US" spc="-40" dirty="0">
                <a:latin typeface="+mn-ea"/>
              </a:rPr>
              <a:t>문제에서</a:t>
            </a:r>
            <a:r>
              <a:rPr kumimoji="1" lang="en-US" altLang="ko-Kore-KR" spc="-40" dirty="0">
                <a:latin typeface="+mn-ea"/>
              </a:rPr>
              <a:t>, </a:t>
            </a:r>
            <a:r>
              <a:rPr kumimoji="1" lang="ko-Kore-KR" altLang="en-US" spc="-40" dirty="0">
                <a:latin typeface="+mn-ea"/>
              </a:rPr>
              <a:t>유일하게 </a:t>
            </a:r>
            <a:r>
              <a:rPr kumimoji="1" lang="en-US" altLang="ko-Kore-KR" spc="-40" dirty="0">
                <a:latin typeface="+mn-ea"/>
              </a:rPr>
              <a:t>sequence</a:t>
            </a:r>
            <a:r>
              <a:rPr kumimoji="1" lang="ko-Kore-KR" altLang="en-US" spc="-40" dirty="0">
                <a:latin typeface="+mn-ea"/>
              </a:rPr>
              <a:t>의 중요성을 다룬 문제</a:t>
            </a:r>
            <a:r>
              <a:rPr kumimoji="1" lang="en-US" altLang="ko-Kore-KR" spc="-40" dirty="0">
                <a:latin typeface="+mn-ea"/>
              </a:rPr>
              <a:t>.</a:t>
            </a:r>
          </a:p>
          <a:p>
            <a:pPr algn="l"/>
            <a:r>
              <a:rPr kumimoji="1" lang="en-US" altLang="ko-Kore-KR" spc="-40" dirty="0">
                <a:latin typeface="+mn-ea"/>
              </a:rPr>
              <a:t>Part level</a:t>
            </a:r>
            <a:r>
              <a:rPr kumimoji="1" lang="ko-Kore-KR" altLang="en-US" spc="-40" dirty="0">
                <a:latin typeface="+mn-ea"/>
              </a:rPr>
              <a:t>까지 분석을 통해</a:t>
            </a:r>
            <a:r>
              <a:rPr kumimoji="1" lang="en-US" altLang="ko-Kore-KR" spc="-40" dirty="0">
                <a:latin typeface="+mn-ea"/>
              </a:rPr>
              <a:t>, </a:t>
            </a:r>
            <a:r>
              <a:rPr kumimoji="1" lang="ko-Kore-KR" altLang="en-US" spc="-40" dirty="0">
                <a:latin typeface="+mn-ea"/>
              </a:rPr>
              <a:t>각 </a:t>
            </a:r>
            <a:r>
              <a:rPr kumimoji="1" lang="en-US" altLang="ko-Kore-KR" spc="-40" dirty="0">
                <a:latin typeface="+mn-ea"/>
              </a:rPr>
              <a:t>module instance </a:t>
            </a:r>
            <a:r>
              <a:rPr kumimoji="1" lang="ko-Kore-KR" altLang="en-US" spc="-40" dirty="0">
                <a:latin typeface="+mn-ea"/>
              </a:rPr>
              <a:t>사이의 </a:t>
            </a:r>
            <a:r>
              <a:rPr kumimoji="1" lang="en-US" altLang="ko-Kore-KR" spc="-40" dirty="0">
                <a:latin typeface="+mn-ea"/>
              </a:rPr>
              <a:t>coupling strength</a:t>
            </a:r>
            <a:r>
              <a:rPr kumimoji="1" lang="ko-Kore-KR" altLang="en-US" spc="-40" dirty="0">
                <a:latin typeface="+mn-ea"/>
              </a:rPr>
              <a:t>정도를 계산</a:t>
            </a:r>
            <a:r>
              <a:rPr kumimoji="1" lang="en-US" altLang="ko-Kore-KR" spc="-40" dirty="0">
                <a:latin typeface="+mn-ea"/>
              </a:rPr>
              <a:t> </a:t>
            </a:r>
          </a:p>
          <a:p>
            <a:pPr marL="285750" indent="-285750" algn="l">
              <a:buFont typeface="Wingdings" pitchFamily="2" charset="2"/>
              <a:buChar char="è"/>
            </a:pPr>
            <a:r>
              <a:rPr kumimoji="1" lang="ko-KR" altLang="en-US" spc="-40" dirty="0">
                <a:latin typeface="+mn-ea"/>
                <a:sym typeface="Wingdings" pitchFamily="2" charset="2"/>
              </a:rPr>
              <a:t>그에 따른 </a:t>
            </a:r>
            <a:r>
              <a:rPr kumimoji="1" lang="en-US" altLang="ko-KR" spc="-40" dirty="0">
                <a:latin typeface="+mn-ea"/>
                <a:sym typeface="Wingdings" pitchFamily="2" charset="2"/>
              </a:rPr>
              <a:t>module </a:t>
            </a:r>
            <a:r>
              <a:rPr kumimoji="1" lang="ko-KR" altLang="en-US" spc="-40" dirty="0">
                <a:latin typeface="+mn-ea"/>
                <a:sym typeface="Wingdings" pitchFamily="2" charset="2"/>
              </a:rPr>
              <a:t>선택의 순서를 제안</a:t>
            </a:r>
            <a:r>
              <a:rPr kumimoji="1" lang="en-US" altLang="ko-KR" spc="-40" dirty="0">
                <a:latin typeface="+mn-ea"/>
                <a:sym typeface="Wingdings" pitchFamily="2" charset="2"/>
              </a:rPr>
              <a:t>.</a:t>
            </a:r>
          </a:p>
          <a:p>
            <a:pPr marL="285750" indent="-285750" algn="l">
              <a:buFont typeface="Wingdings" pitchFamily="2" charset="2"/>
              <a:buChar char="è"/>
            </a:pPr>
            <a:endParaRPr kumimoji="1" lang="en-US" altLang="ko-Kore-KR" spc="-40" dirty="0">
              <a:latin typeface="+mn-ea"/>
              <a:sym typeface="Wingdings" pitchFamily="2" charset="2"/>
            </a:endParaRPr>
          </a:p>
          <a:p>
            <a:pPr algn="l"/>
            <a:r>
              <a:rPr kumimoji="1" lang="ko-Kore-KR" altLang="en-US" spc="-40" dirty="0">
                <a:solidFill>
                  <a:srgbClr val="1D6FA9"/>
                </a:solidFill>
                <a:latin typeface="+mn-ea"/>
                <a:sym typeface="Wingdings" pitchFamily="2" charset="2"/>
              </a:rPr>
              <a:t>보여줄 수 있는 효과가 </a:t>
            </a:r>
            <a:r>
              <a:rPr kumimoji="1" lang="en-US" altLang="ko-Kore-KR" spc="-40" dirty="0">
                <a:solidFill>
                  <a:srgbClr val="1D6FA9"/>
                </a:solidFill>
                <a:latin typeface="+mn-ea"/>
                <a:sym typeface="Wingdings" pitchFamily="2" charset="2"/>
              </a:rPr>
              <a:t>t</a:t>
            </a:r>
            <a:r>
              <a:rPr kumimoji="1" lang="en-US" altLang="ko-KR" spc="-40" dirty="0">
                <a:solidFill>
                  <a:srgbClr val="1D6FA9"/>
                </a:solidFill>
                <a:latin typeface="+mn-ea"/>
                <a:sym typeface="Wingdings" pitchFamily="2" charset="2"/>
              </a:rPr>
              <a:t>ime consuming(?).</a:t>
            </a:r>
          </a:p>
          <a:p>
            <a:pPr algn="l"/>
            <a:endParaRPr kumimoji="1" lang="en-US" altLang="ko-Kore-KR" spc="-40" dirty="0">
              <a:solidFill>
                <a:srgbClr val="1D6FA9"/>
              </a:solidFill>
              <a:latin typeface="+mn-ea"/>
              <a:sym typeface="Wingdings" pitchFamily="2" charset="2"/>
            </a:endParaRPr>
          </a:p>
          <a:p>
            <a:pPr algn="l"/>
            <a:r>
              <a:rPr kumimoji="1" lang="en-US" altLang="ko-Kore-KR" spc="-40" dirty="0">
                <a:latin typeface="+mn-ea"/>
                <a:sym typeface="Wingdings" pitchFamily="2" charset="2"/>
              </a:rPr>
              <a:t>Coupling strength  + </a:t>
            </a:r>
            <a:r>
              <a:rPr kumimoji="1" lang="en-US" altLang="ko-Kore-KR" b="1" spc="-40" dirty="0">
                <a:solidFill>
                  <a:srgbClr val="C00000"/>
                </a:solidFill>
                <a:latin typeface="+mn-ea"/>
                <a:sym typeface="Wingdings" pitchFamily="2" charset="2"/>
              </a:rPr>
              <a:t>module’s flexibility</a:t>
            </a:r>
            <a:r>
              <a:rPr kumimoji="1" lang="en-US" altLang="ko-Kore-KR" spc="-40" dirty="0">
                <a:solidFill>
                  <a:srgbClr val="C00000"/>
                </a:solidFill>
                <a:latin typeface="+mn-ea"/>
                <a:sym typeface="Wingdings" pitchFamily="2" charset="2"/>
              </a:rPr>
              <a:t> </a:t>
            </a:r>
            <a:r>
              <a:rPr kumimoji="1" lang="en-US" altLang="ko-Kore-KR" spc="-40" dirty="0">
                <a:latin typeface="+mn-ea"/>
                <a:sym typeface="Wingdings" pitchFamily="2" charset="2"/>
              </a:rPr>
              <a:t> sequencing problem?</a:t>
            </a:r>
            <a:endParaRPr kumimoji="1" lang="en-US" altLang="ko-Kore-KR" spc="-40" dirty="0">
              <a:latin typeface="+mn-ea"/>
            </a:endParaRPr>
          </a:p>
        </p:txBody>
      </p:sp>
      <p:pic>
        <p:nvPicPr>
          <p:cNvPr id="5" name="그림 4">
            <a:extLst>
              <a:ext uri="{FF2B5EF4-FFF2-40B4-BE49-F238E27FC236}">
                <a16:creationId xmlns:a16="http://schemas.microsoft.com/office/drawing/2014/main" id="{A4350EBA-DB9C-E6EE-E75D-48CE91A32E22}"/>
              </a:ext>
            </a:extLst>
          </p:cNvPr>
          <p:cNvPicPr>
            <a:picLocks noChangeAspect="1"/>
          </p:cNvPicPr>
          <p:nvPr/>
        </p:nvPicPr>
        <p:blipFill rotWithShape="1">
          <a:blip r:embed="rId2"/>
          <a:srcRect l="23974"/>
          <a:stretch/>
        </p:blipFill>
        <p:spPr>
          <a:xfrm>
            <a:off x="3780262" y="1044720"/>
            <a:ext cx="4917689" cy="2743527"/>
          </a:xfrm>
          <a:prstGeom prst="rect">
            <a:avLst/>
          </a:prstGeom>
        </p:spPr>
      </p:pic>
      <p:pic>
        <p:nvPicPr>
          <p:cNvPr id="7" name="그림 6">
            <a:extLst>
              <a:ext uri="{FF2B5EF4-FFF2-40B4-BE49-F238E27FC236}">
                <a16:creationId xmlns:a16="http://schemas.microsoft.com/office/drawing/2014/main" id="{F9AF91EE-7864-A132-651C-EC8562810E2B}"/>
              </a:ext>
            </a:extLst>
          </p:cNvPr>
          <p:cNvPicPr>
            <a:picLocks noChangeAspect="1"/>
          </p:cNvPicPr>
          <p:nvPr/>
        </p:nvPicPr>
        <p:blipFill>
          <a:blip r:embed="rId3"/>
          <a:stretch>
            <a:fillRect/>
          </a:stretch>
        </p:blipFill>
        <p:spPr>
          <a:xfrm>
            <a:off x="446049" y="751618"/>
            <a:ext cx="2813117" cy="3388384"/>
          </a:xfrm>
          <a:prstGeom prst="rect">
            <a:avLst/>
          </a:prstGeom>
        </p:spPr>
      </p:pic>
    </p:spTree>
    <p:extLst>
      <p:ext uri="{BB962C8B-B14F-4D97-AF65-F5344CB8AC3E}">
        <p14:creationId xmlns:p14="http://schemas.microsoft.com/office/powerpoint/2010/main" val="98881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32</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1453" cy="492443"/>
          </a:xfrm>
          <a:prstGeom prst="rect">
            <a:avLst/>
          </a:prstGeom>
          <a:noFill/>
        </p:spPr>
        <p:txBody>
          <a:bodyPr wrap="none" lIns="0" tIns="0" rIns="0" bIns="0" rtlCol="0">
            <a:spAutoFit/>
          </a:bodyPr>
          <a:lstStyle/>
          <a:p>
            <a:pPr algn="l"/>
            <a:r>
              <a:rPr kumimoji="1" lang="en-US" altLang="ko-Kore-KR" sz="3200" b="1" spc="-40" dirty="0">
                <a:latin typeface="+mn-ea"/>
              </a:rPr>
              <a:t>Key paper (key idea or methodology)</a:t>
            </a:r>
          </a:p>
        </p:txBody>
      </p:sp>
      <p:pic>
        <p:nvPicPr>
          <p:cNvPr id="48" name="그림 47">
            <a:extLst>
              <a:ext uri="{FF2B5EF4-FFF2-40B4-BE49-F238E27FC236}">
                <a16:creationId xmlns:a16="http://schemas.microsoft.com/office/drawing/2014/main" id="{BBFA55D3-D080-B429-7FC2-7BAB53EEDB6B}"/>
              </a:ext>
            </a:extLst>
          </p:cNvPr>
          <p:cNvPicPr>
            <a:picLocks noChangeAspect="1"/>
          </p:cNvPicPr>
          <p:nvPr/>
        </p:nvPicPr>
        <p:blipFill>
          <a:blip r:embed="rId2"/>
          <a:stretch>
            <a:fillRect/>
          </a:stretch>
        </p:blipFill>
        <p:spPr>
          <a:xfrm>
            <a:off x="256615" y="990879"/>
            <a:ext cx="3580279" cy="2290657"/>
          </a:xfrm>
          <a:prstGeom prst="rect">
            <a:avLst/>
          </a:prstGeom>
        </p:spPr>
      </p:pic>
      <p:pic>
        <p:nvPicPr>
          <p:cNvPr id="49" name="그림 48">
            <a:extLst>
              <a:ext uri="{FF2B5EF4-FFF2-40B4-BE49-F238E27FC236}">
                <a16:creationId xmlns:a16="http://schemas.microsoft.com/office/drawing/2014/main" id="{EA2FD8EE-3DB2-C6A2-6085-68B46B15C7F5}"/>
              </a:ext>
            </a:extLst>
          </p:cNvPr>
          <p:cNvPicPr>
            <a:picLocks noChangeAspect="1"/>
          </p:cNvPicPr>
          <p:nvPr/>
        </p:nvPicPr>
        <p:blipFill>
          <a:blip r:embed="rId3"/>
          <a:stretch>
            <a:fillRect/>
          </a:stretch>
        </p:blipFill>
        <p:spPr>
          <a:xfrm>
            <a:off x="4571999" y="839801"/>
            <a:ext cx="3614845" cy="2365597"/>
          </a:xfrm>
          <a:prstGeom prst="rect">
            <a:avLst/>
          </a:prstGeom>
        </p:spPr>
      </p:pic>
      <p:pic>
        <p:nvPicPr>
          <p:cNvPr id="50" name="그림 49">
            <a:extLst>
              <a:ext uri="{FF2B5EF4-FFF2-40B4-BE49-F238E27FC236}">
                <a16:creationId xmlns:a16="http://schemas.microsoft.com/office/drawing/2014/main" id="{A1ADB5D1-9E88-9B72-3EF0-18DF718B4EF4}"/>
              </a:ext>
            </a:extLst>
          </p:cNvPr>
          <p:cNvPicPr>
            <a:picLocks noChangeAspect="1"/>
          </p:cNvPicPr>
          <p:nvPr/>
        </p:nvPicPr>
        <p:blipFill>
          <a:blip r:embed="rId4"/>
          <a:stretch>
            <a:fillRect/>
          </a:stretch>
        </p:blipFill>
        <p:spPr>
          <a:xfrm>
            <a:off x="391885" y="3566776"/>
            <a:ext cx="3768075" cy="1893505"/>
          </a:xfrm>
          <a:prstGeom prst="rect">
            <a:avLst/>
          </a:prstGeom>
        </p:spPr>
      </p:pic>
      <p:pic>
        <p:nvPicPr>
          <p:cNvPr id="51" name="그림 50">
            <a:extLst>
              <a:ext uri="{FF2B5EF4-FFF2-40B4-BE49-F238E27FC236}">
                <a16:creationId xmlns:a16="http://schemas.microsoft.com/office/drawing/2014/main" id="{18A25AB8-88D4-0461-9348-3B2B68FBE2D3}"/>
              </a:ext>
            </a:extLst>
          </p:cNvPr>
          <p:cNvPicPr>
            <a:picLocks noChangeAspect="1"/>
          </p:cNvPicPr>
          <p:nvPr/>
        </p:nvPicPr>
        <p:blipFill>
          <a:blip r:embed="rId5"/>
          <a:stretch>
            <a:fillRect/>
          </a:stretch>
        </p:blipFill>
        <p:spPr>
          <a:xfrm>
            <a:off x="4708716" y="3227076"/>
            <a:ext cx="3349957" cy="2397600"/>
          </a:xfrm>
          <a:prstGeom prst="rect">
            <a:avLst/>
          </a:prstGeom>
        </p:spPr>
      </p:pic>
      <p:sp>
        <p:nvSpPr>
          <p:cNvPr id="52" name="TextBox 51">
            <a:extLst>
              <a:ext uri="{FF2B5EF4-FFF2-40B4-BE49-F238E27FC236}">
                <a16:creationId xmlns:a16="http://schemas.microsoft.com/office/drawing/2014/main" id="{0D2DEB94-A294-5FA4-2473-9F9FABBB624E}"/>
              </a:ext>
            </a:extLst>
          </p:cNvPr>
          <p:cNvSpPr txBox="1"/>
          <p:nvPr/>
        </p:nvSpPr>
        <p:spPr>
          <a:xfrm>
            <a:off x="256614" y="5654336"/>
            <a:ext cx="8663267" cy="777457"/>
          </a:xfrm>
          <a:prstGeom prst="rect">
            <a:avLst/>
          </a:prstGeom>
          <a:noFill/>
        </p:spPr>
        <p:txBody>
          <a:bodyPr wrap="square" lIns="0" tIns="0" rIns="0" bIns="0" rtlCol="0">
            <a:spAutoFit/>
          </a:bodyPr>
          <a:lstStyle/>
          <a:p>
            <a:pPr algn="l">
              <a:lnSpc>
                <a:spcPct val="150000"/>
              </a:lnSpc>
            </a:pPr>
            <a:r>
              <a:rPr kumimoji="1" lang="en-US" altLang="ko-Kore-KR" spc="-40" dirty="0">
                <a:latin typeface="+mn-ea"/>
              </a:rPr>
              <a:t>c</a:t>
            </a:r>
            <a:r>
              <a:rPr kumimoji="1" lang="en-US" altLang="ko-KR" spc="-40" dirty="0">
                <a:latin typeface="+mn-ea"/>
              </a:rPr>
              <a:t>ompatibility</a:t>
            </a:r>
            <a:r>
              <a:rPr kumimoji="1" lang="ko-KR" altLang="en-US" spc="-40" dirty="0">
                <a:latin typeface="+mn-ea"/>
              </a:rPr>
              <a:t> 토대로 </a:t>
            </a:r>
            <a:r>
              <a:rPr kumimoji="1" lang="en-US" altLang="ko-KR" spc="-40" dirty="0">
                <a:latin typeface="+mn-ea"/>
              </a:rPr>
              <a:t>module clustering</a:t>
            </a:r>
            <a:r>
              <a:rPr kumimoji="1" lang="ko-KR" altLang="en-US" spc="-40" dirty="0">
                <a:latin typeface="+mn-ea"/>
              </a:rPr>
              <a:t>을 하여</a:t>
            </a:r>
            <a:r>
              <a:rPr kumimoji="1" lang="en-US" altLang="ko-KR" spc="-40" dirty="0">
                <a:latin typeface="+mn-ea"/>
              </a:rPr>
              <a:t>, </a:t>
            </a:r>
            <a:r>
              <a:rPr kumimoji="1" lang="ko-KR" altLang="en-US" spc="-40" dirty="0">
                <a:latin typeface="+mn-ea"/>
              </a:rPr>
              <a:t>각 </a:t>
            </a:r>
            <a:r>
              <a:rPr kumimoji="1" lang="en-US" altLang="ko-KR" spc="-40" dirty="0">
                <a:latin typeface="+mn-ea"/>
              </a:rPr>
              <a:t>group</a:t>
            </a:r>
            <a:r>
              <a:rPr kumimoji="1" lang="ko-KR" altLang="en-US" spc="-40" dirty="0">
                <a:latin typeface="+mn-ea"/>
              </a:rPr>
              <a:t>별로 </a:t>
            </a:r>
            <a:r>
              <a:rPr kumimoji="1" lang="ko-KR" altLang="en-US" spc="-40" dirty="0">
                <a:solidFill>
                  <a:srgbClr val="C00000"/>
                </a:solidFill>
                <a:latin typeface="+mn-ea"/>
              </a:rPr>
              <a:t>독립적인 </a:t>
            </a:r>
            <a:r>
              <a:rPr kumimoji="1" lang="en-US" altLang="ko-KR" spc="-40" dirty="0">
                <a:solidFill>
                  <a:srgbClr val="C00000"/>
                </a:solidFill>
                <a:latin typeface="+mn-ea"/>
              </a:rPr>
              <a:t>DP </a:t>
            </a:r>
            <a:r>
              <a:rPr kumimoji="1" lang="en-US" altLang="ko-KR" spc="-40" dirty="0">
                <a:latin typeface="+mn-ea"/>
              </a:rPr>
              <a:t>and sum</a:t>
            </a:r>
          </a:p>
          <a:p>
            <a:pPr algn="l">
              <a:lnSpc>
                <a:spcPct val="150000"/>
              </a:lnSpc>
            </a:pPr>
            <a:r>
              <a:rPr kumimoji="1" lang="en-US" altLang="ko-Kore-KR" spc="-40" dirty="0">
                <a:solidFill>
                  <a:srgbClr val="0070C0"/>
                </a:solidFill>
                <a:latin typeface="+mn-ea"/>
              </a:rPr>
              <a:t>Product family</a:t>
            </a:r>
            <a:r>
              <a:rPr kumimoji="1" lang="ko-Kore-KR" altLang="en-US" spc="-40" dirty="0">
                <a:solidFill>
                  <a:srgbClr val="0070C0"/>
                </a:solidFill>
                <a:latin typeface="+mn-ea"/>
              </a:rPr>
              <a:t>에서 다른 제품들은 다른 </a:t>
            </a:r>
            <a:r>
              <a:rPr kumimoji="1" lang="en-US" altLang="ko-Kore-KR" spc="-40" dirty="0">
                <a:solidFill>
                  <a:srgbClr val="0070C0"/>
                </a:solidFill>
                <a:latin typeface="+mn-ea"/>
              </a:rPr>
              <a:t>module </a:t>
            </a:r>
            <a:r>
              <a:rPr kumimoji="1" lang="ko-Kore-KR" altLang="en-US" spc="-40" dirty="0">
                <a:solidFill>
                  <a:srgbClr val="0070C0"/>
                </a:solidFill>
                <a:latin typeface="+mn-ea"/>
              </a:rPr>
              <a:t>들로만 표현이 가능하나</a:t>
            </a:r>
            <a:r>
              <a:rPr kumimoji="1" lang="en-US" altLang="ko-Kore-KR" spc="-40" dirty="0">
                <a:solidFill>
                  <a:srgbClr val="0070C0"/>
                </a:solidFill>
                <a:latin typeface="+mn-ea"/>
              </a:rPr>
              <a:t>?/ </a:t>
            </a:r>
            <a:r>
              <a:rPr kumimoji="1" lang="en-US" altLang="ko-Kore-KR" b="1" spc="-40" dirty="0">
                <a:solidFill>
                  <a:srgbClr val="0070C0"/>
                </a:solidFill>
                <a:latin typeface="+mn-ea"/>
              </a:rPr>
              <a:t>Global CR</a:t>
            </a:r>
          </a:p>
        </p:txBody>
      </p:sp>
    </p:spTree>
    <p:extLst>
      <p:ext uri="{BB962C8B-B14F-4D97-AF65-F5344CB8AC3E}">
        <p14:creationId xmlns:p14="http://schemas.microsoft.com/office/powerpoint/2010/main" val="18467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33</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1453" cy="492443"/>
          </a:xfrm>
          <a:prstGeom prst="rect">
            <a:avLst/>
          </a:prstGeom>
          <a:noFill/>
        </p:spPr>
        <p:txBody>
          <a:bodyPr wrap="none" lIns="0" tIns="0" rIns="0" bIns="0" rtlCol="0">
            <a:spAutoFit/>
          </a:bodyPr>
          <a:lstStyle/>
          <a:p>
            <a:pPr algn="l"/>
            <a:r>
              <a:rPr kumimoji="1" lang="en-US" altLang="ko-Kore-KR" sz="3200" b="1" spc="-40" dirty="0">
                <a:latin typeface="+mn-ea"/>
              </a:rPr>
              <a:t>Key paper (key idea or methodology)</a:t>
            </a:r>
          </a:p>
        </p:txBody>
      </p:sp>
      <p:sp>
        <p:nvSpPr>
          <p:cNvPr id="52" name="TextBox 51">
            <a:extLst>
              <a:ext uri="{FF2B5EF4-FFF2-40B4-BE49-F238E27FC236}">
                <a16:creationId xmlns:a16="http://schemas.microsoft.com/office/drawing/2014/main" id="{0D2DEB94-A294-5FA4-2473-9F9FABBB624E}"/>
              </a:ext>
            </a:extLst>
          </p:cNvPr>
          <p:cNvSpPr txBox="1"/>
          <p:nvPr/>
        </p:nvSpPr>
        <p:spPr>
          <a:xfrm>
            <a:off x="256615" y="5123192"/>
            <a:ext cx="8922699" cy="1384995"/>
          </a:xfrm>
          <a:prstGeom prst="rect">
            <a:avLst/>
          </a:prstGeom>
          <a:noFill/>
        </p:spPr>
        <p:txBody>
          <a:bodyPr wrap="none" lIns="0" tIns="0" rIns="0" bIns="0" rtlCol="0">
            <a:spAutoFit/>
          </a:bodyPr>
          <a:lstStyle/>
          <a:p>
            <a:pPr algn="l"/>
            <a:r>
              <a:rPr kumimoji="1" lang="en-US" altLang="ko-Kore-KR" spc="-40" dirty="0" err="1">
                <a:latin typeface="+mn-ea"/>
              </a:rPr>
              <a:t>Constarint</a:t>
            </a:r>
            <a:r>
              <a:rPr kumimoji="1" lang="en-US" altLang="ko-Kore-KR" spc="-40" dirty="0">
                <a:latin typeface="+mn-ea"/>
              </a:rPr>
              <a:t> </a:t>
            </a:r>
            <a:r>
              <a:rPr kumimoji="1" lang="ko-Kore-KR" altLang="en-US" spc="-40" dirty="0">
                <a:latin typeface="+mn-ea"/>
              </a:rPr>
              <a:t>쪽에서</a:t>
            </a:r>
            <a:r>
              <a:rPr kumimoji="1" lang="en-US" altLang="ko-Kore-KR" spc="-40" dirty="0">
                <a:latin typeface="+mn-ea"/>
              </a:rPr>
              <a:t>, performance (customer needs) / compatibility / </a:t>
            </a:r>
            <a:r>
              <a:rPr kumimoji="1" lang="en-US" altLang="ko-Kore-KR" b="1" spc="-40" dirty="0">
                <a:latin typeface="+mn-ea"/>
              </a:rPr>
              <a:t>module combination</a:t>
            </a:r>
          </a:p>
          <a:p>
            <a:pPr algn="l"/>
            <a:r>
              <a:rPr kumimoji="1" lang="ko-Kore-KR" altLang="en-US" spc="-40" dirty="0">
                <a:latin typeface="+mn-ea"/>
              </a:rPr>
              <a:t>등</a:t>
            </a:r>
            <a:r>
              <a:rPr kumimoji="1" lang="en-US" altLang="ko-Kore-KR" spc="-40" dirty="0">
                <a:latin typeface="+mn-ea"/>
              </a:rPr>
              <a:t>, </a:t>
            </a:r>
            <a:r>
              <a:rPr kumimoji="1" lang="ko-Kore-KR" altLang="en-US" spc="-40" dirty="0">
                <a:latin typeface="+mn-ea"/>
              </a:rPr>
              <a:t>여러 </a:t>
            </a:r>
            <a:r>
              <a:rPr kumimoji="1" lang="en-US" altLang="ko-Kore-KR" spc="-40" dirty="0">
                <a:latin typeface="+mn-ea"/>
              </a:rPr>
              <a:t>design constraints</a:t>
            </a:r>
            <a:r>
              <a:rPr kumimoji="1" lang="ko-Kore-KR" altLang="en-US" spc="-40" dirty="0">
                <a:latin typeface="+mn-ea"/>
              </a:rPr>
              <a:t>를 고려하여 </a:t>
            </a:r>
            <a:r>
              <a:rPr kumimoji="1" lang="en-US" altLang="ko-Kore-KR" spc="-40" dirty="0">
                <a:latin typeface="+mn-ea"/>
              </a:rPr>
              <a:t>product family design (low carbon)</a:t>
            </a:r>
            <a:br>
              <a:rPr kumimoji="1" lang="en-US" altLang="ko-Kore-KR" spc="-40" dirty="0">
                <a:latin typeface="+mn-ea"/>
              </a:rPr>
            </a:br>
            <a:endParaRPr kumimoji="1" lang="en-US" altLang="ko-Kore-KR" spc="-40" dirty="0">
              <a:latin typeface="+mn-ea"/>
            </a:endParaRPr>
          </a:p>
          <a:p>
            <a:pPr algn="l"/>
            <a:r>
              <a:rPr kumimoji="1" lang="ko-Kore-KR" altLang="en-US" spc="-40" dirty="0">
                <a:latin typeface="+mn-ea"/>
              </a:rPr>
              <a:t>그러나</a:t>
            </a:r>
            <a:r>
              <a:rPr kumimoji="1" lang="en-US" altLang="ko-Kore-KR" spc="-40" dirty="0">
                <a:latin typeface="+mn-ea"/>
              </a:rPr>
              <a:t>, </a:t>
            </a:r>
            <a:r>
              <a:rPr kumimoji="1" lang="en-US" altLang="ko-Kore-KR" b="1" spc="-40" dirty="0">
                <a:solidFill>
                  <a:srgbClr val="1D6FA9"/>
                </a:solidFill>
                <a:latin typeface="+mn-ea"/>
              </a:rPr>
              <a:t>module/ module instance/ product variants </a:t>
            </a:r>
            <a:r>
              <a:rPr kumimoji="1" lang="ko-Kore-KR" altLang="en-US" b="1" spc="-40" dirty="0">
                <a:solidFill>
                  <a:srgbClr val="1D6FA9"/>
                </a:solidFill>
                <a:latin typeface="+mn-ea"/>
              </a:rPr>
              <a:t>증가에 따른 해결 가능성</a:t>
            </a:r>
            <a:r>
              <a:rPr kumimoji="1" lang="en-US" altLang="ko-Kore-KR" spc="-40" dirty="0">
                <a:solidFill>
                  <a:srgbClr val="1D6FA9"/>
                </a:solidFill>
                <a:latin typeface="+mn-ea"/>
              </a:rPr>
              <a:t>(</a:t>
            </a:r>
            <a:r>
              <a:rPr kumimoji="1" lang="en-US" altLang="ko-KR" spc="-40" dirty="0">
                <a:solidFill>
                  <a:srgbClr val="1D6FA9"/>
                </a:solidFill>
                <a:latin typeface="+mn-ea"/>
              </a:rPr>
              <a:t>?)</a:t>
            </a:r>
          </a:p>
          <a:p>
            <a:pPr algn="l"/>
            <a:r>
              <a:rPr kumimoji="1" lang="en-US" altLang="ko-Kore-KR" b="1" spc="-40" dirty="0">
                <a:solidFill>
                  <a:srgbClr val="1D6FA9"/>
                </a:solidFill>
                <a:latin typeface="+mn-ea"/>
              </a:rPr>
              <a:t>Sequence </a:t>
            </a:r>
            <a:r>
              <a:rPr kumimoji="1" lang="ko-Kore-KR" altLang="en-US" b="1" spc="-40" dirty="0">
                <a:solidFill>
                  <a:srgbClr val="1D6FA9"/>
                </a:solidFill>
                <a:latin typeface="+mn-ea"/>
              </a:rPr>
              <a:t>에 대한 고려가 필요</a:t>
            </a:r>
            <a:r>
              <a:rPr kumimoji="1" lang="en-US" altLang="ko-Kore-KR" b="1" spc="-40" dirty="0">
                <a:solidFill>
                  <a:srgbClr val="1D6FA9"/>
                </a:solidFill>
                <a:latin typeface="+mn-ea"/>
              </a:rPr>
              <a:t>.</a:t>
            </a:r>
          </a:p>
        </p:txBody>
      </p:sp>
      <p:pic>
        <p:nvPicPr>
          <p:cNvPr id="4" name="그림 3">
            <a:extLst>
              <a:ext uri="{FF2B5EF4-FFF2-40B4-BE49-F238E27FC236}">
                <a16:creationId xmlns:a16="http://schemas.microsoft.com/office/drawing/2014/main" id="{525802B7-4D48-9B2A-C5B5-AA314F38A501}"/>
              </a:ext>
            </a:extLst>
          </p:cNvPr>
          <p:cNvPicPr>
            <a:picLocks noChangeAspect="1"/>
          </p:cNvPicPr>
          <p:nvPr/>
        </p:nvPicPr>
        <p:blipFill>
          <a:blip r:embed="rId2"/>
          <a:stretch>
            <a:fillRect/>
          </a:stretch>
        </p:blipFill>
        <p:spPr>
          <a:xfrm>
            <a:off x="391885" y="813915"/>
            <a:ext cx="4475373" cy="4296060"/>
          </a:xfrm>
          <a:prstGeom prst="rect">
            <a:avLst/>
          </a:prstGeom>
        </p:spPr>
      </p:pic>
      <p:pic>
        <p:nvPicPr>
          <p:cNvPr id="6" name="그림 5">
            <a:extLst>
              <a:ext uri="{FF2B5EF4-FFF2-40B4-BE49-F238E27FC236}">
                <a16:creationId xmlns:a16="http://schemas.microsoft.com/office/drawing/2014/main" id="{962F4ADA-93DB-DBA8-2072-6F1717837F7C}"/>
              </a:ext>
            </a:extLst>
          </p:cNvPr>
          <p:cNvPicPr>
            <a:picLocks noChangeAspect="1"/>
          </p:cNvPicPr>
          <p:nvPr/>
        </p:nvPicPr>
        <p:blipFill>
          <a:blip r:embed="rId3"/>
          <a:stretch>
            <a:fillRect/>
          </a:stretch>
        </p:blipFill>
        <p:spPr>
          <a:xfrm>
            <a:off x="4867258" y="1423610"/>
            <a:ext cx="4124248" cy="3076670"/>
          </a:xfrm>
          <a:prstGeom prst="rect">
            <a:avLst/>
          </a:prstGeom>
        </p:spPr>
      </p:pic>
    </p:spTree>
    <p:extLst>
      <p:ext uri="{BB962C8B-B14F-4D97-AF65-F5344CB8AC3E}">
        <p14:creationId xmlns:p14="http://schemas.microsoft.com/office/powerpoint/2010/main" val="3309179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41CEA9F-50E6-9A91-689D-FBB2679AFE7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6406266A-1630-00C6-0BC4-D07EF2416089}"/>
              </a:ext>
            </a:extLst>
          </p:cNvPr>
          <p:cNvSpPr>
            <a:spLocks noGrp="1"/>
          </p:cNvSpPr>
          <p:nvPr>
            <p:ph type="sldNum" sz="quarter" idx="4"/>
          </p:nvPr>
        </p:nvSpPr>
        <p:spPr/>
        <p:txBody>
          <a:bodyPr/>
          <a:lstStyle/>
          <a:p>
            <a:fld id="{528F71E4-6861-4081-93F7-1CE13C0AE979}" type="slidenum">
              <a:rPr lang="ko-KR" altLang="en-US" smtClean="0"/>
              <a:pPr/>
              <a:t>34</a:t>
            </a:fld>
            <a:endParaRPr lang="ko-KR" altLang="en-US" dirty="0"/>
          </a:p>
        </p:txBody>
      </p:sp>
      <p:pic>
        <p:nvPicPr>
          <p:cNvPr id="4" name="그림 3">
            <a:extLst>
              <a:ext uri="{FF2B5EF4-FFF2-40B4-BE49-F238E27FC236}">
                <a16:creationId xmlns:a16="http://schemas.microsoft.com/office/drawing/2014/main" id="{B73D1E5A-E188-927E-670E-1F88AF5CA224}"/>
              </a:ext>
            </a:extLst>
          </p:cNvPr>
          <p:cNvPicPr>
            <a:picLocks noChangeAspect="1"/>
          </p:cNvPicPr>
          <p:nvPr/>
        </p:nvPicPr>
        <p:blipFill>
          <a:blip r:embed="rId2"/>
          <a:stretch>
            <a:fillRect/>
          </a:stretch>
        </p:blipFill>
        <p:spPr>
          <a:xfrm>
            <a:off x="393545" y="689377"/>
            <a:ext cx="4256200" cy="2739623"/>
          </a:xfrm>
          <a:prstGeom prst="rect">
            <a:avLst/>
          </a:prstGeom>
        </p:spPr>
      </p:pic>
      <p:sp>
        <p:nvSpPr>
          <p:cNvPr id="6" name="TextBox 5">
            <a:extLst>
              <a:ext uri="{FF2B5EF4-FFF2-40B4-BE49-F238E27FC236}">
                <a16:creationId xmlns:a16="http://schemas.microsoft.com/office/drawing/2014/main" id="{FB8FC053-7F0C-794A-AA0F-821320782711}"/>
              </a:ext>
            </a:extLst>
          </p:cNvPr>
          <p:cNvSpPr txBox="1"/>
          <p:nvPr/>
        </p:nvSpPr>
        <p:spPr>
          <a:xfrm>
            <a:off x="4649745" y="813419"/>
            <a:ext cx="4572000" cy="923330"/>
          </a:xfrm>
          <a:prstGeom prst="rect">
            <a:avLst/>
          </a:prstGeom>
          <a:noFill/>
        </p:spPr>
        <p:txBody>
          <a:bodyPr wrap="square">
            <a:spAutoFit/>
          </a:bodyPr>
          <a:lstStyle/>
          <a:p>
            <a:r>
              <a:rPr lang="en" altLang="ko-Kore-KR" sz="1800" dirty="0">
                <a:effectLst/>
                <a:latin typeface="TimesNewRomanPSMT"/>
              </a:rPr>
              <a:t>some physical and characteristic parameters, such as </a:t>
            </a:r>
            <a:r>
              <a:rPr lang="en" altLang="ko-Kore-KR" sz="1800" b="1" dirty="0">
                <a:effectLst/>
                <a:latin typeface="TimesNewRomanPSMT"/>
              </a:rPr>
              <a:t>delay, area, power consumption, operating voltage, </a:t>
            </a:r>
            <a:r>
              <a:rPr lang="en" altLang="ko-Kore-KR" sz="1800" b="1" dirty="0" err="1">
                <a:effectLst/>
                <a:latin typeface="TimesNewRomanPSMT"/>
              </a:rPr>
              <a:t>etc</a:t>
            </a:r>
            <a:r>
              <a:rPr lang="en" altLang="ko-Kore-KR" sz="1800" b="1" dirty="0">
                <a:effectLst/>
                <a:latin typeface="TimesNewRomanPSMT"/>
              </a:rPr>
              <a:t> </a:t>
            </a:r>
            <a:endParaRPr lang="en" altLang="ko-Kore-KR" b="1" dirty="0">
              <a:effectLst/>
            </a:endParaRPr>
          </a:p>
        </p:txBody>
      </p:sp>
      <p:sp>
        <p:nvSpPr>
          <p:cNvPr id="8" name="TextBox 7">
            <a:extLst>
              <a:ext uri="{FF2B5EF4-FFF2-40B4-BE49-F238E27FC236}">
                <a16:creationId xmlns:a16="http://schemas.microsoft.com/office/drawing/2014/main" id="{20537580-BADC-F869-4AD1-E0A29ED12F3A}"/>
              </a:ext>
            </a:extLst>
          </p:cNvPr>
          <p:cNvSpPr txBox="1"/>
          <p:nvPr/>
        </p:nvSpPr>
        <p:spPr>
          <a:xfrm>
            <a:off x="4576482" y="2034233"/>
            <a:ext cx="4572000" cy="923330"/>
          </a:xfrm>
          <a:prstGeom prst="rect">
            <a:avLst/>
          </a:prstGeom>
          <a:noFill/>
        </p:spPr>
        <p:txBody>
          <a:bodyPr wrap="square">
            <a:spAutoFit/>
          </a:bodyPr>
          <a:lstStyle/>
          <a:p>
            <a:r>
              <a:rPr lang="en" altLang="ko-Kore-KR" sz="1800" b="1" dirty="0">
                <a:effectLst/>
                <a:latin typeface="TimesNewRomanPSMT"/>
              </a:rPr>
              <a:t>multi-objective branch and bound</a:t>
            </a:r>
            <a:r>
              <a:rPr lang="en" altLang="ko-Kore-KR" sz="1800" dirty="0">
                <a:effectLst/>
                <a:latin typeface="TimesNewRomanPSMT"/>
              </a:rPr>
              <a:t> approach to explore the large design space of module selection </a:t>
            </a:r>
            <a:endParaRPr lang="en" altLang="ko-Kore-KR" dirty="0">
              <a:effectLst/>
            </a:endParaRPr>
          </a:p>
        </p:txBody>
      </p:sp>
      <p:sp>
        <p:nvSpPr>
          <p:cNvPr id="9" name="TextBox 8">
            <a:extLst>
              <a:ext uri="{FF2B5EF4-FFF2-40B4-BE49-F238E27FC236}">
                <a16:creationId xmlns:a16="http://schemas.microsoft.com/office/drawing/2014/main" id="{D8611C8A-05A6-D69A-FBD5-ADC953E807C4}"/>
              </a:ext>
            </a:extLst>
          </p:cNvPr>
          <p:cNvSpPr txBox="1"/>
          <p:nvPr/>
        </p:nvSpPr>
        <p:spPr>
          <a:xfrm>
            <a:off x="391885" y="141514"/>
            <a:ext cx="2304477" cy="492443"/>
          </a:xfrm>
          <a:prstGeom prst="rect">
            <a:avLst/>
          </a:prstGeom>
          <a:noFill/>
        </p:spPr>
        <p:txBody>
          <a:bodyPr wrap="none" lIns="0" tIns="0" rIns="0" bIns="0" rtlCol="0">
            <a:spAutoFit/>
          </a:bodyPr>
          <a:lstStyle/>
          <a:p>
            <a:pPr algn="l"/>
            <a:r>
              <a:rPr kumimoji="1" lang="ko-Kore-KR" altLang="en-US" sz="3200" b="1" spc="-40" dirty="0">
                <a:latin typeface="+mn-ea"/>
              </a:rPr>
              <a:t>그 이외 기타</a:t>
            </a:r>
            <a:endParaRPr kumimoji="1" lang="en-US" altLang="ko-Kore-KR" sz="3200" b="1" spc="-40" dirty="0">
              <a:latin typeface="+mn-ea"/>
            </a:endParaRPr>
          </a:p>
        </p:txBody>
      </p:sp>
      <p:sp>
        <p:nvSpPr>
          <p:cNvPr id="12" name="TextBox 11">
            <a:extLst>
              <a:ext uri="{FF2B5EF4-FFF2-40B4-BE49-F238E27FC236}">
                <a16:creationId xmlns:a16="http://schemas.microsoft.com/office/drawing/2014/main" id="{13D09D42-E654-7BD1-9C87-876E9AEFE8E6}"/>
              </a:ext>
            </a:extLst>
          </p:cNvPr>
          <p:cNvSpPr txBox="1"/>
          <p:nvPr/>
        </p:nvSpPr>
        <p:spPr>
          <a:xfrm>
            <a:off x="4776453" y="264625"/>
            <a:ext cx="3535840" cy="369332"/>
          </a:xfrm>
          <a:prstGeom prst="rect">
            <a:avLst/>
          </a:prstGeom>
          <a:noFill/>
        </p:spPr>
        <p:txBody>
          <a:bodyPr wrap="none" lIns="0" tIns="0" rIns="0" bIns="0" rtlCol="0">
            <a:spAutoFit/>
          </a:bodyPr>
          <a:lstStyle/>
          <a:p>
            <a:pPr algn="l"/>
            <a:r>
              <a:rPr kumimoji="1" lang="en-US" altLang="ko-Kore-KR" sz="2400" b="1" spc="-40" dirty="0">
                <a:latin typeface="+mn-ea"/>
              </a:rPr>
              <a:t>Global effect of modules</a:t>
            </a:r>
            <a:endParaRPr kumimoji="1" lang="ko-Kore-KR" altLang="en-US" sz="2400" b="1" spc="-40" dirty="0">
              <a:latin typeface="+mn-ea"/>
            </a:endParaRPr>
          </a:p>
        </p:txBody>
      </p:sp>
    </p:spTree>
    <p:extLst>
      <p:ext uri="{BB962C8B-B14F-4D97-AF65-F5344CB8AC3E}">
        <p14:creationId xmlns:p14="http://schemas.microsoft.com/office/powerpoint/2010/main" val="3258580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35</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1453" cy="492443"/>
          </a:xfrm>
          <a:prstGeom prst="rect">
            <a:avLst/>
          </a:prstGeom>
          <a:noFill/>
        </p:spPr>
        <p:txBody>
          <a:bodyPr wrap="none" lIns="0" tIns="0" rIns="0" bIns="0" rtlCol="0">
            <a:spAutoFit/>
          </a:bodyPr>
          <a:lstStyle/>
          <a:p>
            <a:pPr algn="l"/>
            <a:r>
              <a:rPr kumimoji="1" lang="en-US" altLang="ko-Kore-KR" sz="3200" b="1" spc="-40" dirty="0">
                <a:latin typeface="+mn-ea"/>
              </a:rPr>
              <a:t>Key paper (key idea or methodology)</a:t>
            </a:r>
          </a:p>
        </p:txBody>
      </p:sp>
      <p:pic>
        <p:nvPicPr>
          <p:cNvPr id="48" name="그림 47">
            <a:extLst>
              <a:ext uri="{FF2B5EF4-FFF2-40B4-BE49-F238E27FC236}">
                <a16:creationId xmlns:a16="http://schemas.microsoft.com/office/drawing/2014/main" id="{BBFA55D3-D080-B429-7FC2-7BAB53EEDB6B}"/>
              </a:ext>
            </a:extLst>
          </p:cNvPr>
          <p:cNvPicPr>
            <a:picLocks noChangeAspect="1"/>
          </p:cNvPicPr>
          <p:nvPr/>
        </p:nvPicPr>
        <p:blipFill>
          <a:blip r:embed="rId2"/>
          <a:stretch>
            <a:fillRect/>
          </a:stretch>
        </p:blipFill>
        <p:spPr>
          <a:xfrm>
            <a:off x="256615" y="990879"/>
            <a:ext cx="3580279" cy="2290657"/>
          </a:xfrm>
          <a:prstGeom prst="rect">
            <a:avLst/>
          </a:prstGeom>
        </p:spPr>
      </p:pic>
      <p:pic>
        <p:nvPicPr>
          <p:cNvPr id="49" name="그림 48">
            <a:extLst>
              <a:ext uri="{FF2B5EF4-FFF2-40B4-BE49-F238E27FC236}">
                <a16:creationId xmlns:a16="http://schemas.microsoft.com/office/drawing/2014/main" id="{EA2FD8EE-3DB2-C6A2-6085-68B46B15C7F5}"/>
              </a:ext>
            </a:extLst>
          </p:cNvPr>
          <p:cNvPicPr>
            <a:picLocks noChangeAspect="1"/>
          </p:cNvPicPr>
          <p:nvPr/>
        </p:nvPicPr>
        <p:blipFill>
          <a:blip r:embed="rId3"/>
          <a:stretch>
            <a:fillRect/>
          </a:stretch>
        </p:blipFill>
        <p:spPr>
          <a:xfrm>
            <a:off x="4571999" y="839801"/>
            <a:ext cx="3614845" cy="2365597"/>
          </a:xfrm>
          <a:prstGeom prst="rect">
            <a:avLst/>
          </a:prstGeom>
        </p:spPr>
      </p:pic>
      <p:pic>
        <p:nvPicPr>
          <p:cNvPr id="50" name="그림 49">
            <a:extLst>
              <a:ext uri="{FF2B5EF4-FFF2-40B4-BE49-F238E27FC236}">
                <a16:creationId xmlns:a16="http://schemas.microsoft.com/office/drawing/2014/main" id="{A1ADB5D1-9E88-9B72-3EF0-18DF718B4EF4}"/>
              </a:ext>
            </a:extLst>
          </p:cNvPr>
          <p:cNvPicPr>
            <a:picLocks noChangeAspect="1"/>
          </p:cNvPicPr>
          <p:nvPr/>
        </p:nvPicPr>
        <p:blipFill>
          <a:blip r:embed="rId4"/>
          <a:stretch>
            <a:fillRect/>
          </a:stretch>
        </p:blipFill>
        <p:spPr>
          <a:xfrm>
            <a:off x="391885" y="3566776"/>
            <a:ext cx="3768075" cy="1893505"/>
          </a:xfrm>
          <a:prstGeom prst="rect">
            <a:avLst/>
          </a:prstGeom>
        </p:spPr>
      </p:pic>
      <p:pic>
        <p:nvPicPr>
          <p:cNvPr id="51" name="그림 50">
            <a:extLst>
              <a:ext uri="{FF2B5EF4-FFF2-40B4-BE49-F238E27FC236}">
                <a16:creationId xmlns:a16="http://schemas.microsoft.com/office/drawing/2014/main" id="{18A25AB8-88D4-0461-9348-3B2B68FBE2D3}"/>
              </a:ext>
            </a:extLst>
          </p:cNvPr>
          <p:cNvPicPr>
            <a:picLocks noChangeAspect="1"/>
          </p:cNvPicPr>
          <p:nvPr/>
        </p:nvPicPr>
        <p:blipFill>
          <a:blip r:embed="rId5"/>
          <a:stretch>
            <a:fillRect/>
          </a:stretch>
        </p:blipFill>
        <p:spPr>
          <a:xfrm>
            <a:off x="4708716" y="3227076"/>
            <a:ext cx="3349957" cy="2397600"/>
          </a:xfrm>
          <a:prstGeom prst="rect">
            <a:avLst/>
          </a:prstGeom>
        </p:spPr>
      </p:pic>
      <p:sp>
        <p:nvSpPr>
          <p:cNvPr id="52" name="TextBox 51">
            <a:extLst>
              <a:ext uri="{FF2B5EF4-FFF2-40B4-BE49-F238E27FC236}">
                <a16:creationId xmlns:a16="http://schemas.microsoft.com/office/drawing/2014/main" id="{0D2DEB94-A294-5FA4-2473-9F9FABBB624E}"/>
              </a:ext>
            </a:extLst>
          </p:cNvPr>
          <p:cNvSpPr txBox="1"/>
          <p:nvPr/>
        </p:nvSpPr>
        <p:spPr>
          <a:xfrm>
            <a:off x="256614" y="5654336"/>
            <a:ext cx="8663267" cy="777457"/>
          </a:xfrm>
          <a:prstGeom prst="rect">
            <a:avLst/>
          </a:prstGeom>
          <a:noFill/>
        </p:spPr>
        <p:txBody>
          <a:bodyPr wrap="square" lIns="0" tIns="0" rIns="0" bIns="0" rtlCol="0">
            <a:spAutoFit/>
          </a:bodyPr>
          <a:lstStyle/>
          <a:p>
            <a:pPr algn="l">
              <a:lnSpc>
                <a:spcPct val="150000"/>
              </a:lnSpc>
            </a:pPr>
            <a:r>
              <a:rPr kumimoji="1" lang="en-US" altLang="ko-Kore-KR" spc="-40" dirty="0">
                <a:latin typeface="+mn-ea"/>
              </a:rPr>
              <a:t>c</a:t>
            </a:r>
            <a:r>
              <a:rPr kumimoji="1" lang="en-US" altLang="ko-KR" spc="-40" dirty="0">
                <a:latin typeface="+mn-ea"/>
              </a:rPr>
              <a:t>ompatibility</a:t>
            </a:r>
            <a:r>
              <a:rPr kumimoji="1" lang="ko-KR" altLang="en-US" spc="-40" dirty="0">
                <a:latin typeface="+mn-ea"/>
              </a:rPr>
              <a:t> 토대로 </a:t>
            </a:r>
            <a:r>
              <a:rPr kumimoji="1" lang="en-US" altLang="ko-KR" spc="-40" dirty="0">
                <a:latin typeface="+mn-ea"/>
              </a:rPr>
              <a:t>module clustering</a:t>
            </a:r>
            <a:r>
              <a:rPr kumimoji="1" lang="ko-KR" altLang="en-US" spc="-40" dirty="0">
                <a:latin typeface="+mn-ea"/>
              </a:rPr>
              <a:t>을 하여</a:t>
            </a:r>
            <a:r>
              <a:rPr kumimoji="1" lang="en-US" altLang="ko-KR" spc="-40" dirty="0">
                <a:latin typeface="+mn-ea"/>
              </a:rPr>
              <a:t>, </a:t>
            </a:r>
            <a:r>
              <a:rPr kumimoji="1" lang="ko-KR" altLang="en-US" spc="-40" dirty="0">
                <a:latin typeface="+mn-ea"/>
              </a:rPr>
              <a:t>각 </a:t>
            </a:r>
            <a:r>
              <a:rPr kumimoji="1" lang="en-US" altLang="ko-KR" spc="-40" dirty="0">
                <a:latin typeface="+mn-ea"/>
              </a:rPr>
              <a:t>group</a:t>
            </a:r>
            <a:r>
              <a:rPr kumimoji="1" lang="ko-KR" altLang="en-US" spc="-40" dirty="0">
                <a:latin typeface="+mn-ea"/>
              </a:rPr>
              <a:t>별로 </a:t>
            </a:r>
            <a:r>
              <a:rPr kumimoji="1" lang="ko-KR" altLang="en-US" spc="-40" dirty="0">
                <a:solidFill>
                  <a:srgbClr val="C00000"/>
                </a:solidFill>
                <a:latin typeface="+mn-ea"/>
              </a:rPr>
              <a:t>독립적인 </a:t>
            </a:r>
            <a:r>
              <a:rPr kumimoji="1" lang="en-US" altLang="ko-KR" spc="-40" dirty="0">
                <a:solidFill>
                  <a:srgbClr val="C00000"/>
                </a:solidFill>
                <a:latin typeface="+mn-ea"/>
              </a:rPr>
              <a:t>DP </a:t>
            </a:r>
            <a:r>
              <a:rPr kumimoji="1" lang="en-US" altLang="ko-KR" spc="-40" dirty="0">
                <a:latin typeface="+mn-ea"/>
              </a:rPr>
              <a:t>and sum</a:t>
            </a:r>
          </a:p>
          <a:p>
            <a:pPr algn="l">
              <a:lnSpc>
                <a:spcPct val="150000"/>
              </a:lnSpc>
            </a:pPr>
            <a:r>
              <a:rPr kumimoji="1" lang="en-US" altLang="ko-Kore-KR" spc="-40" dirty="0">
                <a:solidFill>
                  <a:srgbClr val="0070C0"/>
                </a:solidFill>
                <a:latin typeface="+mn-ea"/>
              </a:rPr>
              <a:t>Product family</a:t>
            </a:r>
            <a:r>
              <a:rPr kumimoji="1" lang="ko-Kore-KR" altLang="en-US" spc="-40" dirty="0">
                <a:solidFill>
                  <a:srgbClr val="0070C0"/>
                </a:solidFill>
                <a:latin typeface="+mn-ea"/>
              </a:rPr>
              <a:t>에서 다른 제품들은 다른 </a:t>
            </a:r>
            <a:r>
              <a:rPr kumimoji="1" lang="en-US" altLang="ko-Kore-KR" spc="-40" dirty="0">
                <a:solidFill>
                  <a:srgbClr val="0070C0"/>
                </a:solidFill>
                <a:latin typeface="+mn-ea"/>
              </a:rPr>
              <a:t>module </a:t>
            </a:r>
            <a:r>
              <a:rPr kumimoji="1" lang="ko-Kore-KR" altLang="en-US" spc="-40" dirty="0">
                <a:solidFill>
                  <a:srgbClr val="0070C0"/>
                </a:solidFill>
                <a:latin typeface="+mn-ea"/>
              </a:rPr>
              <a:t>들로만 표현이 가능하나</a:t>
            </a:r>
            <a:r>
              <a:rPr kumimoji="1" lang="en-US" altLang="ko-Kore-KR" spc="-40" dirty="0">
                <a:solidFill>
                  <a:srgbClr val="0070C0"/>
                </a:solidFill>
                <a:latin typeface="+mn-ea"/>
              </a:rPr>
              <a:t>?/ </a:t>
            </a:r>
            <a:r>
              <a:rPr kumimoji="1" lang="en-US" altLang="ko-Kore-KR" b="1" spc="-40" dirty="0">
                <a:solidFill>
                  <a:srgbClr val="0070C0"/>
                </a:solidFill>
                <a:latin typeface="+mn-ea"/>
              </a:rPr>
              <a:t>Global CR</a:t>
            </a:r>
          </a:p>
        </p:txBody>
      </p:sp>
    </p:spTree>
    <p:extLst>
      <p:ext uri="{BB962C8B-B14F-4D97-AF65-F5344CB8AC3E}">
        <p14:creationId xmlns:p14="http://schemas.microsoft.com/office/powerpoint/2010/main" val="127271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36</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7181453" cy="492443"/>
          </a:xfrm>
          <a:prstGeom prst="rect">
            <a:avLst/>
          </a:prstGeom>
          <a:noFill/>
        </p:spPr>
        <p:txBody>
          <a:bodyPr wrap="none" lIns="0" tIns="0" rIns="0" bIns="0" rtlCol="0">
            <a:spAutoFit/>
          </a:bodyPr>
          <a:lstStyle/>
          <a:p>
            <a:pPr algn="l"/>
            <a:r>
              <a:rPr kumimoji="1" lang="en-US" altLang="ko-Kore-KR" sz="3200" b="1" spc="-40" dirty="0">
                <a:latin typeface="+mn-ea"/>
              </a:rPr>
              <a:t>Key paper (key idea or methodology)</a:t>
            </a:r>
          </a:p>
        </p:txBody>
      </p:sp>
      <p:sp>
        <p:nvSpPr>
          <p:cNvPr id="52" name="TextBox 51">
            <a:extLst>
              <a:ext uri="{FF2B5EF4-FFF2-40B4-BE49-F238E27FC236}">
                <a16:creationId xmlns:a16="http://schemas.microsoft.com/office/drawing/2014/main" id="{0D2DEB94-A294-5FA4-2473-9F9FABBB624E}"/>
              </a:ext>
            </a:extLst>
          </p:cNvPr>
          <p:cNvSpPr txBox="1"/>
          <p:nvPr/>
        </p:nvSpPr>
        <p:spPr>
          <a:xfrm>
            <a:off x="256614" y="1034835"/>
            <a:ext cx="8663267" cy="3270447"/>
          </a:xfrm>
          <a:prstGeom prst="rect">
            <a:avLst/>
          </a:prstGeom>
          <a:noFill/>
        </p:spPr>
        <p:txBody>
          <a:bodyPr wrap="square" lIns="0" tIns="0" rIns="0" bIns="0" rtlCol="0">
            <a:spAutoFit/>
          </a:bodyPr>
          <a:lstStyle/>
          <a:p>
            <a:pPr algn="l">
              <a:lnSpc>
                <a:spcPct val="150000"/>
              </a:lnSpc>
            </a:pPr>
            <a:r>
              <a:rPr kumimoji="1" lang="ko-Kore-KR" altLang="en-US" b="1" spc="-40" dirty="0">
                <a:solidFill>
                  <a:srgbClr val="0070C0"/>
                </a:solidFill>
                <a:latin typeface="+mn-ea"/>
              </a:rPr>
              <a:t>보강할 수 있는 포인트</a:t>
            </a:r>
            <a:r>
              <a:rPr kumimoji="1" lang="en-US" altLang="ko-Kore-KR" b="1" spc="-40" dirty="0">
                <a:solidFill>
                  <a:srgbClr val="0070C0"/>
                </a:solidFill>
                <a:latin typeface="+mn-ea"/>
              </a:rPr>
              <a:t>.</a:t>
            </a:r>
          </a:p>
          <a:p>
            <a:pPr marL="342900" indent="-342900" algn="l">
              <a:lnSpc>
                <a:spcPct val="150000"/>
              </a:lnSpc>
              <a:buAutoNum type="arabicParenR"/>
            </a:pPr>
            <a:r>
              <a:rPr kumimoji="1" lang="en-US" altLang="ko-KR" b="1" spc="-40" dirty="0">
                <a:solidFill>
                  <a:srgbClr val="0070C0"/>
                </a:solidFill>
                <a:latin typeface="+mn-ea"/>
              </a:rPr>
              <a:t>Perfect knowledge of the emergence, availability, performance of new modules as well as perfect knowledge of the profit. Given system realization</a:t>
            </a:r>
          </a:p>
          <a:p>
            <a:pPr marL="342900" indent="-342900" algn="l">
              <a:lnSpc>
                <a:spcPct val="150000"/>
              </a:lnSpc>
              <a:buAutoNum type="arabicParenR"/>
            </a:pPr>
            <a:endParaRPr kumimoji="1" lang="en-US" altLang="ko-Kore-KR" b="1" spc="-40" dirty="0">
              <a:solidFill>
                <a:srgbClr val="0070C0"/>
              </a:solidFill>
              <a:latin typeface="+mn-ea"/>
            </a:endParaRPr>
          </a:p>
          <a:p>
            <a:pPr marL="342900" indent="-342900" algn="l">
              <a:lnSpc>
                <a:spcPct val="150000"/>
              </a:lnSpc>
              <a:buAutoNum type="arabicParenR"/>
            </a:pPr>
            <a:r>
              <a:rPr kumimoji="1" lang="en-US" altLang="ko-Kore-KR" spc="-40" dirty="0">
                <a:latin typeface="+mn-ea"/>
              </a:rPr>
              <a:t>The design problem is reduced to planning out when and if the new modules should be launched. The result is a plan for a system that will evolve over time to meet different demands </a:t>
            </a:r>
            <a:r>
              <a:rPr kumimoji="1" lang="en-US" altLang="ko-Kore-KR" b="1" spc="-40" dirty="0">
                <a:solidFill>
                  <a:srgbClr val="0070C0"/>
                </a:solidFill>
                <a:latin typeface="+mn-ea"/>
              </a:rPr>
              <a:t>but the plan for how those changes will occur is essentially assumed at the beginning of the problem.</a:t>
            </a:r>
          </a:p>
        </p:txBody>
      </p:sp>
      <p:pic>
        <p:nvPicPr>
          <p:cNvPr id="6" name="그림 5">
            <a:extLst>
              <a:ext uri="{FF2B5EF4-FFF2-40B4-BE49-F238E27FC236}">
                <a16:creationId xmlns:a16="http://schemas.microsoft.com/office/drawing/2014/main" id="{FF80EFEB-A638-E32F-17D4-1159EF7126E0}"/>
              </a:ext>
            </a:extLst>
          </p:cNvPr>
          <p:cNvPicPr>
            <a:picLocks noChangeAspect="1"/>
          </p:cNvPicPr>
          <p:nvPr/>
        </p:nvPicPr>
        <p:blipFill>
          <a:blip r:embed="rId2"/>
          <a:stretch>
            <a:fillRect/>
          </a:stretch>
        </p:blipFill>
        <p:spPr>
          <a:xfrm>
            <a:off x="1555696" y="-2693877"/>
            <a:ext cx="7772400" cy="2615407"/>
          </a:xfrm>
          <a:prstGeom prst="rect">
            <a:avLst/>
          </a:prstGeom>
        </p:spPr>
      </p:pic>
      <p:pic>
        <p:nvPicPr>
          <p:cNvPr id="7" name="그림 6">
            <a:extLst>
              <a:ext uri="{FF2B5EF4-FFF2-40B4-BE49-F238E27FC236}">
                <a16:creationId xmlns:a16="http://schemas.microsoft.com/office/drawing/2014/main" id="{632EBBAD-0206-EEBD-15F7-C1B4E96D742D}"/>
              </a:ext>
            </a:extLst>
          </p:cNvPr>
          <p:cNvPicPr>
            <a:picLocks noChangeAspect="1"/>
          </p:cNvPicPr>
          <p:nvPr/>
        </p:nvPicPr>
        <p:blipFill rotWithShape="1">
          <a:blip r:embed="rId3"/>
          <a:srcRect t="16547"/>
          <a:stretch/>
        </p:blipFill>
        <p:spPr>
          <a:xfrm>
            <a:off x="-1155568" y="-1860039"/>
            <a:ext cx="11455136" cy="1388945"/>
          </a:xfrm>
          <a:prstGeom prst="rect">
            <a:avLst/>
          </a:prstGeom>
        </p:spPr>
      </p:pic>
      <p:pic>
        <p:nvPicPr>
          <p:cNvPr id="8" name="그림 7">
            <a:extLst>
              <a:ext uri="{FF2B5EF4-FFF2-40B4-BE49-F238E27FC236}">
                <a16:creationId xmlns:a16="http://schemas.microsoft.com/office/drawing/2014/main" id="{04B88B8E-2685-FB91-3098-8AD992109ACD}"/>
              </a:ext>
            </a:extLst>
          </p:cNvPr>
          <p:cNvPicPr>
            <a:picLocks noChangeAspect="1"/>
          </p:cNvPicPr>
          <p:nvPr/>
        </p:nvPicPr>
        <p:blipFill rotWithShape="1">
          <a:blip r:embed="rId3"/>
          <a:srcRect l="17324" t="16547" r="16225"/>
          <a:stretch/>
        </p:blipFill>
        <p:spPr>
          <a:xfrm>
            <a:off x="477061" y="4771092"/>
            <a:ext cx="7612084" cy="1388945"/>
          </a:xfrm>
          <a:prstGeom prst="rect">
            <a:avLst/>
          </a:prstGeom>
        </p:spPr>
      </p:pic>
    </p:spTree>
    <p:extLst>
      <p:ext uri="{BB962C8B-B14F-4D97-AF65-F5344CB8AC3E}">
        <p14:creationId xmlns:p14="http://schemas.microsoft.com/office/powerpoint/2010/main" val="2246028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68768D2-99E2-0879-D791-DD6D609E59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BED9E535-2BD4-DC55-CE01-A4CC451729AC}"/>
              </a:ext>
            </a:extLst>
          </p:cNvPr>
          <p:cNvSpPr>
            <a:spLocks noGrp="1"/>
          </p:cNvSpPr>
          <p:nvPr>
            <p:ph type="sldNum" sz="quarter" idx="4"/>
          </p:nvPr>
        </p:nvSpPr>
        <p:spPr/>
        <p:txBody>
          <a:bodyPr/>
          <a:lstStyle/>
          <a:p>
            <a:fld id="{528F71E4-6861-4081-93F7-1CE13C0AE979}" type="slidenum">
              <a:rPr lang="ko-KR" altLang="en-US" smtClean="0"/>
              <a:pPr/>
              <a:t>37</a:t>
            </a:fld>
            <a:endParaRPr lang="ko-KR" altLang="en-US" dirty="0"/>
          </a:p>
        </p:txBody>
      </p:sp>
      <p:sp>
        <p:nvSpPr>
          <p:cNvPr id="5" name="TextBox 4">
            <a:extLst>
              <a:ext uri="{FF2B5EF4-FFF2-40B4-BE49-F238E27FC236}">
                <a16:creationId xmlns:a16="http://schemas.microsoft.com/office/drawing/2014/main" id="{E88F2301-64D6-F399-306E-94760F2B0396}"/>
              </a:ext>
            </a:extLst>
          </p:cNvPr>
          <p:cNvSpPr txBox="1"/>
          <p:nvPr/>
        </p:nvSpPr>
        <p:spPr>
          <a:xfrm>
            <a:off x="581890" y="158994"/>
            <a:ext cx="8165799" cy="1200329"/>
          </a:xfrm>
          <a:prstGeom prst="rect">
            <a:avLst/>
          </a:prstGeom>
          <a:noFill/>
        </p:spPr>
        <p:txBody>
          <a:bodyPr wrap="square">
            <a:spAutoFit/>
          </a:bodyPr>
          <a:lstStyle/>
          <a:p>
            <a:r>
              <a:rPr lang="en" altLang="ko-Kore-KR" sz="1800" b="1" dirty="0">
                <a:effectLst/>
              </a:rPr>
              <a:t>multi-stage optimization approach. </a:t>
            </a:r>
            <a:r>
              <a:rPr lang="en" altLang="ko-Kore-KR" sz="1800" dirty="0">
                <a:effectLst/>
              </a:rPr>
              <a:t>dynamic programming (DP) model for configuring module instances within an evolving family of products. </a:t>
            </a:r>
            <a:r>
              <a:rPr lang="en" altLang="ko-Kore-KR" dirty="0"/>
              <a:t> </a:t>
            </a:r>
            <a:r>
              <a:rPr lang="en" altLang="ko-Kore-KR" sz="1800" dirty="0">
                <a:effectLst/>
              </a:rPr>
              <a:t>Their DP-based approach is used to plan module introduction (i.e., </a:t>
            </a:r>
            <a:r>
              <a:rPr lang="en" altLang="ko-Kore-KR" sz="1800" b="1" dirty="0">
                <a:effectLst/>
              </a:rPr>
              <a:t>which modules to introduce when</a:t>
            </a:r>
            <a:r>
              <a:rPr lang="en" altLang="ko-Kore-KR" sz="1800" dirty="0">
                <a:effectLst/>
              </a:rPr>
              <a:t>) to maximize the total profit in a given planning horizon. </a:t>
            </a:r>
            <a:endParaRPr lang="en" altLang="ko-Kore-KR" dirty="0"/>
          </a:p>
        </p:txBody>
      </p:sp>
      <p:sp>
        <p:nvSpPr>
          <p:cNvPr id="7" name="TextBox 6">
            <a:extLst>
              <a:ext uri="{FF2B5EF4-FFF2-40B4-BE49-F238E27FC236}">
                <a16:creationId xmlns:a16="http://schemas.microsoft.com/office/drawing/2014/main" id="{BFC9FF0F-8B95-2073-BE15-DCB05557B863}"/>
              </a:ext>
            </a:extLst>
          </p:cNvPr>
          <p:cNvSpPr txBox="1"/>
          <p:nvPr/>
        </p:nvSpPr>
        <p:spPr>
          <a:xfrm>
            <a:off x="581890" y="1359323"/>
            <a:ext cx="8165799" cy="1754326"/>
          </a:xfrm>
          <a:prstGeom prst="rect">
            <a:avLst/>
          </a:prstGeom>
          <a:noFill/>
        </p:spPr>
        <p:txBody>
          <a:bodyPr wrap="square">
            <a:spAutoFit/>
          </a:bodyPr>
          <a:lstStyle/>
          <a:p>
            <a:r>
              <a:rPr lang="ko-Kore-KR" altLang="en-US" dirty="0"/>
              <a:t>Dynamic changes can be observed both on the market and the technology side of this translation process. In addition to the existing customer requirements, </a:t>
            </a:r>
            <a:r>
              <a:rPr lang="ko-Kore-KR" altLang="en-US" b="1" dirty="0"/>
              <a:t>expectations for future </a:t>
            </a:r>
            <a:r>
              <a:rPr lang="ko-Kore-KR" altLang="en-US" dirty="0"/>
              <a:t>replacements come into play. In other words, market segmentation is itself a dynamic process. Incorporating this effect will most likely require dynamic</a:t>
            </a:r>
            <a:r>
              <a:rPr lang="ko-Kore-KR" altLang="en-US" b="1" dirty="0"/>
              <a:t>, multi-stage approaches </a:t>
            </a:r>
            <a:r>
              <a:rPr lang="ko-Kore-KR" altLang="en-US" dirty="0"/>
              <a:t>(Allada and Lan (2002) present an example for new module launch planning). </a:t>
            </a:r>
            <a:r>
              <a:rPr lang="ko-Kore-KR" altLang="en-US" dirty="0">
                <a:solidFill>
                  <a:srgbClr val="FF0000"/>
                </a:solidFill>
              </a:rPr>
              <a:t>Not only the customer expectations change over time, but the modules themselves change. </a:t>
            </a:r>
            <a:endParaRPr lang="ko-Kore-KR" altLang="en-US" dirty="0"/>
          </a:p>
        </p:txBody>
      </p:sp>
      <p:sp>
        <p:nvSpPr>
          <p:cNvPr id="9" name="TextBox 8">
            <a:extLst>
              <a:ext uri="{FF2B5EF4-FFF2-40B4-BE49-F238E27FC236}">
                <a16:creationId xmlns:a16="http://schemas.microsoft.com/office/drawing/2014/main" id="{E95C9044-0612-E7D0-AC90-867E1035264A}"/>
              </a:ext>
            </a:extLst>
          </p:cNvPr>
          <p:cNvSpPr txBox="1"/>
          <p:nvPr/>
        </p:nvSpPr>
        <p:spPr>
          <a:xfrm>
            <a:off x="581888" y="3105835"/>
            <a:ext cx="7798539" cy="646331"/>
          </a:xfrm>
          <a:prstGeom prst="rect">
            <a:avLst/>
          </a:prstGeom>
          <a:noFill/>
        </p:spPr>
        <p:txBody>
          <a:bodyPr wrap="square">
            <a:spAutoFit/>
          </a:bodyPr>
          <a:lstStyle/>
          <a:p>
            <a:r>
              <a:rPr lang="en" altLang="ko-Kore-KR" sz="1800" dirty="0">
                <a:effectLst/>
              </a:rPr>
              <a:t>Their optimization model was based on the assumption that </a:t>
            </a:r>
            <a:r>
              <a:rPr lang="en" altLang="ko-Kore-KR" sz="1800" b="1" dirty="0">
                <a:effectLst/>
              </a:rPr>
              <a:t>product modules have independent effects on the final profits derived from product families. </a:t>
            </a:r>
            <a:endParaRPr lang="en" altLang="ko-Kore-KR" b="1" dirty="0"/>
          </a:p>
        </p:txBody>
      </p:sp>
      <p:pic>
        <p:nvPicPr>
          <p:cNvPr id="10" name="그림 9">
            <a:extLst>
              <a:ext uri="{FF2B5EF4-FFF2-40B4-BE49-F238E27FC236}">
                <a16:creationId xmlns:a16="http://schemas.microsoft.com/office/drawing/2014/main" id="{B46F5BBC-0692-EA8C-465E-44862FAF892D}"/>
              </a:ext>
            </a:extLst>
          </p:cNvPr>
          <p:cNvPicPr>
            <a:picLocks noChangeAspect="1"/>
          </p:cNvPicPr>
          <p:nvPr/>
        </p:nvPicPr>
        <p:blipFill rotWithShape="1">
          <a:blip r:embed="rId2"/>
          <a:srcRect l="1338" t="10487" r="3706" b="10583"/>
          <a:stretch/>
        </p:blipFill>
        <p:spPr>
          <a:xfrm>
            <a:off x="149523" y="3744352"/>
            <a:ext cx="8663267" cy="2767096"/>
          </a:xfrm>
          <a:prstGeom prst="rect">
            <a:avLst/>
          </a:prstGeom>
        </p:spPr>
      </p:pic>
    </p:spTree>
    <p:extLst>
      <p:ext uri="{BB962C8B-B14F-4D97-AF65-F5344CB8AC3E}">
        <p14:creationId xmlns:p14="http://schemas.microsoft.com/office/powerpoint/2010/main" val="209965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38</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256614" y="141514"/>
            <a:ext cx="7016986" cy="492443"/>
          </a:xfrm>
          <a:prstGeom prst="rect">
            <a:avLst/>
          </a:prstGeom>
          <a:noFill/>
        </p:spPr>
        <p:txBody>
          <a:bodyPr wrap="none" lIns="0" tIns="0" rIns="0" bIns="0" rtlCol="0">
            <a:spAutoFit/>
          </a:bodyPr>
          <a:lstStyle/>
          <a:p>
            <a:pPr algn="l"/>
            <a:r>
              <a:rPr kumimoji="1" lang="ko-Kore-KR" altLang="en-US" sz="3200" b="1" spc="-40" dirty="0">
                <a:latin typeface="+mn-ea"/>
              </a:rPr>
              <a:t>제품군을 </a:t>
            </a:r>
            <a:r>
              <a:rPr kumimoji="1" lang="en-US" altLang="ko-Kore-KR" sz="3200" b="1" spc="-40" dirty="0">
                <a:latin typeface="+mn-ea"/>
              </a:rPr>
              <a:t>define </a:t>
            </a:r>
            <a:r>
              <a:rPr kumimoji="1" lang="ko-Kore-KR" altLang="en-US" sz="3200" b="1" spc="-40" dirty="0">
                <a:latin typeface="+mn-ea"/>
              </a:rPr>
              <a:t>하는 측면에서의 확장</a:t>
            </a:r>
            <a:endParaRPr kumimoji="1" lang="en-US" altLang="ko-Kore-KR" sz="3200" b="1" spc="-40" dirty="0">
              <a:latin typeface="+mn-ea"/>
            </a:endParaRPr>
          </a:p>
        </p:txBody>
      </p:sp>
      <p:sp>
        <p:nvSpPr>
          <p:cNvPr id="5" name="TextBox 4">
            <a:extLst>
              <a:ext uri="{FF2B5EF4-FFF2-40B4-BE49-F238E27FC236}">
                <a16:creationId xmlns:a16="http://schemas.microsoft.com/office/drawing/2014/main" id="{BABEAB9F-C7A8-B17D-EC38-6F052F1D8207}"/>
              </a:ext>
            </a:extLst>
          </p:cNvPr>
          <p:cNvSpPr txBox="1"/>
          <p:nvPr/>
        </p:nvSpPr>
        <p:spPr>
          <a:xfrm>
            <a:off x="256614" y="737575"/>
            <a:ext cx="8887386" cy="3455113"/>
          </a:xfrm>
          <a:prstGeom prst="rect">
            <a:avLst/>
          </a:prstGeom>
          <a:noFill/>
        </p:spPr>
        <p:txBody>
          <a:bodyPr wrap="square" lIns="0" tIns="0" rIns="0" bIns="0" rtlCol="0">
            <a:spAutoFit/>
          </a:bodyPr>
          <a:lstStyle/>
          <a:p>
            <a:pPr algn="l">
              <a:lnSpc>
                <a:spcPct val="150000"/>
              </a:lnSpc>
            </a:pPr>
            <a:r>
              <a:rPr kumimoji="1" lang="en-US" altLang="ko-KR" spc="-40" dirty="0">
                <a:solidFill>
                  <a:srgbClr val="0070C0"/>
                </a:solidFill>
                <a:latin typeface="+mn-ea"/>
              </a:rPr>
              <a:t>1) </a:t>
            </a:r>
            <a:r>
              <a:rPr kumimoji="1" lang="en-US" altLang="ko-Kore-KR" spc="-40" dirty="0">
                <a:solidFill>
                  <a:srgbClr val="0070C0"/>
                </a:solidFill>
                <a:latin typeface="+mn-ea"/>
              </a:rPr>
              <a:t>Platform </a:t>
            </a:r>
            <a:r>
              <a:rPr kumimoji="1" lang="ko-Kore-KR" altLang="en-US" spc="-40" dirty="0">
                <a:solidFill>
                  <a:srgbClr val="0070C0"/>
                </a:solidFill>
                <a:latin typeface="+mn-ea"/>
              </a:rPr>
              <a:t>과 </a:t>
            </a:r>
            <a:r>
              <a:rPr kumimoji="1" lang="en-US" altLang="ko-Kore-KR" spc="-40" dirty="0">
                <a:solidFill>
                  <a:srgbClr val="0070C0"/>
                </a:solidFill>
                <a:latin typeface="+mn-ea"/>
              </a:rPr>
              <a:t>variant module </a:t>
            </a:r>
            <a:r>
              <a:rPr kumimoji="1" lang="ko-Kore-KR" altLang="en-US" spc="-40" dirty="0">
                <a:solidFill>
                  <a:srgbClr val="0070C0"/>
                </a:solidFill>
                <a:latin typeface="+mn-ea"/>
              </a:rPr>
              <a:t>들의 차이가 없다</a:t>
            </a:r>
            <a:r>
              <a:rPr kumimoji="1" lang="en-US" altLang="ko-Kore-KR" spc="-40" dirty="0">
                <a:solidFill>
                  <a:srgbClr val="0070C0"/>
                </a:solidFill>
                <a:latin typeface="+mn-ea"/>
              </a:rPr>
              <a:t>.</a:t>
            </a:r>
          </a:p>
          <a:p>
            <a:pPr algn="l">
              <a:lnSpc>
                <a:spcPct val="150000"/>
              </a:lnSpc>
            </a:pPr>
            <a:r>
              <a:rPr kumimoji="1" lang="ko-Kore-KR" altLang="en-US" sz="1600" spc="-40" dirty="0">
                <a:latin typeface="+mn-ea"/>
              </a:rPr>
              <a:t>그냥 공용으로 맞춰가야하는 것은 </a:t>
            </a:r>
            <a:r>
              <a:rPr kumimoji="1" lang="en-US" altLang="ko-Kore-KR" sz="1600" spc="-40" dirty="0">
                <a:latin typeface="+mn-ea"/>
              </a:rPr>
              <a:t>platform modules</a:t>
            </a:r>
            <a:r>
              <a:rPr kumimoji="1" lang="ko-Kore-KR" altLang="en-US" sz="1600" spc="-40" dirty="0">
                <a:latin typeface="+mn-ea"/>
              </a:rPr>
              <a:t>로 볼 수 있나</a:t>
            </a:r>
            <a:r>
              <a:rPr kumimoji="1" lang="en-US" altLang="ko-KR" sz="1600" spc="-40" dirty="0">
                <a:latin typeface="+mn-ea"/>
              </a:rPr>
              <a:t>?</a:t>
            </a:r>
          </a:p>
          <a:p>
            <a:pPr algn="l">
              <a:lnSpc>
                <a:spcPct val="150000"/>
              </a:lnSpc>
            </a:pPr>
            <a:r>
              <a:rPr kumimoji="1" lang="ko-Kore-KR" altLang="en-US" sz="1600" spc="-40" dirty="0">
                <a:latin typeface="+mn-ea"/>
              </a:rPr>
              <a:t>원래의 </a:t>
            </a:r>
            <a:r>
              <a:rPr kumimoji="1" lang="en-US" altLang="ko-Kore-KR" sz="1600" spc="-40" dirty="0">
                <a:latin typeface="+mn-ea"/>
              </a:rPr>
              <a:t>platform module</a:t>
            </a:r>
            <a:r>
              <a:rPr kumimoji="1" lang="ko-Kore-KR" altLang="en-US" sz="1600" spc="-40" dirty="0">
                <a:latin typeface="+mn-ea"/>
              </a:rPr>
              <a:t>에서의 의미와 다름</a:t>
            </a:r>
            <a:r>
              <a:rPr kumimoji="1" lang="en-US" altLang="ko-Kore-KR" sz="1600" spc="-40" dirty="0">
                <a:latin typeface="+mn-ea"/>
              </a:rPr>
              <a:t>. </a:t>
            </a:r>
          </a:p>
          <a:p>
            <a:pPr algn="l">
              <a:lnSpc>
                <a:spcPct val="150000"/>
              </a:lnSpc>
            </a:pPr>
            <a:r>
              <a:rPr kumimoji="1" lang="en-US" altLang="ko-Kore-KR" spc="-40" dirty="0">
                <a:solidFill>
                  <a:srgbClr val="0070C0"/>
                </a:solidFill>
                <a:latin typeface="+mn-ea"/>
              </a:rPr>
              <a:t>2</a:t>
            </a:r>
            <a:r>
              <a:rPr kumimoji="1" lang="en-US" altLang="ko-KR" spc="-40" dirty="0">
                <a:solidFill>
                  <a:srgbClr val="0070C0"/>
                </a:solidFill>
                <a:latin typeface="+mn-ea"/>
              </a:rPr>
              <a:t>) </a:t>
            </a:r>
            <a:r>
              <a:rPr kumimoji="1" lang="ko-Kore-KR" altLang="en-US" spc="-40" dirty="0">
                <a:solidFill>
                  <a:srgbClr val="0070C0"/>
                </a:solidFill>
                <a:latin typeface="+mn-ea"/>
              </a:rPr>
              <a:t>제품군을 구성하는 것도</a:t>
            </a:r>
            <a:endParaRPr kumimoji="1" lang="en-US" altLang="ko-Kore-KR" spc="-40" dirty="0">
              <a:solidFill>
                <a:srgbClr val="0070C0"/>
              </a:solidFill>
              <a:latin typeface="+mn-ea"/>
            </a:endParaRPr>
          </a:p>
          <a:p>
            <a:pPr algn="l">
              <a:lnSpc>
                <a:spcPct val="150000"/>
              </a:lnSpc>
            </a:pPr>
            <a:r>
              <a:rPr kumimoji="1" lang="ko-Kore-KR" altLang="en-US" sz="1600" spc="-40" dirty="0">
                <a:latin typeface="+mn-ea"/>
              </a:rPr>
              <a:t>공용된 부품을 제외한 나머지들은 아예 다른 모듈들을 가지고 제품을 구성하나</a:t>
            </a:r>
            <a:r>
              <a:rPr kumimoji="1" lang="en-US" altLang="ko-Kore-KR" sz="1600" spc="-40" dirty="0">
                <a:latin typeface="+mn-ea"/>
              </a:rPr>
              <a:t>? [</a:t>
            </a:r>
            <a:r>
              <a:rPr kumimoji="1" lang="ko-Kore-KR" altLang="en-US" sz="1600" spc="-40" dirty="0">
                <a:latin typeface="+mn-ea"/>
              </a:rPr>
              <a:t>즉</a:t>
            </a:r>
            <a:r>
              <a:rPr kumimoji="1" lang="en-US" altLang="ko-Kore-KR" sz="1600" spc="-40" dirty="0">
                <a:latin typeface="+mn-ea"/>
              </a:rPr>
              <a:t>, </a:t>
            </a:r>
            <a:r>
              <a:rPr kumimoji="1" lang="ko-Kore-KR" altLang="en-US" sz="1600" spc="-40" dirty="0">
                <a:latin typeface="+mn-ea"/>
              </a:rPr>
              <a:t>여기서</a:t>
            </a:r>
            <a:r>
              <a:rPr kumimoji="1" lang="en-US" altLang="ko-Kore-KR" sz="1600" spc="-40" dirty="0">
                <a:latin typeface="+mn-ea"/>
              </a:rPr>
              <a:t> </a:t>
            </a:r>
            <a:r>
              <a:rPr kumimoji="1" lang="ko-Kore-KR" altLang="en-US" sz="1600" spc="-40" dirty="0">
                <a:latin typeface="+mn-ea"/>
              </a:rPr>
              <a:t>여러 </a:t>
            </a:r>
            <a:r>
              <a:rPr kumimoji="1" lang="en-US" altLang="ko-Kore-KR" sz="1600" spc="-40" dirty="0">
                <a:latin typeface="+mn-ea"/>
              </a:rPr>
              <a:t>m</a:t>
            </a:r>
            <a:r>
              <a:rPr kumimoji="1" lang="en-US" altLang="ko-KR" sz="1600" spc="-40" dirty="0">
                <a:latin typeface="+mn-ea"/>
              </a:rPr>
              <a:t>odule instances</a:t>
            </a:r>
            <a:r>
              <a:rPr kumimoji="1" lang="ko-KR" altLang="en-US" sz="1600" spc="-40" dirty="0">
                <a:latin typeface="+mn-ea"/>
              </a:rPr>
              <a:t>들을 갖고 있는 것을 가정하는데</a:t>
            </a:r>
            <a:r>
              <a:rPr kumimoji="1" lang="en-US" altLang="ko-KR" sz="1600" spc="-40" dirty="0">
                <a:latin typeface="+mn-ea"/>
              </a:rPr>
              <a:t>]</a:t>
            </a:r>
          </a:p>
          <a:p>
            <a:pPr algn="l">
              <a:lnSpc>
                <a:spcPct val="150000"/>
              </a:lnSpc>
            </a:pPr>
            <a:r>
              <a:rPr kumimoji="1" lang="ko-Kore-KR" altLang="en-US" sz="1600" spc="-40" dirty="0">
                <a:latin typeface="+mn-ea"/>
              </a:rPr>
              <a:t>제품군들의 차이는 동일한 모듈 내에서 다른 </a:t>
            </a:r>
            <a:r>
              <a:rPr kumimoji="1" lang="en-US" altLang="ko-Kore-KR" sz="1600" spc="-40" dirty="0">
                <a:latin typeface="+mn-ea"/>
              </a:rPr>
              <a:t>module instance</a:t>
            </a:r>
            <a:r>
              <a:rPr kumimoji="1" lang="ko-Kore-KR" altLang="en-US" sz="1600" spc="-40" dirty="0">
                <a:latin typeface="+mn-ea"/>
              </a:rPr>
              <a:t>가 아니라</a:t>
            </a:r>
            <a:r>
              <a:rPr kumimoji="1" lang="en-US" altLang="ko-Kore-KR" sz="1600" spc="-40" dirty="0">
                <a:latin typeface="+mn-ea"/>
              </a:rPr>
              <a:t>, </a:t>
            </a:r>
            <a:r>
              <a:rPr kumimoji="1" lang="ko-Kore-KR" altLang="en-US" sz="1600" spc="-40" dirty="0">
                <a:latin typeface="+mn-ea"/>
              </a:rPr>
              <a:t>아예 다른 </a:t>
            </a:r>
            <a:r>
              <a:rPr kumimoji="1" lang="en-US" altLang="ko-Kore-KR" sz="1600" spc="-40" dirty="0">
                <a:latin typeface="+mn-ea"/>
              </a:rPr>
              <a:t>M</a:t>
            </a:r>
            <a:r>
              <a:rPr kumimoji="1" lang="en-US" altLang="ko-KR" sz="1600" spc="-40" dirty="0">
                <a:latin typeface="+mn-ea"/>
              </a:rPr>
              <a:t>odule</a:t>
            </a:r>
            <a:r>
              <a:rPr kumimoji="1" lang="ko-KR" altLang="en-US" sz="1600" spc="-40" dirty="0">
                <a:latin typeface="+mn-ea"/>
              </a:rPr>
              <a:t>로만</a:t>
            </a:r>
            <a:r>
              <a:rPr kumimoji="1" lang="en-US" altLang="ko-KR" sz="1600" spc="-40" dirty="0">
                <a:latin typeface="+mn-ea"/>
              </a:rPr>
              <a:t>?</a:t>
            </a:r>
            <a:endParaRPr kumimoji="1" lang="en-US" altLang="ko-Kore-KR" sz="1600" spc="-40" dirty="0">
              <a:latin typeface="+mn-ea"/>
            </a:endParaRPr>
          </a:p>
          <a:p>
            <a:pPr algn="l">
              <a:lnSpc>
                <a:spcPct val="150000"/>
              </a:lnSpc>
            </a:pPr>
            <a:r>
              <a:rPr kumimoji="1" lang="en-US" altLang="ko-KR" spc="-40" dirty="0">
                <a:solidFill>
                  <a:srgbClr val="0070C0"/>
                </a:solidFill>
                <a:latin typeface="+mn-ea"/>
              </a:rPr>
              <a:t>3) </a:t>
            </a:r>
            <a:r>
              <a:rPr kumimoji="1" lang="ko-KR" altLang="en-US" spc="-40" dirty="0">
                <a:solidFill>
                  <a:srgbClr val="0070C0"/>
                </a:solidFill>
                <a:latin typeface="+mn-ea"/>
              </a:rPr>
              <a:t>저렇게 깔끔하게 </a:t>
            </a:r>
            <a:r>
              <a:rPr kumimoji="1" lang="en-US" altLang="ko-KR" spc="-40" dirty="0">
                <a:solidFill>
                  <a:srgbClr val="0070C0"/>
                </a:solidFill>
                <a:latin typeface="+mn-ea"/>
              </a:rPr>
              <a:t>common &amp; unique module </a:t>
            </a:r>
            <a:r>
              <a:rPr kumimoji="1" lang="ko-KR" altLang="en-US" spc="-40" dirty="0">
                <a:solidFill>
                  <a:srgbClr val="0070C0"/>
                </a:solidFill>
                <a:latin typeface="+mn-ea"/>
              </a:rPr>
              <a:t>들이 구분되나</a:t>
            </a:r>
            <a:r>
              <a:rPr kumimoji="1" lang="en-US" altLang="ko-KR" spc="-40" dirty="0">
                <a:solidFill>
                  <a:srgbClr val="0070C0"/>
                </a:solidFill>
                <a:latin typeface="+mn-ea"/>
              </a:rPr>
              <a:t>? /</a:t>
            </a:r>
            <a:r>
              <a:rPr kumimoji="1" lang="ko-KR" altLang="en-US" spc="-40" dirty="0">
                <a:solidFill>
                  <a:srgbClr val="0070C0"/>
                </a:solidFill>
                <a:latin typeface="+mn-ea"/>
              </a:rPr>
              <a:t> 더 복잡하지 않을까</a:t>
            </a:r>
            <a:r>
              <a:rPr kumimoji="1" lang="en-US" altLang="ko-KR" spc="-40" dirty="0">
                <a:solidFill>
                  <a:srgbClr val="0070C0"/>
                </a:solidFill>
                <a:latin typeface="+mn-ea"/>
              </a:rPr>
              <a:t>?</a:t>
            </a:r>
          </a:p>
          <a:p>
            <a:pPr algn="l">
              <a:lnSpc>
                <a:spcPct val="150000"/>
              </a:lnSpc>
            </a:pPr>
            <a:r>
              <a:rPr kumimoji="1" lang="ko-Kore-KR" altLang="en-US" sz="1600" spc="-40" dirty="0">
                <a:latin typeface="+mn-ea"/>
              </a:rPr>
              <a:t>어떤 제품은 </a:t>
            </a:r>
            <a:r>
              <a:rPr kumimoji="1" lang="en-US" altLang="ko-Kore-KR" sz="1600" spc="-40" dirty="0">
                <a:latin typeface="+mn-ea"/>
              </a:rPr>
              <a:t>unique module A</a:t>
            </a:r>
            <a:r>
              <a:rPr kumimoji="1" lang="ko-Kore-KR" altLang="en-US" sz="1600" spc="-40" dirty="0">
                <a:latin typeface="+mn-ea"/>
              </a:rPr>
              <a:t>와 </a:t>
            </a:r>
            <a:r>
              <a:rPr kumimoji="1" lang="en-US" altLang="ko-Kore-KR" sz="1600" spc="-40" dirty="0">
                <a:latin typeface="+mn-ea"/>
              </a:rPr>
              <a:t>c</a:t>
            </a:r>
            <a:r>
              <a:rPr kumimoji="1" lang="en-US" altLang="ko-KR" sz="1600" spc="-40" dirty="0">
                <a:latin typeface="+mn-ea"/>
              </a:rPr>
              <a:t>ommon B</a:t>
            </a:r>
            <a:r>
              <a:rPr kumimoji="1" lang="ko-KR" altLang="en-US" sz="1600" spc="-40" dirty="0">
                <a:latin typeface="+mn-ea"/>
              </a:rPr>
              <a:t>가 연결되고</a:t>
            </a:r>
            <a:r>
              <a:rPr kumimoji="1" lang="en-US" altLang="ko-KR" sz="1600" spc="-40" dirty="0">
                <a:latin typeface="+mn-ea"/>
              </a:rPr>
              <a:t>, </a:t>
            </a:r>
            <a:r>
              <a:rPr kumimoji="1" lang="ko-KR" altLang="en-US" sz="1600" spc="-40" dirty="0">
                <a:latin typeface="+mn-ea"/>
              </a:rPr>
              <a:t>다른 제품은 </a:t>
            </a:r>
            <a:r>
              <a:rPr kumimoji="1" lang="en-US" altLang="ko-KR" sz="1600" spc="-40" dirty="0">
                <a:latin typeface="+mn-ea"/>
              </a:rPr>
              <a:t>A’</a:t>
            </a:r>
            <a:r>
              <a:rPr kumimoji="1" lang="ko-KR" altLang="en-US" sz="1600" spc="-40" dirty="0">
                <a:latin typeface="+mn-ea"/>
              </a:rPr>
              <a:t>이랑 </a:t>
            </a:r>
            <a:r>
              <a:rPr kumimoji="1" lang="en-US" altLang="ko-KR" sz="1600" spc="-40" dirty="0">
                <a:latin typeface="+mn-ea"/>
              </a:rPr>
              <a:t>common B’</a:t>
            </a:r>
            <a:endParaRPr kumimoji="1" lang="en-US" altLang="ko-Kore-KR" spc="-40" dirty="0">
              <a:latin typeface="+mn-ea"/>
            </a:endParaRPr>
          </a:p>
        </p:txBody>
      </p:sp>
      <p:pic>
        <p:nvPicPr>
          <p:cNvPr id="6" name="그림 5">
            <a:extLst>
              <a:ext uri="{FF2B5EF4-FFF2-40B4-BE49-F238E27FC236}">
                <a16:creationId xmlns:a16="http://schemas.microsoft.com/office/drawing/2014/main" id="{12D1DE68-B7A0-15F0-E925-F9C72127E328}"/>
              </a:ext>
            </a:extLst>
          </p:cNvPr>
          <p:cNvPicPr>
            <a:picLocks noChangeAspect="1"/>
          </p:cNvPicPr>
          <p:nvPr/>
        </p:nvPicPr>
        <p:blipFill>
          <a:blip r:embed="rId3"/>
          <a:stretch>
            <a:fillRect/>
          </a:stretch>
        </p:blipFill>
        <p:spPr>
          <a:xfrm>
            <a:off x="256614" y="4296306"/>
            <a:ext cx="3395358" cy="2056109"/>
          </a:xfrm>
          <a:prstGeom prst="rect">
            <a:avLst/>
          </a:prstGeom>
        </p:spPr>
      </p:pic>
      <p:sp>
        <p:nvSpPr>
          <p:cNvPr id="7" name="TextBox 6">
            <a:extLst>
              <a:ext uri="{FF2B5EF4-FFF2-40B4-BE49-F238E27FC236}">
                <a16:creationId xmlns:a16="http://schemas.microsoft.com/office/drawing/2014/main" id="{65C69A06-ED80-8E5B-027E-DBE9D35E6BC8}"/>
              </a:ext>
            </a:extLst>
          </p:cNvPr>
          <p:cNvSpPr txBox="1"/>
          <p:nvPr/>
        </p:nvSpPr>
        <p:spPr>
          <a:xfrm>
            <a:off x="4260916" y="4585696"/>
            <a:ext cx="3223639" cy="492443"/>
          </a:xfrm>
          <a:prstGeom prst="rect">
            <a:avLst/>
          </a:prstGeom>
          <a:noFill/>
        </p:spPr>
        <p:txBody>
          <a:bodyPr wrap="none" lIns="0" tIns="0" rIns="0" bIns="0" rtlCol="0">
            <a:spAutoFit/>
          </a:bodyPr>
          <a:lstStyle/>
          <a:p>
            <a:pPr algn="l"/>
            <a:r>
              <a:rPr kumimoji="1" lang="ko-Kore-KR" altLang="en-US" sz="1600" b="1" spc="-40" dirty="0">
                <a:solidFill>
                  <a:srgbClr val="002060"/>
                </a:solidFill>
                <a:latin typeface="+mn-ea"/>
              </a:rPr>
              <a:t>근데 이런식으로 기존 연구 문제를</a:t>
            </a:r>
            <a:endParaRPr kumimoji="1" lang="en-US" altLang="ko-Kore-KR" sz="1600" b="1" spc="-40" dirty="0">
              <a:solidFill>
                <a:srgbClr val="002060"/>
              </a:solidFill>
              <a:latin typeface="+mn-ea"/>
            </a:endParaRPr>
          </a:p>
          <a:p>
            <a:pPr algn="l"/>
            <a:r>
              <a:rPr kumimoji="1" lang="ko-Kore-KR" altLang="en-US" sz="1600" b="1" spc="-40" dirty="0">
                <a:solidFill>
                  <a:srgbClr val="002060"/>
                </a:solidFill>
                <a:latin typeface="+mn-ea"/>
              </a:rPr>
              <a:t>더 세밀하게 보는 정도로 해도 되나</a:t>
            </a:r>
            <a:r>
              <a:rPr kumimoji="1" lang="en-US" altLang="ko-Kore-KR" sz="1600" b="1" spc="-40" dirty="0">
                <a:solidFill>
                  <a:srgbClr val="002060"/>
                </a:solidFill>
                <a:latin typeface="+mn-ea"/>
              </a:rPr>
              <a:t>?</a:t>
            </a:r>
          </a:p>
        </p:txBody>
      </p:sp>
      <p:sp>
        <p:nvSpPr>
          <p:cNvPr id="9" name="TextBox 8">
            <a:extLst>
              <a:ext uri="{FF2B5EF4-FFF2-40B4-BE49-F238E27FC236}">
                <a16:creationId xmlns:a16="http://schemas.microsoft.com/office/drawing/2014/main" id="{9A6F05AE-AC93-013A-E792-76EF11E12F1B}"/>
              </a:ext>
            </a:extLst>
          </p:cNvPr>
          <p:cNvSpPr txBox="1"/>
          <p:nvPr/>
        </p:nvSpPr>
        <p:spPr>
          <a:xfrm>
            <a:off x="3932874" y="5324360"/>
            <a:ext cx="4987008" cy="830997"/>
          </a:xfrm>
          <a:prstGeom prst="rect">
            <a:avLst/>
          </a:prstGeom>
          <a:noFill/>
        </p:spPr>
        <p:txBody>
          <a:bodyPr wrap="square">
            <a:spAutoFit/>
          </a:bodyPr>
          <a:lstStyle/>
          <a:p>
            <a:pPr algn="ctr"/>
            <a:r>
              <a:rPr kumimoji="1" lang="ko-KR" altLang="en-US" sz="1600" b="1" spc="-40" dirty="0">
                <a:solidFill>
                  <a:srgbClr val="C00000"/>
                </a:solidFill>
                <a:latin typeface="+mn-ea"/>
              </a:rPr>
              <a:t>단순 </a:t>
            </a:r>
            <a:r>
              <a:rPr kumimoji="1" lang="en-US" altLang="ko-KR" sz="1600" b="1" spc="-40" dirty="0">
                <a:solidFill>
                  <a:srgbClr val="C00000"/>
                </a:solidFill>
                <a:latin typeface="+mn-ea"/>
              </a:rPr>
              <a:t>‘A</a:t>
            </a:r>
            <a:r>
              <a:rPr kumimoji="1" lang="ko-KR" altLang="en-US" sz="1600" b="1" spc="-40" dirty="0">
                <a:solidFill>
                  <a:srgbClr val="C00000"/>
                </a:solidFill>
                <a:latin typeface="+mn-ea"/>
              </a:rPr>
              <a:t> 고려해야한다</a:t>
            </a:r>
            <a:r>
              <a:rPr kumimoji="1" lang="en-US" altLang="ko-KR" sz="1600" b="1" spc="-40" dirty="0">
                <a:solidFill>
                  <a:srgbClr val="C00000"/>
                </a:solidFill>
                <a:latin typeface="+mn-ea"/>
              </a:rPr>
              <a:t>’. ‘B</a:t>
            </a:r>
            <a:r>
              <a:rPr kumimoji="1" lang="ko-KR" altLang="en-US" sz="1600" b="1" spc="-40" dirty="0">
                <a:solidFill>
                  <a:srgbClr val="C00000"/>
                </a:solidFill>
                <a:latin typeface="+mn-ea"/>
              </a:rPr>
              <a:t> 고려해야한다</a:t>
            </a:r>
            <a:r>
              <a:rPr kumimoji="1" lang="en-US" altLang="ko-KR" sz="1600" b="1" spc="-40" dirty="0">
                <a:solidFill>
                  <a:srgbClr val="C00000"/>
                </a:solidFill>
                <a:latin typeface="+mn-ea"/>
              </a:rPr>
              <a:t>’ </a:t>
            </a:r>
            <a:r>
              <a:rPr kumimoji="1" lang="ko-KR" altLang="en-US" sz="1600" b="1" spc="-40" dirty="0">
                <a:solidFill>
                  <a:srgbClr val="C00000"/>
                </a:solidFill>
                <a:latin typeface="+mn-ea"/>
              </a:rPr>
              <a:t>정도로 하면 그냥 모두다 고려해서 푸는 느낌</a:t>
            </a:r>
            <a:r>
              <a:rPr kumimoji="1" lang="en-US" altLang="ko-KR" sz="1600" b="1" spc="-40" dirty="0">
                <a:solidFill>
                  <a:srgbClr val="C00000"/>
                </a:solidFill>
                <a:latin typeface="+mn-ea"/>
              </a:rPr>
              <a:t>? </a:t>
            </a:r>
            <a:r>
              <a:rPr kumimoji="1" lang="ko-KR" altLang="en-US" sz="1600" b="1" spc="-40" dirty="0">
                <a:solidFill>
                  <a:srgbClr val="C00000"/>
                </a:solidFill>
                <a:latin typeface="+mn-ea"/>
              </a:rPr>
              <a:t>그 이상의 핵심이 있어야할 것 같다</a:t>
            </a:r>
            <a:r>
              <a:rPr kumimoji="1" lang="en-US" altLang="ko-KR" sz="1600" b="1" spc="-40" dirty="0">
                <a:solidFill>
                  <a:srgbClr val="C00000"/>
                </a:solidFill>
                <a:latin typeface="+mn-ea"/>
              </a:rPr>
              <a:t>.</a:t>
            </a:r>
            <a:endParaRPr lang="ko-Kore-KR" altLang="en-US" sz="1600" dirty="0">
              <a:solidFill>
                <a:srgbClr val="C00000"/>
              </a:solidFill>
            </a:endParaRPr>
          </a:p>
        </p:txBody>
      </p:sp>
    </p:spTree>
    <p:extLst>
      <p:ext uri="{BB962C8B-B14F-4D97-AF65-F5344CB8AC3E}">
        <p14:creationId xmlns:p14="http://schemas.microsoft.com/office/powerpoint/2010/main" val="986054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39</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391885" y="141514"/>
            <a:ext cx="5824671" cy="492443"/>
          </a:xfrm>
          <a:prstGeom prst="rect">
            <a:avLst/>
          </a:prstGeom>
          <a:noFill/>
        </p:spPr>
        <p:txBody>
          <a:bodyPr wrap="none" lIns="0" tIns="0" rIns="0" bIns="0" rtlCol="0">
            <a:spAutoFit/>
          </a:bodyPr>
          <a:lstStyle/>
          <a:p>
            <a:pPr algn="l"/>
            <a:r>
              <a:rPr kumimoji="1" lang="ko-Kore-KR" altLang="en-US" sz="3200" b="1" spc="-40" dirty="0">
                <a:latin typeface="+mn-ea"/>
              </a:rPr>
              <a:t>본 연구와 다른 분야와의 연결성</a:t>
            </a:r>
            <a:endParaRPr kumimoji="1" lang="en-US" altLang="ko-Kore-KR" sz="3200" b="1" spc="-40" dirty="0">
              <a:latin typeface="+mn-ea"/>
            </a:endParaRPr>
          </a:p>
        </p:txBody>
      </p:sp>
      <p:sp>
        <p:nvSpPr>
          <p:cNvPr id="7" name="TextBox 6">
            <a:extLst>
              <a:ext uri="{FF2B5EF4-FFF2-40B4-BE49-F238E27FC236}">
                <a16:creationId xmlns:a16="http://schemas.microsoft.com/office/drawing/2014/main" id="{93DA1BC9-1168-5370-9934-106FB4A0C663}"/>
              </a:ext>
            </a:extLst>
          </p:cNvPr>
          <p:cNvSpPr txBox="1"/>
          <p:nvPr/>
        </p:nvSpPr>
        <p:spPr>
          <a:xfrm>
            <a:off x="391885" y="984200"/>
            <a:ext cx="8527997" cy="2800767"/>
          </a:xfrm>
          <a:prstGeom prst="rect">
            <a:avLst/>
          </a:prstGeom>
          <a:noFill/>
        </p:spPr>
        <p:txBody>
          <a:bodyPr wrap="square" lIns="0" tIns="0" rIns="0" bIns="0" rtlCol="0">
            <a:spAutoFit/>
          </a:bodyPr>
          <a:lstStyle/>
          <a:p>
            <a:pPr algn="l"/>
            <a:r>
              <a:rPr kumimoji="1" lang="en-US" altLang="ko-Kore-KR" spc="-40" dirty="0">
                <a:latin typeface="+mn-ea"/>
              </a:rPr>
              <a:t>Module selection + design constraints</a:t>
            </a:r>
          </a:p>
          <a:p>
            <a:pPr algn="l"/>
            <a:r>
              <a:rPr kumimoji="1" lang="en-US" altLang="ko-KR" spc="-40" dirty="0">
                <a:latin typeface="+mn-ea"/>
              </a:rPr>
              <a:t>+consider) </a:t>
            </a:r>
            <a:r>
              <a:rPr kumimoji="1" lang="ko-Kore-KR" altLang="en-US" spc="-40" dirty="0">
                <a:solidFill>
                  <a:srgbClr val="0070C0"/>
                </a:solidFill>
                <a:latin typeface="+mn-ea"/>
              </a:rPr>
              <a:t>경쟁자</a:t>
            </a:r>
            <a:r>
              <a:rPr kumimoji="1" lang="en-US" altLang="ko-Kore-KR" spc="-40" dirty="0">
                <a:solidFill>
                  <a:srgbClr val="0070C0"/>
                </a:solidFill>
                <a:latin typeface="+mn-ea"/>
              </a:rPr>
              <a:t>, supply, product family, RMS</a:t>
            </a:r>
            <a:r>
              <a:rPr kumimoji="1" lang="en-US" altLang="ko-KR" spc="-40" dirty="0">
                <a:solidFill>
                  <a:srgbClr val="0070C0"/>
                </a:solidFill>
                <a:latin typeface="+mn-ea"/>
              </a:rPr>
              <a:t>, NPD</a:t>
            </a:r>
            <a:endParaRPr kumimoji="1" lang="en-US" altLang="ko-Kore-KR" spc="-40" dirty="0">
              <a:latin typeface="+mn-ea"/>
            </a:endParaRPr>
          </a:p>
          <a:p>
            <a:pPr algn="l"/>
            <a:r>
              <a:rPr kumimoji="1" lang="en-US" altLang="ko-Kore-KR" spc="-40" dirty="0">
                <a:latin typeface="+mn-ea"/>
              </a:rPr>
              <a:t>Method: </a:t>
            </a:r>
            <a:r>
              <a:rPr kumimoji="1" lang="en-US" altLang="ko-Kore-KR" spc="-40" dirty="0">
                <a:solidFill>
                  <a:srgbClr val="0070C0"/>
                </a:solidFill>
                <a:latin typeface="+mn-ea"/>
              </a:rPr>
              <a:t>DP</a:t>
            </a:r>
            <a:r>
              <a:rPr kumimoji="1" lang="en-US" altLang="ko-Kore-KR" spc="-40" dirty="0">
                <a:latin typeface="+mn-ea"/>
              </a:rPr>
              <a:t>, </a:t>
            </a:r>
            <a:r>
              <a:rPr kumimoji="1" lang="en-US" altLang="ko-Kore-KR" spc="-40" dirty="0">
                <a:solidFill>
                  <a:srgbClr val="0070C0"/>
                </a:solidFill>
                <a:latin typeface="+mn-ea"/>
              </a:rPr>
              <a:t>Markov chain</a:t>
            </a:r>
            <a:r>
              <a:rPr kumimoji="1" lang="en-US" altLang="ko-Kore-KR" spc="-40" dirty="0">
                <a:latin typeface="+mn-ea"/>
              </a:rPr>
              <a:t>, two-phase, </a:t>
            </a:r>
            <a:r>
              <a:rPr kumimoji="1" lang="en-US" altLang="ko-Kore-KR" spc="-40" dirty="0">
                <a:solidFill>
                  <a:srgbClr val="0070C0"/>
                </a:solidFill>
                <a:latin typeface="+mn-ea"/>
              </a:rPr>
              <a:t>leader-follow</a:t>
            </a:r>
          </a:p>
          <a:p>
            <a:pPr algn="l"/>
            <a:endParaRPr kumimoji="1" lang="en-US" altLang="ko-Kore-KR" spc="-40" dirty="0">
              <a:latin typeface="+mn-ea"/>
            </a:endParaRPr>
          </a:p>
          <a:p>
            <a:pPr marL="457200" indent="-457200" algn="l">
              <a:buAutoNum type="arabicParenR"/>
            </a:pPr>
            <a:r>
              <a:rPr kumimoji="1" lang="en-US" altLang="ko-Kore-KR" sz="2000" b="1" spc="-40" dirty="0">
                <a:latin typeface="+mn-ea"/>
              </a:rPr>
              <a:t>Module selection &amp; </a:t>
            </a:r>
            <a:r>
              <a:rPr kumimoji="1" lang="ko-Kore-KR" altLang="en-US" sz="2000" b="1" spc="-40" dirty="0">
                <a:latin typeface="+mn-ea"/>
              </a:rPr>
              <a:t>경쟁자 </a:t>
            </a:r>
            <a:endParaRPr kumimoji="1" lang="en-US" altLang="ko-Kore-KR" sz="2000" b="1" spc="-40" dirty="0">
              <a:latin typeface="+mn-ea"/>
            </a:endParaRPr>
          </a:p>
          <a:p>
            <a:pPr algn="l"/>
            <a:r>
              <a:rPr kumimoji="1" lang="en-US" altLang="ko-Kore-KR" spc="-40" dirty="0">
                <a:latin typeface="+mn-ea"/>
              </a:rPr>
              <a:t>[</a:t>
            </a:r>
            <a:r>
              <a:rPr kumimoji="1" lang="ko-Kore-KR" altLang="en-US" spc="-40" dirty="0">
                <a:latin typeface="+mn-ea"/>
              </a:rPr>
              <a:t>기존논문에서의</a:t>
            </a:r>
            <a:r>
              <a:rPr kumimoji="1" lang="en-US" altLang="ko-Kore-KR" spc="-40" dirty="0">
                <a:latin typeface="+mn-ea"/>
              </a:rPr>
              <a:t> </a:t>
            </a:r>
            <a:r>
              <a:rPr kumimoji="1" lang="ko-Kore-KR" altLang="en-US" spc="-40" dirty="0">
                <a:latin typeface="+mn-ea"/>
              </a:rPr>
              <a:t>수익을 얻는 방법이 너무 </a:t>
            </a:r>
            <a:r>
              <a:rPr kumimoji="1" lang="en-US" altLang="ko-Kore-KR" spc="-40" dirty="0">
                <a:latin typeface="+mn-ea"/>
              </a:rPr>
              <a:t>naïve</a:t>
            </a:r>
            <a:r>
              <a:rPr kumimoji="1" lang="ko-Kore-KR" altLang="en-US" spc="-40" dirty="0">
                <a:latin typeface="+mn-ea"/>
              </a:rPr>
              <a:t>했다</a:t>
            </a:r>
            <a:r>
              <a:rPr kumimoji="1" lang="en-US" altLang="ko-Kore-KR" spc="-40" dirty="0">
                <a:latin typeface="+mn-ea"/>
              </a:rPr>
              <a:t>]</a:t>
            </a:r>
          </a:p>
          <a:p>
            <a:pPr algn="l"/>
            <a:r>
              <a:rPr kumimoji="1" lang="en-US" altLang="ko-Kore-KR" spc="-40" dirty="0">
                <a:latin typeface="+mn-ea"/>
              </a:rPr>
              <a:t>Quantity / price </a:t>
            </a:r>
            <a:r>
              <a:rPr kumimoji="1" lang="ko-Kore-KR" altLang="en-US" spc="-40" dirty="0">
                <a:latin typeface="+mn-ea"/>
              </a:rPr>
              <a:t>는 </a:t>
            </a:r>
            <a:r>
              <a:rPr kumimoji="1" lang="en-US" altLang="ko-Kore-KR" spc="-40" dirty="0">
                <a:latin typeface="+mn-ea"/>
              </a:rPr>
              <a:t>dynamic from competitor’s status </a:t>
            </a:r>
            <a:r>
              <a:rPr kumimoji="1" lang="en-US" altLang="ko-KR" spc="-40" dirty="0">
                <a:latin typeface="+mn-ea"/>
                <a:sym typeface="Wingdings" pitchFamily="2" charset="2"/>
              </a:rPr>
              <a:t> cost &amp; market share </a:t>
            </a:r>
            <a:endParaRPr kumimoji="1" lang="en-US" altLang="ko-Kore-KR" spc="-40" dirty="0">
              <a:latin typeface="+mn-ea"/>
            </a:endParaRPr>
          </a:p>
          <a:p>
            <a:pPr algn="l"/>
            <a:r>
              <a:rPr kumimoji="1" lang="ko-Kore-KR" altLang="en-US" spc="-40" dirty="0">
                <a:latin typeface="+mn-ea"/>
              </a:rPr>
              <a:t>즉</a:t>
            </a:r>
            <a:r>
              <a:rPr kumimoji="1" lang="en-US" altLang="ko-Kore-KR" spc="-40" dirty="0">
                <a:latin typeface="+mn-ea"/>
              </a:rPr>
              <a:t>, </a:t>
            </a:r>
            <a:r>
              <a:rPr kumimoji="1" lang="ko-Kore-KR" altLang="en-US" spc="-40" dirty="0">
                <a:latin typeface="+mn-ea"/>
              </a:rPr>
              <a:t>현재 상황에서의 나와 경쟁자의 제품은 주어져 있다</a:t>
            </a:r>
            <a:r>
              <a:rPr kumimoji="1" lang="en-US" altLang="ko-Kore-KR" spc="-40" dirty="0">
                <a:latin typeface="+mn-ea"/>
              </a:rPr>
              <a:t>. </a:t>
            </a:r>
          </a:p>
          <a:p>
            <a:pPr algn="l"/>
            <a:r>
              <a:rPr kumimoji="1" lang="ko-Kore-KR" altLang="en-US" spc="-40" dirty="0">
                <a:latin typeface="+mn-ea"/>
              </a:rPr>
              <a:t>그 상황속에서 어떻게 다음 제품을 </a:t>
            </a:r>
            <a:r>
              <a:rPr kumimoji="1" lang="en-US" altLang="ko-Kore-KR" spc="-40" dirty="0">
                <a:latin typeface="+mn-ea"/>
              </a:rPr>
              <a:t>module selection</a:t>
            </a:r>
            <a:r>
              <a:rPr kumimoji="1" lang="ko-Kore-KR" altLang="en-US" spc="-40" dirty="0">
                <a:latin typeface="+mn-ea"/>
              </a:rPr>
              <a:t>할지</a:t>
            </a:r>
            <a:r>
              <a:rPr kumimoji="1" lang="en-US" altLang="ko-Kore-KR" spc="-40" dirty="0">
                <a:latin typeface="+mn-ea"/>
              </a:rPr>
              <a:t>. </a:t>
            </a:r>
          </a:p>
          <a:p>
            <a:pPr algn="l"/>
            <a:r>
              <a:rPr kumimoji="1" lang="en-US" altLang="ko-KR" spc="-40" dirty="0">
                <a:latin typeface="+mn-ea"/>
              </a:rPr>
              <a:t>[</a:t>
            </a:r>
            <a:r>
              <a:rPr kumimoji="1" lang="ko-KR" altLang="en-US" spc="-40" dirty="0">
                <a:latin typeface="+mn-ea"/>
              </a:rPr>
              <a:t>상대방이 다음에 어떤 제품을 가져올 진 모른다</a:t>
            </a:r>
            <a:r>
              <a:rPr kumimoji="1" lang="en-US" altLang="ko-KR" spc="-40" dirty="0">
                <a:latin typeface="+mn-ea"/>
              </a:rPr>
              <a:t>. </a:t>
            </a:r>
            <a:r>
              <a:rPr kumimoji="1" lang="ko-KR" altLang="en-US" spc="-40" dirty="0">
                <a:latin typeface="+mn-ea"/>
              </a:rPr>
              <a:t>혹은 그것을 알고 출시한다</a:t>
            </a:r>
            <a:r>
              <a:rPr kumimoji="1" lang="en-US" altLang="ko-KR" spc="-40" dirty="0">
                <a:latin typeface="+mn-ea"/>
              </a:rPr>
              <a:t>]</a:t>
            </a:r>
            <a:endParaRPr kumimoji="1" lang="en-US" altLang="ko-Kore-KR" spc="-40" dirty="0">
              <a:latin typeface="+mn-ea"/>
            </a:endParaRPr>
          </a:p>
        </p:txBody>
      </p:sp>
      <p:pic>
        <p:nvPicPr>
          <p:cNvPr id="5" name="그림 4">
            <a:extLst>
              <a:ext uri="{FF2B5EF4-FFF2-40B4-BE49-F238E27FC236}">
                <a16:creationId xmlns:a16="http://schemas.microsoft.com/office/drawing/2014/main" id="{E5FE6C3E-945E-7983-97C0-82FB0F02E013}"/>
              </a:ext>
            </a:extLst>
          </p:cNvPr>
          <p:cNvPicPr>
            <a:picLocks noChangeAspect="1"/>
          </p:cNvPicPr>
          <p:nvPr/>
        </p:nvPicPr>
        <p:blipFill>
          <a:blip r:embed="rId2"/>
          <a:stretch>
            <a:fillRect/>
          </a:stretch>
        </p:blipFill>
        <p:spPr>
          <a:xfrm>
            <a:off x="391885" y="4135210"/>
            <a:ext cx="3860048" cy="2337509"/>
          </a:xfrm>
          <a:prstGeom prst="rect">
            <a:avLst/>
          </a:prstGeom>
        </p:spPr>
      </p:pic>
      <p:pic>
        <p:nvPicPr>
          <p:cNvPr id="6" name="그림 5">
            <a:extLst>
              <a:ext uri="{FF2B5EF4-FFF2-40B4-BE49-F238E27FC236}">
                <a16:creationId xmlns:a16="http://schemas.microsoft.com/office/drawing/2014/main" id="{C012B9BC-F06D-D367-D714-9D1400244A66}"/>
              </a:ext>
            </a:extLst>
          </p:cNvPr>
          <p:cNvPicPr>
            <a:picLocks noChangeAspect="1"/>
          </p:cNvPicPr>
          <p:nvPr/>
        </p:nvPicPr>
        <p:blipFill>
          <a:blip r:embed="rId3"/>
          <a:stretch>
            <a:fillRect/>
          </a:stretch>
        </p:blipFill>
        <p:spPr>
          <a:xfrm>
            <a:off x="4325410" y="4397339"/>
            <a:ext cx="4576569" cy="2053942"/>
          </a:xfrm>
          <a:prstGeom prst="rect">
            <a:avLst/>
          </a:prstGeom>
        </p:spPr>
      </p:pic>
    </p:spTree>
    <p:extLst>
      <p:ext uri="{BB962C8B-B14F-4D97-AF65-F5344CB8AC3E}">
        <p14:creationId xmlns:p14="http://schemas.microsoft.com/office/powerpoint/2010/main" val="3161912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403E96D-ADE2-F9A1-A147-105357DE2488}"/>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29BA028-9CBD-E9D5-1220-C5DE6E22367E}"/>
              </a:ext>
            </a:extLst>
          </p:cNvPr>
          <p:cNvSpPr>
            <a:spLocks noGrp="1"/>
          </p:cNvSpPr>
          <p:nvPr>
            <p:ph type="sldNum" sz="quarter" idx="4"/>
          </p:nvPr>
        </p:nvSpPr>
        <p:spPr/>
        <p:txBody>
          <a:bodyPr/>
          <a:lstStyle/>
          <a:p>
            <a:fld id="{528F71E4-6861-4081-93F7-1CE13C0AE979}" type="slidenum">
              <a:rPr lang="ko-KR" altLang="en-US" smtClean="0"/>
              <a:pPr/>
              <a:t>4</a:t>
            </a:fld>
            <a:endParaRPr lang="ko-KR" altLang="en-US" dirty="0"/>
          </a:p>
        </p:txBody>
      </p:sp>
      <p:grpSp>
        <p:nvGrpSpPr>
          <p:cNvPr id="4" name="그룹 3">
            <a:extLst>
              <a:ext uri="{FF2B5EF4-FFF2-40B4-BE49-F238E27FC236}">
                <a16:creationId xmlns:a16="http://schemas.microsoft.com/office/drawing/2014/main" id="{13C4395A-0DFD-6422-D32F-7FA0D56B106B}"/>
              </a:ext>
            </a:extLst>
          </p:cNvPr>
          <p:cNvGrpSpPr/>
          <p:nvPr/>
        </p:nvGrpSpPr>
        <p:grpSpPr>
          <a:xfrm>
            <a:off x="3518600" y="2468536"/>
            <a:ext cx="1974819" cy="1886318"/>
            <a:chOff x="1507129" y="2507261"/>
            <a:chExt cx="2633091" cy="2515091"/>
          </a:xfrm>
        </p:grpSpPr>
        <p:sp>
          <p:nvSpPr>
            <p:cNvPr id="5" name="직사각형 4">
              <a:extLst>
                <a:ext uri="{FF2B5EF4-FFF2-40B4-BE49-F238E27FC236}">
                  <a16:creationId xmlns:a16="http://schemas.microsoft.com/office/drawing/2014/main" id="{94D5B4BB-4B8A-01B7-BC65-EEA206C43D0B}"/>
                </a:ext>
              </a:extLst>
            </p:cNvPr>
            <p:cNvSpPr/>
            <p:nvPr/>
          </p:nvSpPr>
          <p:spPr>
            <a:xfrm>
              <a:off x="1507129" y="2507261"/>
              <a:ext cx="2631959" cy="246174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a:extLst>
                <a:ext uri="{FF2B5EF4-FFF2-40B4-BE49-F238E27FC236}">
                  <a16:creationId xmlns:a16="http://schemas.microsoft.com/office/drawing/2014/main" id="{0F522A81-FEB8-AC2E-B27B-9398CF7FFEB8}"/>
                </a:ext>
              </a:extLst>
            </p:cNvPr>
            <p:cNvSpPr txBox="1"/>
            <p:nvPr/>
          </p:nvSpPr>
          <p:spPr>
            <a:xfrm>
              <a:off x="1508262" y="2560140"/>
              <a:ext cx="2631958" cy="2462212"/>
            </a:xfrm>
            <a:prstGeom prst="rect">
              <a:avLst/>
            </a:prstGeom>
            <a:noFill/>
          </p:spPr>
          <p:txBody>
            <a:bodyPr wrap="square">
              <a:spAutoFit/>
            </a:bodyPr>
            <a:lstStyle/>
            <a:p>
              <a:r>
                <a:rPr lang="en-US" altLang="ko-KR" sz="1650" b="1" dirty="0">
                  <a:solidFill>
                    <a:srgbClr val="374151"/>
                  </a:solidFill>
                  <a:latin typeface="Söhne"/>
                </a:rPr>
                <a:t>processor)</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sp>
        <p:nvSpPr>
          <p:cNvPr id="7" name="직사각형 6">
            <a:extLst>
              <a:ext uri="{FF2B5EF4-FFF2-40B4-BE49-F238E27FC236}">
                <a16:creationId xmlns:a16="http://schemas.microsoft.com/office/drawing/2014/main" id="{A8DB2132-A2F1-6F84-B749-ABC5227552A5}"/>
              </a:ext>
            </a:extLst>
          </p:cNvPr>
          <p:cNvSpPr/>
          <p:nvPr/>
        </p:nvSpPr>
        <p:spPr>
          <a:xfrm>
            <a:off x="486502" y="1177402"/>
            <a:ext cx="7815605" cy="399651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8" name="그룹 7">
            <a:extLst>
              <a:ext uri="{FF2B5EF4-FFF2-40B4-BE49-F238E27FC236}">
                <a16:creationId xmlns:a16="http://schemas.microsoft.com/office/drawing/2014/main" id="{A38C59A2-8793-C0A8-92AE-A7310FA9C26F}"/>
              </a:ext>
            </a:extLst>
          </p:cNvPr>
          <p:cNvGrpSpPr/>
          <p:nvPr/>
        </p:nvGrpSpPr>
        <p:grpSpPr>
          <a:xfrm>
            <a:off x="1219926" y="1351073"/>
            <a:ext cx="2081140" cy="1898004"/>
            <a:chOff x="4964654" y="1313973"/>
            <a:chExt cx="2774853" cy="2530672"/>
          </a:xfrm>
        </p:grpSpPr>
        <p:sp>
          <p:nvSpPr>
            <p:cNvPr id="9" name="직사각형 8">
              <a:extLst>
                <a:ext uri="{FF2B5EF4-FFF2-40B4-BE49-F238E27FC236}">
                  <a16:creationId xmlns:a16="http://schemas.microsoft.com/office/drawing/2014/main" id="{0AA206AD-9AEE-AC3E-F473-E305B7D31990}"/>
                </a:ext>
              </a:extLst>
            </p:cNvPr>
            <p:cNvSpPr/>
            <p:nvPr/>
          </p:nvSpPr>
          <p:spPr>
            <a:xfrm>
              <a:off x="4964654" y="1313973"/>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995002D5-5452-47BB-F3EE-FC347A7B97C9}"/>
                </a:ext>
              </a:extLst>
            </p:cNvPr>
            <p:cNvSpPr txBox="1"/>
            <p:nvPr/>
          </p:nvSpPr>
          <p:spPr>
            <a:xfrm>
              <a:off x="5028149" y="1382433"/>
              <a:ext cx="2631958" cy="2462212"/>
            </a:xfrm>
            <a:prstGeom prst="rect">
              <a:avLst/>
            </a:prstGeom>
            <a:noFill/>
          </p:spPr>
          <p:txBody>
            <a:bodyPr wrap="square">
              <a:spAutoFit/>
            </a:bodyPr>
            <a:lstStyle/>
            <a:p>
              <a:r>
                <a:rPr lang="en-US" altLang="ko-KR" sz="1650" b="1" dirty="0">
                  <a:solidFill>
                    <a:srgbClr val="374151"/>
                  </a:solidFill>
                  <a:latin typeface="Söhne"/>
                </a:rPr>
                <a:t>Main board)</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1" name="그룹 10">
            <a:extLst>
              <a:ext uri="{FF2B5EF4-FFF2-40B4-BE49-F238E27FC236}">
                <a16:creationId xmlns:a16="http://schemas.microsoft.com/office/drawing/2014/main" id="{62A1046C-6A0A-6D61-AB61-74F5EDEBD10D}"/>
              </a:ext>
            </a:extLst>
          </p:cNvPr>
          <p:cNvGrpSpPr/>
          <p:nvPr/>
        </p:nvGrpSpPr>
        <p:grpSpPr>
          <a:xfrm>
            <a:off x="5687628" y="1379046"/>
            <a:ext cx="2081140" cy="1898004"/>
            <a:chOff x="7797063" y="1313973"/>
            <a:chExt cx="2774853" cy="2530672"/>
          </a:xfrm>
        </p:grpSpPr>
        <p:sp>
          <p:nvSpPr>
            <p:cNvPr id="12" name="직사각형 11">
              <a:extLst>
                <a:ext uri="{FF2B5EF4-FFF2-40B4-BE49-F238E27FC236}">
                  <a16:creationId xmlns:a16="http://schemas.microsoft.com/office/drawing/2014/main" id="{3DF8EE96-7F19-8708-7246-7109B59555C5}"/>
                </a:ext>
              </a:extLst>
            </p:cNvPr>
            <p:cNvSpPr/>
            <p:nvPr/>
          </p:nvSpPr>
          <p:spPr>
            <a:xfrm>
              <a:off x="7797063" y="1313973"/>
              <a:ext cx="2774853" cy="246174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C2F25949-5921-FDCB-8867-D97668959CCC}"/>
                </a:ext>
              </a:extLst>
            </p:cNvPr>
            <p:cNvSpPr txBox="1"/>
            <p:nvPr/>
          </p:nvSpPr>
          <p:spPr>
            <a:xfrm>
              <a:off x="7860558" y="1382433"/>
              <a:ext cx="2631958" cy="2462212"/>
            </a:xfrm>
            <a:prstGeom prst="rect">
              <a:avLst/>
            </a:prstGeom>
            <a:noFill/>
          </p:spPr>
          <p:txBody>
            <a:bodyPr wrap="square">
              <a:spAutoFit/>
            </a:bodyPr>
            <a:lstStyle/>
            <a:p>
              <a:r>
                <a:rPr lang="en-US" altLang="ko-KR" sz="1650" b="1" dirty="0">
                  <a:solidFill>
                    <a:srgbClr val="374151"/>
                  </a:solidFill>
                  <a:latin typeface="Söhne"/>
                </a:rPr>
                <a:t>Camera)</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4" name="그룹 13">
            <a:extLst>
              <a:ext uri="{FF2B5EF4-FFF2-40B4-BE49-F238E27FC236}">
                <a16:creationId xmlns:a16="http://schemas.microsoft.com/office/drawing/2014/main" id="{D6F81192-00DA-8F96-3931-3A7C34EA22B0}"/>
              </a:ext>
            </a:extLst>
          </p:cNvPr>
          <p:cNvGrpSpPr/>
          <p:nvPr/>
        </p:nvGrpSpPr>
        <p:grpSpPr>
          <a:xfrm>
            <a:off x="607890" y="3276306"/>
            <a:ext cx="2081140" cy="1898004"/>
            <a:chOff x="4964654" y="3555368"/>
            <a:chExt cx="2774853" cy="2530672"/>
          </a:xfrm>
        </p:grpSpPr>
        <p:sp>
          <p:nvSpPr>
            <p:cNvPr id="15" name="직사각형 14">
              <a:extLst>
                <a:ext uri="{FF2B5EF4-FFF2-40B4-BE49-F238E27FC236}">
                  <a16:creationId xmlns:a16="http://schemas.microsoft.com/office/drawing/2014/main" id="{CA30D491-8587-5254-2343-CD0210A5D57E}"/>
                </a:ext>
              </a:extLst>
            </p:cNvPr>
            <p:cNvSpPr/>
            <p:nvPr/>
          </p:nvSpPr>
          <p:spPr>
            <a:xfrm>
              <a:off x="4964654" y="3555368"/>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6" name="TextBox 15">
              <a:extLst>
                <a:ext uri="{FF2B5EF4-FFF2-40B4-BE49-F238E27FC236}">
                  <a16:creationId xmlns:a16="http://schemas.microsoft.com/office/drawing/2014/main" id="{B2EBD859-C118-2FC3-9AAB-349C8418B7E5}"/>
                </a:ext>
              </a:extLst>
            </p:cNvPr>
            <p:cNvSpPr txBox="1"/>
            <p:nvPr/>
          </p:nvSpPr>
          <p:spPr>
            <a:xfrm>
              <a:off x="5028149" y="3623828"/>
              <a:ext cx="2631958" cy="2462212"/>
            </a:xfrm>
            <a:prstGeom prst="rect">
              <a:avLst/>
            </a:prstGeom>
            <a:noFill/>
          </p:spPr>
          <p:txBody>
            <a:bodyPr wrap="square">
              <a:spAutoFit/>
            </a:bodyPr>
            <a:lstStyle/>
            <a:p>
              <a:r>
                <a:rPr lang="en-US" altLang="ko-KR" sz="1650" b="1" dirty="0">
                  <a:solidFill>
                    <a:srgbClr val="374151"/>
                  </a:solidFill>
                  <a:latin typeface="Söhne"/>
                </a:rPr>
                <a:t>Display)</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7" name="그룹 16">
            <a:extLst>
              <a:ext uri="{FF2B5EF4-FFF2-40B4-BE49-F238E27FC236}">
                <a16:creationId xmlns:a16="http://schemas.microsoft.com/office/drawing/2014/main" id="{1BE4F179-ED10-F4DE-EC60-B21A60E5D583}"/>
              </a:ext>
            </a:extLst>
          </p:cNvPr>
          <p:cNvGrpSpPr/>
          <p:nvPr/>
        </p:nvGrpSpPr>
        <p:grpSpPr>
          <a:xfrm>
            <a:off x="6089397" y="3276306"/>
            <a:ext cx="2081140" cy="1898004"/>
            <a:chOff x="8276566" y="3555368"/>
            <a:chExt cx="2774853" cy="2530672"/>
          </a:xfrm>
        </p:grpSpPr>
        <p:sp>
          <p:nvSpPr>
            <p:cNvPr id="18" name="직사각형 17">
              <a:extLst>
                <a:ext uri="{FF2B5EF4-FFF2-40B4-BE49-F238E27FC236}">
                  <a16:creationId xmlns:a16="http://schemas.microsoft.com/office/drawing/2014/main" id="{2CC06BDA-8D6C-8B0B-E453-08E171B9973D}"/>
                </a:ext>
              </a:extLst>
            </p:cNvPr>
            <p:cNvSpPr/>
            <p:nvPr/>
          </p:nvSpPr>
          <p:spPr>
            <a:xfrm>
              <a:off x="8276566" y="3555368"/>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TextBox 18">
              <a:extLst>
                <a:ext uri="{FF2B5EF4-FFF2-40B4-BE49-F238E27FC236}">
                  <a16:creationId xmlns:a16="http://schemas.microsoft.com/office/drawing/2014/main" id="{AD5E394F-A6E4-7B5C-0E73-AFBCE8F7C580}"/>
                </a:ext>
              </a:extLst>
            </p:cNvPr>
            <p:cNvSpPr txBox="1"/>
            <p:nvPr/>
          </p:nvSpPr>
          <p:spPr>
            <a:xfrm>
              <a:off x="8340061" y="3623828"/>
              <a:ext cx="2631958" cy="2462212"/>
            </a:xfrm>
            <a:prstGeom prst="rect">
              <a:avLst/>
            </a:prstGeom>
            <a:noFill/>
          </p:spPr>
          <p:txBody>
            <a:bodyPr wrap="square">
              <a:spAutoFit/>
            </a:bodyPr>
            <a:lstStyle/>
            <a:p>
              <a:r>
                <a:rPr lang="en-US" altLang="ko-KR" sz="1650" b="1" dirty="0">
                  <a:solidFill>
                    <a:srgbClr val="374151"/>
                  </a:solidFill>
                  <a:latin typeface="Söhne"/>
                </a:rPr>
                <a:t>Battery)</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sp>
        <p:nvSpPr>
          <p:cNvPr id="20" name="왼쪽/오른쪽 화살표[L] 19">
            <a:extLst>
              <a:ext uri="{FF2B5EF4-FFF2-40B4-BE49-F238E27FC236}">
                <a16:creationId xmlns:a16="http://schemas.microsoft.com/office/drawing/2014/main" id="{CF89E634-1C26-52AA-F988-860E2127E7D1}"/>
              </a:ext>
            </a:extLst>
          </p:cNvPr>
          <p:cNvSpPr/>
          <p:nvPr/>
        </p:nvSpPr>
        <p:spPr>
          <a:xfrm rot="2071102">
            <a:off x="3315596" y="1979694"/>
            <a:ext cx="714497" cy="366664"/>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C00000"/>
                </a:solidFill>
              </a:rPr>
              <a:t>(1,3)</a:t>
            </a:r>
            <a:endParaRPr kumimoji="1" lang="ko-Kore-KR" altLang="en-US" sz="1200" dirty="0">
              <a:solidFill>
                <a:srgbClr val="C00000"/>
              </a:solidFill>
            </a:endParaRPr>
          </a:p>
        </p:txBody>
      </p:sp>
      <p:sp>
        <p:nvSpPr>
          <p:cNvPr id="21" name="TextBox 20">
            <a:extLst>
              <a:ext uri="{FF2B5EF4-FFF2-40B4-BE49-F238E27FC236}">
                <a16:creationId xmlns:a16="http://schemas.microsoft.com/office/drawing/2014/main" id="{56B92AAB-3E05-F67E-2B08-9E031714E4D1}"/>
              </a:ext>
            </a:extLst>
          </p:cNvPr>
          <p:cNvSpPr txBox="1"/>
          <p:nvPr/>
        </p:nvSpPr>
        <p:spPr>
          <a:xfrm>
            <a:off x="6064169" y="5587987"/>
            <a:ext cx="3079832" cy="861774"/>
          </a:xfrm>
          <a:prstGeom prst="rect">
            <a:avLst/>
          </a:prstGeom>
          <a:noFill/>
        </p:spPr>
        <p:txBody>
          <a:bodyPr wrap="square">
            <a:spAutoFit/>
          </a:bodyPr>
          <a:lstStyle/>
          <a:p>
            <a:pPr marL="214313" indent="-214313">
              <a:buFontTx/>
              <a:buChar char="-"/>
            </a:pPr>
            <a:r>
              <a:rPr lang="en-US" altLang="ko-KR" sz="1600" dirty="0">
                <a:solidFill>
                  <a:srgbClr val="C00000"/>
                </a:solidFill>
                <a:latin typeface="Söhne"/>
              </a:rPr>
              <a:t> (1) physical limitations </a:t>
            </a:r>
          </a:p>
          <a:p>
            <a:pPr marL="214313" indent="-214313">
              <a:buFontTx/>
              <a:buChar char="-"/>
            </a:pPr>
            <a:r>
              <a:rPr lang="en-US" altLang="ko-KR" sz="1600" dirty="0">
                <a:solidFill>
                  <a:srgbClr val="C00000"/>
                </a:solidFill>
                <a:latin typeface="Söhne"/>
              </a:rPr>
              <a:t> (2) electrical compatibility </a:t>
            </a:r>
          </a:p>
          <a:p>
            <a:pPr marL="257175" indent="-257175">
              <a:buFontTx/>
              <a:buChar char="-"/>
            </a:pPr>
            <a:r>
              <a:rPr lang="en-US" altLang="ko-KR" sz="1600" dirty="0">
                <a:solidFill>
                  <a:srgbClr val="C00000"/>
                </a:solidFill>
                <a:latin typeface="Söhne"/>
              </a:rPr>
              <a:t>(3) performance requirements</a:t>
            </a:r>
            <a:endParaRPr lang="en-US" altLang="ko-KR" sz="1600" strike="sngStrike" dirty="0">
              <a:solidFill>
                <a:srgbClr val="374151"/>
              </a:solidFill>
              <a:latin typeface="Söhne"/>
            </a:endParaRPr>
          </a:p>
        </p:txBody>
      </p:sp>
      <p:sp>
        <p:nvSpPr>
          <p:cNvPr id="22" name="오른쪽 화살표[R] 21">
            <a:extLst>
              <a:ext uri="{FF2B5EF4-FFF2-40B4-BE49-F238E27FC236}">
                <a16:creationId xmlns:a16="http://schemas.microsoft.com/office/drawing/2014/main" id="{CCA4712D-E4C2-93BF-5366-3E4B2AE9FF95}"/>
              </a:ext>
            </a:extLst>
          </p:cNvPr>
          <p:cNvSpPr/>
          <p:nvPr/>
        </p:nvSpPr>
        <p:spPr>
          <a:xfrm rot="19584171">
            <a:off x="2791107" y="3568576"/>
            <a:ext cx="638297" cy="3699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350" dirty="0">
                <a:solidFill>
                  <a:srgbClr val="C00000"/>
                </a:solidFill>
              </a:rPr>
              <a:t>(2,3)</a:t>
            </a:r>
            <a:endParaRPr kumimoji="1" lang="ko-Kore-KR" altLang="en-US" sz="1350" dirty="0">
              <a:solidFill>
                <a:srgbClr val="C00000"/>
              </a:solidFill>
            </a:endParaRPr>
          </a:p>
        </p:txBody>
      </p:sp>
      <p:sp>
        <p:nvSpPr>
          <p:cNvPr id="23" name="왼쪽/오른쪽 화살표[L] 22">
            <a:extLst>
              <a:ext uri="{FF2B5EF4-FFF2-40B4-BE49-F238E27FC236}">
                <a16:creationId xmlns:a16="http://schemas.microsoft.com/office/drawing/2014/main" id="{BBBB902F-6969-F9B9-A367-1084B78D0C55}"/>
              </a:ext>
            </a:extLst>
          </p:cNvPr>
          <p:cNvSpPr/>
          <p:nvPr/>
        </p:nvSpPr>
        <p:spPr>
          <a:xfrm rot="20174111">
            <a:off x="4915713" y="1973452"/>
            <a:ext cx="714497" cy="366664"/>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C00000"/>
                </a:solidFill>
              </a:rPr>
              <a:t>(2,3)</a:t>
            </a:r>
            <a:endParaRPr kumimoji="1" lang="ko-Kore-KR" altLang="en-US" sz="1200" dirty="0">
              <a:solidFill>
                <a:srgbClr val="C00000"/>
              </a:solidFill>
            </a:endParaRPr>
          </a:p>
        </p:txBody>
      </p:sp>
      <p:sp>
        <p:nvSpPr>
          <p:cNvPr id="24" name="오른쪽 화살표[R] 23">
            <a:extLst>
              <a:ext uri="{FF2B5EF4-FFF2-40B4-BE49-F238E27FC236}">
                <a16:creationId xmlns:a16="http://schemas.microsoft.com/office/drawing/2014/main" id="{42B993A7-EAF8-14BF-9552-4D10C8355AF6}"/>
              </a:ext>
            </a:extLst>
          </p:cNvPr>
          <p:cNvSpPr/>
          <p:nvPr/>
        </p:nvSpPr>
        <p:spPr>
          <a:xfrm rot="2336485">
            <a:off x="5523590" y="3632148"/>
            <a:ext cx="558242" cy="3699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350" dirty="0">
                <a:solidFill>
                  <a:srgbClr val="C00000"/>
                </a:solidFill>
              </a:rPr>
              <a:t>(3)</a:t>
            </a:r>
            <a:endParaRPr kumimoji="1" lang="ko-Kore-KR" altLang="en-US" sz="1350" dirty="0">
              <a:solidFill>
                <a:srgbClr val="C00000"/>
              </a:solidFill>
            </a:endParaRPr>
          </a:p>
        </p:txBody>
      </p:sp>
      <p:sp>
        <p:nvSpPr>
          <p:cNvPr id="25" name="왼쪽/오른쪽 화살표[L] 24">
            <a:extLst>
              <a:ext uri="{FF2B5EF4-FFF2-40B4-BE49-F238E27FC236}">
                <a16:creationId xmlns:a16="http://schemas.microsoft.com/office/drawing/2014/main" id="{AF388B3F-AF92-374D-BD6C-135B3A789DFA}"/>
              </a:ext>
            </a:extLst>
          </p:cNvPr>
          <p:cNvSpPr/>
          <p:nvPr/>
        </p:nvSpPr>
        <p:spPr>
          <a:xfrm>
            <a:off x="3203567" y="4546381"/>
            <a:ext cx="2478464" cy="36666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sp>
        <p:nvSpPr>
          <p:cNvPr id="26" name="왼쪽/오른쪽 화살표[L] 25">
            <a:extLst>
              <a:ext uri="{FF2B5EF4-FFF2-40B4-BE49-F238E27FC236}">
                <a16:creationId xmlns:a16="http://schemas.microsoft.com/office/drawing/2014/main" id="{87FD905E-CE00-7784-6CFC-662A241D88CE}"/>
              </a:ext>
            </a:extLst>
          </p:cNvPr>
          <p:cNvSpPr/>
          <p:nvPr/>
        </p:nvSpPr>
        <p:spPr>
          <a:xfrm rot="14292483">
            <a:off x="7817085" y="2881619"/>
            <a:ext cx="478315" cy="20958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sp>
        <p:nvSpPr>
          <p:cNvPr id="27" name="왼쪽/오른쪽 화살표[L] 26">
            <a:extLst>
              <a:ext uri="{FF2B5EF4-FFF2-40B4-BE49-F238E27FC236}">
                <a16:creationId xmlns:a16="http://schemas.microsoft.com/office/drawing/2014/main" id="{6CBCA1D7-4025-000E-7A04-5E591FC49B22}"/>
              </a:ext>
            </a:extLst>
          </p:cNvPr>
          <p:cNvSpPr/>
          <p:nvPr/>
        </p:nvSpPr>
        <p:spPr>
          <a:xfrm>
            <a:off x="3651107" y="1469759"/>
            <a:ext cx="1708953" cy="31743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cxnSp>
        <p:nvCxnSpPr>
          <p:cNvPr id="28" name="직선 연결선[R] 27">
            <a:extLst>
              <a:ext uri="{FF2B5EF4-FFF2-40B4-BE49-F238E27FC236}">
                <a16:creationId xmlns:a16="http://schemas.microsoft.com/office/drawing/2014/main" id="{CBD4C935-9137-466A-0659-220297E0DEE1}"/>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제목 1">
            <a:extLst>
              <a:ext uri="{FF2B5EF4-FFF2-40B4-BE49-F238E27FC236}">
                <a16:creationId xmlns:a16="http://schemas.microsoft.com/office/drawing/2014/main" id="{881E4A6C-D9DA-B464-EEC7-F5ED20FFC05F}"/>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Low-level movement analysis between core and peripheral</a:t>
            </a:r>
            <a:endParaRPr lang="ko-KR" altLang="en-US" sz="2800" dirty="0"/>
          </a:p>
        </p:txBody>
      </p:sp>
      <p:sp>
        <p:nvSpPr>
          <p:cNvPr id="30" name="TextBox 29">
            <a:extLst>
              <a:ext uri="{FF2B5EF4-FFF2-40B4-BE49-F238E27FC236}">
                <a16:creationId xmlns:a16="http://schemas.microsoft.com/office/drawing/2014/main" id="{CAB7AA01-4A61-EFE8-E55E-A9FC329E9CE9}"/>
              </a:ext>
            </a:extLst>
          </p:cNvPr>
          <p:cNvSpPr txBox="1"/>
          <p:nvPr/>
        </p:nvSpPr>
        <p:spPr>
          <a:xfrm>
            <a:off x="486502" y="5384137"/>
            <a:ext cx="4989072" cy="923330"/>
          </a:xfrm>
          <a:prstGeom prst="rect">
            <a:avLst/>
          </a:prstGeom>
          <a:noFill/>
        </p:spPr>
        <p:txBody>
          <a:bodyPr wrap="square">
            <a:spAutoFit/>
          </a:bodyPr>
          <a:lstStyle/>
          <a:p>
            <a:pPr algn="ctr"/>
            <a:r>
              <a:rPr lang="en-US" altLang="ko-KR" dirty="0">
                <a:solidFill>
                  <a:srgbClr val="374151"/>
                </a:solidFill>
                <a:latin typeface="Söhne"/>
              </a:rPr>
              <a:t>One </a:t>
            </a:r>
            <a:r>
              <a:rPr lang="en-US" altLang="ko-KR" dirty="0">
                <a:solidFill>
                  <a:srgbClr val="C00000"/>
                </a:solidFill>
                <a:latin typeface="Söhne"/>
              </a:rPr>
              <a:t>module’s specification  </a:t>
            </a:r>
          </a:p>
          <a:p>
            <a:pPr algn="ctr"/>
            <a:r>
              <a:rPr lang="en-US" altLang="ko-KR" dirty="0">
                <a:solidFill>
                  <a:srgbClr val="374151"/>
                </a:solidFill>
                <a:latin typeface="Söhne"/>
              </a:rPr>
              <a:t>=</a:t>
            </a:r>
          </a:p>
          <a:p>
            <a:pPr algn="ctr"/>
            <a:r>
              <a:rPr lang="en-US" altLang="ko-KR" dirty="0">
                <a:solidFill>
                  <a:srgbClr val="374151"/>
                </a:solidFill>
                <a:latin typeface="Söhne"/>
              </a:rPr>
              <a:t> The other </a:t>
            </a:r>
            <a:r>
              <a:rPr lang="en-US" altLang="ko-KR" dirty="0">
                <a:solidFill>
                  <a:srgbClr val="0070C0"/>
                </a:solidFill>
                <a:latin typeface="Söhne"/>
              </a:rPr>
              <a:t>one’s constraint </a:t>
            </a:r>
          </a:p>
        </p:txBody>
      </p:sp>
    </p:spTree>
    <p:extLst>
      <p:ext uri="{BB962C8B-B14F-4D97-AF65-F5344CB8AC3E}">
        <p14:creationId xmlns:p14="http://schemas.microsoft.com/office/powerpoint/2010/main" val="243574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40</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1655606" y="2422376"/>
            <a:ext cx="5680142" cy="1477328"/>
          </a:xfrm>
          <a:prstGeom prst="rect">
            <a:avLst/>
          </a:prstGeom>
          <a:noFill/>
        </p:spPr>
        <p:txBody>
          <a:bodyPr wrap="square" lIns="0" tIns="0" rIns="0" bIns="0" rtlCol="0">
            <a:spAutoFit/>
          </a:bodyPr>
          <a:lstStyle/>
          <a:p>
            <a:pPr algn="ctr"/>
            <a:r>
              <a:rPr kumimoji="1" lang="ko-Kore-KR" altLang="en-US" sz="3200" b="1" spc="-40" dirty="0">
                <a:latin typeface="+mn-ea"/>
              </a:rPr>
              <a:t>장표를 다시 만들어보자</a:t>
            </a:r>
            <a:endParaRPr kumimoji="1" lang="en-US" altLang="ko-Kore-KR" sz="3200" b="1" spc="-40" dirty="0">
              <a:latin typeface="+mn-ea"/>
            </a:endParaRPr>
          </a:p>
          <a:p>
            <a:pPr algn="ctr"/>
            <a:endParaRPr kumimoji="1" lang="en-US" altLang="ko-Kore-KR" sz="3200" b="1" spc="-40" dirty="0">
              <a:latin typeface="+mn-ea"/>
            </a:endParaRPr>
          </a:p>
          <a:p>
            <a:pPr algn="ctr"/>
            <a:r>
              <a:rPr kumimoji="1" lang="ko-Kore-KR" altLang="en-US" sz="3200" b="1" spc="-40" dirty="0">
                <a:latin typeface="+mn-ea"/>
              </a:rPr>
              <a:t>보기 쉽게</a:t>
            </a:r>
            <a:r>
              <a:rPr kumimoji="1" lang="en-US" altLang="ko-KR" sz="3200" b="1" spc="-40" dirty="0">
                <a:latin typeface="+mn-ea"/>
              </a:rPr>
              <a:t>.</a:t>
            </a:r>
            <a:endParaRPr kumimoji="1" lang="en-US" altLang="ko-Kore-KR" sz="3200" b="1" spc="-40" dirty="0">
              <a:latin typeface="+mn-ea"/>
            </a:endParaRPr>
          </a:p>
        </p:txBody>
      </p:sp>
    </p:spTree>
    <p:extLst>
      <p:ext uri="{BB962C8B-B14F-4D97-AF65-F5344CB8AC3E}">
        <p14:creationId xmlns:p14="http://schemas.microsoft.com/office/powerpoint/2010/main" val="4140137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41</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8527996" cy="492443"/>
          </a:xfrm>
          <a:prstGeom prst="rect">
            <a:avLst/>
          </a:prstGeom>
          <a:noFill/>
        </p:spPr>
        <p:txBody>
          <a:bodyPr wrap="square" lIns="0" tIns="0" rIns="0" bIns="0" rtlCol="0">
            <a:spAutoFit/>
          </a:bodyPr>
          <a:lstStyle/>
          <a:p>
            <a:pPr algn="l"/>
            <a:r>
              <a:rPr kumimoji="1" lang="en-US" altLang="ko-Kore-KR" sz="3200" b="1" spc="-40" dirty="0">
                <a:latin typeface="+mn-ea"/>
              </a:rPr>
              <a:t>Key paper (key idea or methodology)</a:t>
            </a:r>
          </a:p>
        </p:txBody>
      </p:sp>
      <p:pic>
        <p:nvPicPr>
          <p:cNvPr id="48" name="그림 47">
            <a:extLst>
              <a:ext uri="{FF2B5EF4-FFF2-40B4-BE49-F238E27FC236}">
                <a16:creationId xmlns:a16="http://schemas.microsoft.com/office/drawing/2014/main" id="{BBFA55D3-D080-B429-7FC2-7BAB53EEDB6B}"/>
              </a:ext>
            </a:extLst>
          </p:cNvPr>
          <p:cNvPicPr>
            <a:picLocks noChangeAspect="1"/>
          </p:cNvPicPr>
          <p:nvPr/>
        </p:nvPicPr>
        <p:blipFill>
          <a:blip r:embed="rId3"/>
          <a:stretch>
            <a:fillRect/>
          </a:stretch>
        </p:blipFill>
        <p:spPr>
          <a:xfrm>
            <a:off x="256615" y="990879"/>
            <a:ext cx="3580279" cy="2290657"/>
          </a:xfrm>
          <a:prstGeom prst="rect">
            <a:avLst/>
          </a:prstGeom>
        </p:spPr>
      </p:pic>
      <p:pic>
        <p:nvPicPr>
          <p:cNvPr id="49" name="그림 48">
            <a:extLst>
              <a:ext uri="{FF2B5EF4-FFF2-40B4-BE49-F238E27FC236}">
                <a16:creationId xmlns:a16="http://schemas.microsoft.com/office/drawing/2014/main" id="{EA2FD8EE-3DB2-C6A2-6085-68B46B15C7F5}"/>
              </a:ext>
            </a:extLst>
          </p:cNvPr>
          <p:cNvPicPr>
            <a:picLocks noChangeAspect="1"/>
          </p:cNvPicPr>
          <p:nvPr/>
        </p:nvPicPr>
        <p:blipFill>
          <a:blip r:embed="rId4"/>
          <a:stretch>
            <a:fillRect/>
          </a:stretch>
        </p:blipFill>
        <p:spPr>
          <a:xfrm>
            <a:off x="4571999" y="839801"/>
            <a:ext cx="3614845" cy="2365597"/>
          </a:xfrm>
          <a:prstGeom prst="rect">
            <a:avLst/>
          </a:prstGeom>
        </p:spPr>
      </p:pic>
      <p:pic>
        <p:nvPicPr>
          <p:cNvPr id="50" name="그림 49">
            <a:extLst>
              <a:ext uri="{FF2B5EF4-FFF2-40B4-BE49-F238E27FC236}">
                <a16:creationId xmlns:a16="http://schemas.microsoft.com/office/drawing/2014/main" id="{A1ADB5D1-9E88-9B72-3EF0-18DF718B4EF4}"/>
              </a:ext>
            </a:extLst>
          </p:cNvPr>
          <p:cNvPicPr>
            <a:picLocks noChangeAspect="1"/>
          </p:cNvPicPr>
          <p:nvPr/>
        </p:nvPicPr>
        <p:blipFill>
          <a:blip r:embed="rId5"/>
          <a:stretch>
            <a:fillRect/>
          </a:stretch>
        </p:blipFill>
        <p:spPr>
          <a:xfrm>
            <a:off x="391885" y="3566776"/>
            <a:ext cx="3768075" cy="1893505"/>
          </a:xfrm>
          <a:prstGeom prst="rect">
            <a:avLst/>
          </a:prstGeom>
        </p:spPr>
      </p:pic>
      <p:pic>
        <p:nvPicPr>
          <p:cNvPr id="51" name="그림 50">
            <a:extLst>
              <a:ext uri="{FF2B5EF4-FFF2-40B4-BE49-F238E27FC236}">
                <a16:creationId xmlns:a16="http://schemas.microsoft.com/office/drawing/2014/main" id="{18A25AB8-88D4-0461-9348-3B2B68FBE2D3}"/>
              </a:ext>
            </a:extLst>
          </p:cNvPr>
          <p:cNvPicPr>
            <a:picLocks noChangeAspect="1"/>
          </p:cNvPicPr>
          <p:nvPr/>
        </p:nvPicPr>
        <p:blipFill>
          <a:blip r:embed="rId6"/>
          <a:stretch>
            <a:fillRect/>
          </a:stretch>
        </p:blipFill>
        <p:spPr>
          <a:xfrm>
            <a:off x="4708716" y="3227076"/>
            <a:ext cx="3349957" cy="2397600"/>
          </a:xfrm>
          <a:prstGeom prst="rect">
            <a:avLst/>
          </a:prstGeom>
        </p:spPr>
      </p:pic>
      <p:sp>
        <p:nvSpPr>
          <p:cNvPr id="52" name="TextBox 51">
            <a:extLst>
              <a:ext uri="{FF2B5EF4-FFF2-40B4-BE49-F238E27FC236}">
                <a16:creationId xmlns:a16="http://schemas.microsoft.com/office/drawing/2014/main" id="{0D2DEB94-A294-5FA4-2473-9F9FABBB624E}"/>
              </a:ext>
            </a:extLst>
          </p:cNvPr>
          <p:cNvSpPr txBox="1"/>
          <p:nvPr/>
        </p:nvSpPr>
        <p:spPr>
          <a:xfrm>
            <a:off x="256614" y="5713528"/>
            <a:ext cx="8663267" cy="777457"/>
          </a:xfrm>
          <a:prstGeom prst="rect">
            <a:avLst/>
          </a:prstGeom>
          <a:noFill/>
        </p:spPr>
        <p:txBody>
          <a:bodyPr wrap="square" lIns="0" tIns="0" rIns="0" bIns="0" rtlCol="0">
            <a:spAutoFit/>
          </a:bodyPr>
          <a:lstStyle/>
          <a:p>
            <a:pPr algn="l">
              <a:lnSpc>
                <a:spcPct val="150000"/>
              </a:lnSpc>
            </a:pPr>
            <a:r>
              <a:rPr kumimoji="1" lang="en-US" altLang="ko-Kore-KR" spc="-40" dirty="0">
                <a:latin typeface="+mn-ea"/>
              </a:rPr>
              <a:t>c</a:t>
            </a:r>
            <a:r>
              <a:rPr kumimoji="1" lang="en-US" altLang="ko-KR" spc="-40" dirty="0">
                <a:latin typeface="+mn-ea"/>
              </a:rPr>
              <a:t>ompatibility</a:t>
            </a:r>
            <a:r>
              <a:rPr kumimoji="1" lang="ko-KR" altLang="en-US" spc="-40" dirty="0">
                <a:latin typeface="+mn-ea"/>
              </a:rPr>
              <a:t> 토대로 </a:t>
            </a:r>
            <a:r>
              <a:rPr kumimoji="1" lang="en-US" altLang="ko-KR" spc="-40" dirty="0">
                <a:latin typeface="+mn-ea"/>
              </a:rPr>
              <a:t>module clustering</a:t>
            </a:r>
            <a:r>
              <a:rPr kumimoji="1" lang="ko-KR" altLang="en-US" spc="-40" dirty="0">
                <a:latin typeface="+mn-ea"/>
              </a:rPr>
              <a:t>을 하여</a:t>
            </a:r>
            <a:r>
              <a:rPr kumimoji="1" lang="en-US" altLang="ko-KR" spc="-40" dirty="0">
                <a:latin typeface="+mn-ea"/>
              </a:rPr>
              <a:t>, </a:t>
            </a:r>
            <a:r>
              <a:rPr kumimoji="1" lang="ko-KR" altLang="en-US" spc="-40" dirty="0">
                <a:latin typeface="+mn-ea"/>
              </a:rPr>
              <a:t>각 </a:t>
            </a:r>
            <a:r>
              <a:rPr kumimoji="1" lang="en-US" altLang="ko-KR" spc="-40" dirty="0">
                <a:latin typeface="+mn-ea"/>
              </a:rPr>
              <a:t>group</a:t>
            </a:r>
            <a:r>
              <a:rPr kumimoji="1" lang="ko-KR" altLang="en-US" spc="-40" dirty="0">
                <a:latin typeface="+mn-ea"/>
              </a:rPr>
              <a:t>별로 </a:t>
            </a:r>
            <a:r>
              <a:rPr kumimoji="1" lang="ko-KR" altLang="en-US" spc="-40" dirty="0">
                <a:solidFill>
                  <a:srgbClr val="C00000"/>
                </a:solidFill>
                <a:latin typeface="+mn-ea"/>
              </a:rPr>
              <a:t>독립적인 </a:t>
            </a:r>
            <a:r>
              <a:rPr kumimoji="1" lang="en-US" altLang="ko-KR" spc="-40" dirty="0">
                <a:solidFill>
                  <a:srgbClr val="C00000"/>
                </a:solidFill>
                <a:latin typeface="+mn-ea"/>
              </a:rPr>
              <a:t>DP </a:t>
            </a:r>
            <a:r>
              <a:rPr kumimoji="1" lang="en-US" altLang="ko-KR" spc="-40" dirty="0">
                <a:latin typeface="+mn-ea"/>
              </a:rPr>
              <a:t>and sum</a:t>
            </a:r>
          </a:p>
          <a:p>
            <a:pPr algn="l">
              <a:lnSpc>
                <a:spcPct val="150000"/>
              </a:lnSpc>
            </a:pPr>
            <a:r>
              <a:rPr kumimoji="1" lang="en-US" altLang="ko-KR" b="1" spc="-40" dirty="0">
                <a:latin typeface="+mn-ea"/>
              </a:rPr>
              <a:t>Deterministic</a:t>
            </a:r>
            <a:r>
              <a:rPr kumimoji="1" lang="en-US" altLang="ko-KR" spc="-40" dirty="0">
                <a:latin typeface="+mn-ea"/>
              </a:rPr>
              <a:t> and </a:t>
            </a:r>
            <a:r>
              <a:rPr kumimoji="1" lang="en-US" altLang="ko-KR" b="1" spc="-40" dirty="0">
                <a:latin typeface="+mn-ea"/>
              </a:rPr>
              <a:t>stochastic</a:t>
            </a:r>
            <a:r>
              <a:rPr kumimoji="1" lang="en-US" altLang="ko-KR" spc="-40" dirty="0">
                <a:latin typeface="+mn-ea"/>
              </a:rPr>
              <a:t> </a:t>
            </a:r>
            <a:r>
              <a:rPr kumimoji="1" lang="en-US" altLang="ko-KR" spc="-40" dirty="0">
                <a:solidFill>
                  <a:srgbClr val="C00000"/>
                </a:solidFill>
                <a:latin typeface="+mn-ea"/>
              </a:rPr>
              <a:t>[module instance availability , cost of module instance]</a:t>
            </a:r>
          </a:p>
        </p:txBody>
      </p:sp>
    </p:spTree>
    <p:extLst>
      <p:ext uri="{BB962C8B-B14F-4D97-AF65-F5344CB8AC3E}">
        <p14:creationId xmlns:p14="http://schemas.microsoft.com/office/powerpoint/2010/main" val="285787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DFFBF70-62B2-FE43-A545-815E544394BC}"/>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80C460FB-008A-9061-5172-6AB307193C21}"/>
              </a:ext>
            </a:extLst>
          </p:cNvPr>
          <p:cNvSpPr>
            <a:spLocks noGrp="1"/>
          </p:cNvSpPr>
          <p:nvPr>
            <p:ph type="sldNum" sz="quarter" idx="4"/>
          </p:nvPr>
        </p:nvSpPr>
        <p:spPr/>
        <p:txBody>
          <a:bodyPr/>
          <a:lstStyle/>
          <a:p>
            <a:fld id="{528F71E4-6861-4081-93F7-1CE13C0AE979}" type="slidenum">
              <a:rPr lang="ko-KR" altLang="en-US" smtClean="0"/>
              <a:pPr/>
              <a:t>42</a:t>
            </a:fld>
            <a:endParaRPr lang="ko-KR" altLang="en-US" dirty="0"/>
          </a:p>
        </p:txBody>
      </p:sp>
      <p:grpSp>
        <p:nvGrpSpPr>
          <p:cNvPr id="7" name="그룹 6">
            <a:extLst>
              <a:ext uri="{FF2B5EF4-FFF2-40B4-BE49-F238E27FC236}">
                <a16:creationId xmlns:a16="http://schemas.microsoft.com/office/drawing/2014/main" id="{755C79CD-CCE2-1502-A4C8-AA66D9A8AECC}"/>
              </a:ext>
            </a:extLst>
          </p:cNvPr>
          <p:cNvGrpSpPr/>
          <p:nvPr/>
        </p:nvGrpSpPr>
        <p:grpSpPr>
          <a:xfrm>
            <a:off x="712244" y="723133"/>
            <a:ext cx="3203541" cy="1939951"/>
            <a:chOff x="321690" y="525397"/>
            <a:chExt cx="3843898" cy="2327729"/>
          </a:xfrm>
        </p:grpSpPr>
        <p:pic>
          <p:nvPicPr>
            <p:cNvPr id="4" name="그림 3">
              <a:extLst>
                <a:ext uri="{FF2B5EF4-FFF2-40B4-BE49-F238E27FC236}">
                  <a16:creationId xmlns:a16="http://schemas.microsoft.com/office/drawing/2014/main" id="{E911F93B-4231-2787-036C-F00A5F2AF001}"/>
                </a:ext>
              </a:extLst>
            </p:cNvPr>
            <p:cNvPicPr>
              <a:picLocks noChangeAspect="1"/>
            </p:cNvPicPr>
            <p:nvPr/>
          </p:nvPicPr>
          <p:blipFill>
            <a:blip r:embed="rId3"/>
            <a:stretch>
              <a:fillRect/>
            </a:stretch>
          </p:blipFill>
          <p:spPr>
            <a:xfrm>
              <a:off x="321690" y="525397"/>
              <a:ext cx="3843898" cy="2327729"/>
            </a:xfrm>
            <a:prstGeom prst="rect">
              <a:avLst/>
            </a:prstGeom>
          </p:spPr>
        </p:pic>
        <p:cxnSp>
          <p:nvCxnSpPr>
            <p:cNvPr id="6" name="직선 연결선[R] 5">
              <a:extLst>
                <a:ext uri="{FF2B5EF4-FFF2-40B4-BE49-F238E27FC236}">
                  <a16:creationId xmlns:a16="http://schemas.microsoft.com/office/drawing/2014/main" id="{EEF3E503-B681-25DA-B2A5-F7C54E884198}"/>
                </a:ext>
              </a:extLst>
            </p:cNvPr>
            <p:cNvCxnSpPr>
              <a:cxnSpLocks/>
            </p:cNvCxnSpPr>
            <p:nvPr/>
          </p:nvCxnSpPr>
          <p:spPr>
            <a:xfrm flipV="1">
              <a:off x="1993607" y="1003384"/>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R] 7">
              <a:extLst>
                <a:ext uri="{FF2B5EF4-FFF2-40B4-BE49-F238E27FC236}">
                  <a16:creationId xmlns:a16="http://schemas.microsoft.com/office/drawing/2014/main" id="{0667CB6B-3AA6-0879-C219-19F82D514434}"/>
                </a:ext>
              </a:extLst>
            </p:cNvPr>
            <p:cNvCxnSpPr>
              <a:cxnSpLocks/>
            </p:cNvCxnSpPr>
            <p:nvPr/>
          </p:nvCxnSpPr>
          <p:spPr>
            <a:xfrm flipV="1">
              <a:off x="1322095" y="1896352"/>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3617C9CE-3799-ABBF-7646-76A40495B4BE}"/>
                </a:ext>
              </a:extLst>
            </p:cNvPr>
            <p:cNvCxnSpPr>
              <a:cxnSpLocks/>
            </p:cNvCxnSpPr>
            <p:nvPr/>
          </p:nvCxnSpPr>
          <p:spPr>
            <a:xfrm flipH="1" flipV="1">
              <a:off x="957764" y="1146259"/>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8354A8E9-FEE8-09AF-BE22-8834CA8CC788}"/>
              </a:ext>
            </a:extLst>
          </p:cNvPr>
          <p:cNvSpPr txBox="1"/>
          <p:nvPr/>
        </p:nvSpPr>
        <p:spPr>
          <a:xfrm flipH="1">
            <a:off x="4788276" y="725328"/>
            <a:ext cx="4045720" cy="1661993"/>
          </a:xfrm>
          <a:prstGeom prst="rect">
            <a:avLst/>
          </a:prstGeom>
          <a:noFill/>
        </p:spPr>
        <p:txBody>
          <a:bodyPr wrap="square" lIns="0" tIns="0" rIns="0" bIns="0" rtlCol="0">
            <a:spAutoFit/>
          </a:bodyPr>
          <a:lstStyle/>
          <a:p>
            <a:pPr algn="l"/>
            <a:r>
              <a:rPr kumimoji="1" lang="en-US" altLang="ko-Kore-KR" spc="-40" dirty="0">
                <a:latin typeface="+mn-ea"/>
              </a:rPr>
              <a:t>Module design</a:t>
            </a:r>
            <a:r>
              <a:rPr kumimoji="1" lang="ko-Kore-KR" altLang="en-US" spc="-40" dirty="0">
                <a:latin typeface="+mn-ea"/>
              </a:rPr>
              <a:t>에서</a:t>
            </a:r>
            <a:r>
              <a:rPr kumimoji="1" lang="en-US" altLang="ko-Kore-KR" spc="-40" dirty="0">
                <a:latin typeface="+mn-ea"/>
              </a:rPr>
              <a:t>, </a:t>
            </a:r>
          </a:p>
          <a:p>
            <a:pPr marL="285750" indent="-285750" algn="l">
              <a:buFontTx/>
              <a:buChar char="-"/>
            </a:pPr>
            <a:r>
              <a:rPr kumimoji="1" lang="en-US" altLang="ko-Kore-KR" spc="-40" dirty="0">
                <a:latin typeface="+mn-ea"/>
              </a:rPr>
              <a:t>multi-objective</a:t>
            </a:r>
          </a:p>
          <a:p>
            <a:pPr marL="285750" indent="-285750" algn="l">
              <a:buFontTx/>
              <a:buChar char="-"/>
            </a:pPr>
            <a:r>
              <a:rPr kumimoji="1" lang="en-US" altLang="ko-KR" spc="-40" dirty="0">
                <a:latin typeface="+mn-ea"/>
              </a:rPr>
              <a:t>Function or geographic</a:t>
            </a:r>
          </a:p>
          <a:p>
            <a:pPr marL="285750" indent="-285750" algn="l">
              <a:buFontTx/>
              <a:buChar char="-"/>
            </a:pPr>
            <a:r>
              <a:rPr kumimoji="1" lang="en-US" altLang="ko-KR" spc="-40" dirty="0">
                <a:latin typeface="+mn-ea"/>
              </a:rPr>
              <a:t>Supplier</a:t>
            </a:r>
          </a:p>
          <a:p>
            <a:pPr marL="285750" indent="-285750" algn="l">
              <a:buFontTx/>
              <a:buChar char="-"/>
            </a:pPr>
            <a:endParaRPr kumimoji="1" lang="en-US" altLang="ko-KR" spc="-40" dirty="0">
              <a:latin typeface="+mn-ea"/>
            </a:endParaRPr>
          </a:p>
          <a:p>
            <a:pPr algn="l"/>
            <a:r>
              <a:rPr kumimoji="1" lang="ko-KR" altLang="en-US" spc="-40" dirty="0">
                <a:latin typeface="+mn-ea"/>
              </a:rPr>
              <a:t>등 다양한 요인 </a:t>
            </a:r>
            <a:r>
              <a:rPr kumimoji="1" lang="en-US" altLang="ko-KR" spc="-40" dirty="0">
                <a:latin typeface="+mn-ea"/>
                <a:sym typeface="Wingdings" pitchFamily="2" charset="2"/>
              </a:rPr>
              <a:t> </a:t>
            </a:r>
            <a:r>
              <a:rPr kumimoji="1" lang="ko-KR" altLang="en-US" spc="-40" dirty="0">
                <a:latin typeface="+mn-ea"/>
                <a:sym typeface="Wingdings" pitchFamily="2" charset="2"/>
              </a:rPr>
              <a:t>완벽 </a:t>
            </a:r>
            <a:r>
              <a:rPr kumimoji="1" lang="en-US" altLang="ko-KR" spc="-40" dirty="0">
                <a:latin typeface="+mn-ea"/>
                <a:sym typeface="Wingdings" pitchFamily="2" charset="2"/>
              </a:rPr>
              <a:t>modularity x </a:t>
            </a:r>
            <a:endParaRPr kumimoji="1" lang="en-US" altLang="ko-KR" spc="-40" dirty="0">
              <a:latin typeface="+mn-ea"/>
            </a:endParaRPr>
          </a:p>
        </p:txBody>
      </p:sp>
      <p:grpSp>
        <p:nvGrpSpPr>
          <p:cNvPr id="11" name="그룹 10">
            <a:extLst>
              <a:ext uri="{FF2B5EF4-FFF2-40B4-BE49-F238E27FC236}">
                <a16:creationId xmlns:a16="http://schemas.microsoft.com/office/drawing/2014/main" id="{22F4D608-444A-FFB4-FB1C-AFCE31AE49FC}"/>
              </a:ext>
            </a:extLst>
          </p:cNvPr>
          <p:cNvGrpSpPr/>
          <p:nvPr/>
        </p:nvGrpSpPr>
        <p:grpSpPr>
          <a:xfrm>
            <a:off x="897803" y="2952023"/>
            <a:ext cx="7517552" cy="1363307"/>
            <a:chOff x="2689577" y="4266208"/>
            <a:chExt cx="7517552" cy="1363307"/>
          </a:xfrm>
        </p:grpSpPr>
        <p:sp>
          <p:nvSpPr>
            <p:cNvPr id="15" name="TextBox 14">
              <a:extLst>
                <a:ext uri="{FF2B5EF4-FFF2-40B4-BE49-F238E27FC236}">
                  <a16:creationId xmlns:a16="http://schemas.microsoft.com/office/drawing/2014/main" id="{FEB35328-F025-A755-ED8C-F085C6FD0DBF}"/>
                </a:ext>
              </a:extLst>
            </p:cNvPr>
            <p:cNvSpPr txBox="1"/>
            <p:nvPr/>
          </p:nvSpPr>
          <p:spPr>
            <a:xfrm flipH="1">
              <a:off x="2689577" y="4644630"/>
              <a:ext cx="7171423" cy="984885"/>
            </a:xfrm>
            <a:prstGeom prst="rect">
              <a:avLst/>
            </a:prstGeom>
            <a:noFill/>
          </p:spPr>
          <p:txBody>
            <a:bodyPr wrap="square" lIns="0" tIns="0" rIns="0" bIns="0" rtlCol="0">
              <a:spAutoFit/>
            </a:bodyPr>
            <a:lstStyle/>
            <a:p>
              <a:pPr algn="l"/>
              <a:r>
                <a:rPr kumimoji="1" lang="en-US" altLang="ko-KR" sz="1600" spc="-40" dirty="0">
                  <a:latin typeface="+mn-ea"/>
                </a:rPr>
                <a:t>P</a:t>
              </a:r>
              <a:r>
                <a:rPr kumimoji="1" lang="en-US" altLang="ko-KR" sz="1600" spc="-40" baseline="-25000" dirty="0">
                  <a:latin typeface="+mn-ea"/>
                </a:rPr>
                <a:t>1</a:t>
              </a:r>
              <a:r>
                <a:rPr kumimoji="1" lang="en-US" altLang="ko-KR" sz="1600" spc="-40" dirty="0">
                  <a:latin typeface="+mn-ea"/>
                </a:rPr>
                <a:t> : {M1, M2, </a:t>
              </a:r>
              <a:r>
                <a:rPr kumimoji="1" lang="en-US" altLang="ko-KR" sz="1600" spc="-40" dirty="0">
                  <a:solidFill>
                    <a:srgbClr val="0070C0"/>
                  </a:solidFill>
                  <a:latin typeface="+mn-ea"/>
                </a:rPr>
                <a:t>M6, M7</a:t>
              </a:r>
              <a:r>
                <a:rPr kumimoji="1" lang="en-US" altLang="ko-KR" sz="1600" spc="-40" dirty="0">
                  <a:latin typeface="+mn-ea"/>
                </a:rPr>
                <a:t>}          | {M3, M4, M5}                | M8</a:t>
              </a:r>
            </a:p>
            <a:p>
              <a:r>
                <a:rPr kumimoji="1" lang="en-US" altLang="ko-KR" sz="1600" spc="-40" dirty="0">
                  <a:latin typeface="+mn-ea"/>
                </a:rPr>
                <a:t>P</a:t>
              </a:r>
              <a:r>
                <a:rPr kumimoji="1" lang="en-US" altLang="ko-KR" sz="1600" spc="-40" baseline="-25000" dirty="0">
                  <a:latin typeface="+mn-ea"/>
                </a:rPr>
                <a:t>2</a:t>
              </a:r>
              <a:r>
                <a:rPr kumimoji="1" lang="en-US" altLang="ko-KR" sz="1600" spc="-40" dirty="0">
                  <a:latin typeface="+mn-ea"/>
                </a:rPr>
                <a:t> : {M1, M2, </a:t>
              </a:r>
              <a:r>
                <a:rPr kumimoji="1" lang="en-US" altLang="ko-KR" sz="1600" spc="-40" dirty="0">
                  <a:solidFill>
                    <a:srgbClr val="0070C0"/>
                  </a:solidFill>
                  <a:latin typeface="+mn-ea"/>
                </a:rPr>
                <a:t>M9, M10, M11</a:t>
              </a:r>
              <a:r>
                <a:rPr kumimoji="1" lang="en-US" altLang="ko-KR" sz="1600" spc="-40" dirty="0">
                  <a:latin typeface="+mn-ea"/>
                </a:rPr>
                <a:t>} | {M3, M4, M5}</a:t>
              </a:r>
            </a:p>
            <a:p>
              <a:r>
                <a:rPr kumimoji="1" lang="en-US" altLang="ko-KR" sz="1600" spc="-40" dirty="0">
                  <a:latin typeface="+mn-ea"/>
                </a:rPr>
                <a:t>P</a:t>
              </a:r>
              <a:r>
                <a:rPr kumimoji="1" lang="en-US" altLang="ko-KR" sz="1600" spc="-40" baseline="-25000" dirty="0">
                  <a:latin typeface="+mn-ea"/>
                </a:rPr>
                <a:t>3</a:t>
              </a:r>
              <a:r>
                <a:rPr kumimoji="1" lang="en-US" altLang="ko-KR" sz="1600" spc="-40" dirty="0">
                  <a:latin typeface="+mn-ea"/>
                </a:rPr>
                <a:t> : {M1, M2}                      | {M3, M4, M5}                | {M12}   | {M13}</a:t>
              </a:r>
            </a:p>
            <a:p>
              <a:r>
                <a:rPr kumimoji="1" lang="en-US" altLang="ko-KR" sz="1600" spc="-40" dirty="0">
                  <a:latin typeface="+mn-ea"/>
                </a:rPr>
                <a:t>P</a:t>
              </a:r>
              <a:r>
                <a:rPr kumimoji="1" lang="en-US" altLang="ko-KR" sz="1600" spc="-40" baseline="-25000" dirty="0">
                  <a:latin typeface="+mn-ea"/>
                </a:rPr>
                <a:t>4</a:t>
              </a:r>
              <a:r>
                <a:rPr kumimoji="1" lang="en-US" altLang="ko-KR" sz="1600" spc="-40" dirty="0">
                  <a:latin typeface="+mn-ea"/>
                </a:rPr>
                <a:t> : {M1, M2}                      | {M3, M4, M5, </a:t>
              </a:r>
              <a:r>
                <a:rPr kumimoji="1" lang="en-US" altLang="ko-KR" sz="1600" spc="-40" dirty="0">
                  <a:solidFill>
                    <a:srgbClr val="0070C0"/>
                  </a:solidFill>
                  <a:latin typeface="+mn-ea"/>
                </a:rPr>
                <a:t>M14, M15</a:t>
              </a:r>
              <a:r>
                <a:rPr kumimoji="1" lang="en-US" altLang="ko-KR" sz="1600" spc="-40" dirty="0">
                  <a:latin typeface="+mn-ea"/>
                </a:rPr>
                <a:t>}</a:t>
              </a:r>
            </a:p>
          </p:txBody>
        </p:sp>
        <p:sp>
          <p:nvSpPr>
            <p:cNvPr id="9" name="TextBox 8">
              <a:extLst>
                <a:ext uri="{FF2B5EF4-FFF2-40B4-BE49-F238E27FC236}">
                  <a16:creationId xmlns:a16="http://schemas.microsoft.com/office/drawing/2014/main" id="{61E3E2ED-8D81-55AB-53DB-114CB115CCF8}"/>
                </a:ext>
              </a:extLst>
            </p:cNvPr>
            <p:cNvSpPr txBox="1"/>
            <p:nvPr/>
          </p:nvSpPr>
          <p:spPr>
            <a:xfrm flipH="1">
              <a:off x="3035706" y="4266208"/>
              <a:ext cx="7171423" cy="246221"/>
            </a:xfrm>
            <a:prstGeom prst="rect">
              <a:avLst/>
            </a:prstGeom>
            <a:noFill/>
          </p:spPr>
          <p:txBody>
            <a:bodyPr wrap="square" lIns="0" tIns="0" rIns="0" bIns="0" rtlCol="0">
              <a:spAutoFit/>
            </a:bodyPr>
            <a:lstStyle/>
            <a:p>
              <a:pPr algn="l"/>
              <a:r>
                <a:rPr kumimoji="1" lang="en-US" altLang="ko-KR" sz="1600" spc="-40" dirty="0">
                  <a:latin typeface="+mn-ea"/>
                </a:rPr>
                <a:t>Group 1                           Group 2                    Group 3    Group 4</a:t>
              </a:r>
            </a:p>
          </p:txBody>
        </p:sp>
      </p:grpSp>
      <p:sp>
        <p:nvSpPr>
          <p:cNvPr id="12" name="TextBox 11">
            <a:extLst>
              <a:ext uri="{FF2B5EF4-FFF2-40B4-BE49-F238E27FC236}">
                <a16:creationId xmlns:a16="http://schemas.microsoft.com/office/drawing/2014/main" id="{4FF3F737-7259-CD1C-5FC2-DDF79F9E1785}"/>
              </a:ext>
            </a:extLst>
          </p:cNvPr>
          <p:cNvSpPr txBox="1"/>
          <p:nvPr/>
        </p:nvSpPr>
        <p:spPr>
          <a:xfrm flipH="1">
            <a:off x="655280" y="4747165"/>
            <a:ext cx="3580683" cy="492443"/>
          </a:xfrm>
          <a:prstGeom prst="rect">
            <a:avLst/>
          </a:prstGeom>
          <a:noFill/>
        </p:spPr>
        <p:txBody>
          <a:bodyPr wrap="square" lIns="0" tIns="0" rIns="0" bIns="0" rtlCol="0">
            <a:spAutoFit/>
          </a:bodyPr>
          <a:lstStyle/>
          <a:p>
            <a:pPr algn="ctr"/>
            <a:r>
              <a:rPr kumimoji="1" lang="en-US" altLang="ko-KR" sz="1600" spc="-40" dirty="0">
                <a:latin typeface="+mn-ea"/>
              </a:rPr>
              <a:t>Family Group 1 = {P</a:t>
            </a:r>
            <a:r>
              <a:rPr kumimoji="1" lang="en-US" altLang="ko-KR" sz="1600" spc="-40" baseline="-25000" dirty="0">
                <a:latin typeface="+mn-ea"/>
              </a:rPr>
              <a:t>1 </a:t>
            </a:r>
            <a:r>
              <a:rPr kumimoji="1" lang="en-US" altLang="ko-KR" sz="1600" spc="-40" dirty="0">
                <a:latin typeface="+mn-ea"/>
              </a:rPr>
              <a:t>U P</a:t>
            </a:r>
            <a:r>
              <a:rPr kumimoji="1" lang="en-US" altLang="ko-KR" sz="1600" spc="-40" baseline="-25000" dirty="0">
                <a:latin typeface="+mn-ea"/>
              </a:rPr>
              <a:t>2 </a:t>
            </a:r>
            <a:r>
              <a:rPr kumimoji="1" lang="en-US" altLang="ko-KR" sz="1600" spc="-40" dirty="0">
                <a:latin typeface="+mn-ea"/>
              </a:rPr>
              <a:t>U P</a:t>
            </a:r>
            <a:r>
              <a:rPr kumimoji="1" lang="en-US" altLang="ko-KR" sz="1600" spc="-40" baseline="-25000" dirty="0">
                <a:latin typeface="+mn-ea"/>
              </a:rPr>
              <a:t>3 </a:t>
            </a:r>
            <a:r>
              <a:rPr kumimoji="1" lang="en-US" altLang="ko-KR" sz="1600" spc="-40" dirty="0">
                <a:latin typeface="+mn-ea"/>
              </a:rPr>
              <a:t>U P</a:t>
            </a:r>
            <a:r>
              <a:rPr kumimoji="1" lang="en-US" altLang="ko-KR" sz="1600" spc="-40" baseline="-25000" dirty="0">
                <a:latin typeface="+mn-ea"/>
              </a:rPr>
              <a:t>4</a:t>
            </a:r>
            <a:r>
              <a:rPr kumimoji="1" lang="en-US" altLang="ko-KR" sz="1600" spc="-40" dirty="0">
                <a:latin typeface="+mn-ea"/>
              </a:rPr>
              <a:t> }</a:t>
            </a:r>
          </a:p>
          <a:p>
            <a:pPr algn="ctr"/>
            <a:r>
              <a:rPr kumimoji="1" lang="en-US" altLang="ko-KR" sz="1600" spc="-40" dirty="0">
                <a:latin typeface="+mn-ea"/>
              </a:rPr>
              <a:t> = {M1, M2, </a:t>
            </a:r>
            <a:r>
              <a:rPr kumimoji="1" lang="en-US" altLang="ko-KR" sz="1600" spc="-40" dirty="0">
                <a:solidFill>
                  <a:srgbClr val="0070C0"/>
                </a:solidFill>
                <a:latin typeface="+mn-ea"/>
              </a:rPr>
              <a:t>M6, M7, M9, M10, M11</a:t>
            </a:r>
            <a:r>
              <a:rPr kumimoji="1" lang="en-US" altLang="ko-KR" sz="1600" spc="-40" dirty="0">
                <a:latin typeface="+mn-ea"/>
              </a:rPr>
              <a:t>}</a:t>
            </a:r>
          </a:p>
        </p:txBody>
      </p:sp>
      <p:sp>
        <p:nvSpPr>
          <p:cNvPr id="13" name="TextBox 12">
            <a:extLst>
              <a:ext uri="{FF2B5EF4-FFF2-40B4-BE49-F238E27FC236}">
                <a16:creationId xmlns:a16="http://schemas.microsoft.com/office/drawing/2014/main" id="{ECDA5581-861F-A209-6537-5E2F6C89DFF2}"/>
              </a:ext>
            </a:extLst>
          </p:cNvPr>
          <p:cNvSpPr txBox="1"/>
          <p:nvPr/>
        </p:nvSpPr>
        <p:spPr>
          <a:xfrm>
            <a:off x="4352397" y="4854886"/>
            <a:ext cx="4753353" cy="276999"/>
          </a:xfrm>
          <a:prstGeom prst="rect">
            <a:avLst/>
          </a:prstGeom>
          <a:noFill/>
        </p:spPr>
        <p:txBody>
          <a:bodyPr wrap="none" lIns="0" tIns="0" rIns="0" bIns="0" rtlCol="0">
            <a:spAutoFit/>
          </a:bodyPr>
          <a:lstStyle/>
          <a:p>
            <a:pPr algn="l"/>
            <a:r>
              <a:rPr kumimoji="1" lang="en-US" altLang="ko-Kore-KR" b="1" spc="-40" dirty="0">
                <a:latin typeface="+mn-ea"/>
                <a:sym typeface="Wingdings" pitchFamily="2" charset="2"/>
              </a:rPr>
              <a:t> DP </a:t>
            </a:r>
            <a:r>
              <a:rPr kumimoji="1" lang="ko-Kore-KR" altLang="en-US" b="1" spc="-40" dirty="0">
                <a:latin typeface="+mn-ea"/>
                <a:sym typeface="Wingdings" pitchFamily="2" charset="2"/>
              </a:rPr>
              <a:t>문제 </a:t>
            </a:r>
            <a:r>
              <a:rPr kumimoji="1" lang="en-US" altLang="ko-Kore-KR" b="1" spc="-40" dirty="0">
                <a:latin typeface="+mn-ea"/>
                <a:sym typeface="Wingdings" pitchFamily="2" charset="2"/>
              </a:rPr>
              <a:t>(</a:t>
            </a:r>
            <a:r>
              <a:rPr kumimoji="1" lang="en-US" altLang="ko-KR" b="1" spc="-40" dirty="0">
                <a:latin typeface="+mn-ea"/>
                <a:sym typeface="Wingdings" pitchFamily="2" charset="2"/>
              </a:rPr>
              <a:t>group &amp; independent)</a:t>
            </a:r>
            <a:r>
              <a:rPr kumimoji="1" lang="ko-Kore-KR" altLang="en-US" b="1" spc="-40" dirty="0">
                <a:latin typeface="+mn-ea"/>
                <a:sym typeface="Wingdings" pitchFamily="2" charset="2"/>
              </a:rPr>
              <a:t>의 효과 ↓</a:t>
            </a:r>
            <a:endParaRPr kumimoji="1" lang="ko-Kore-KR" altLang="en-US" b="1" spc="-40" dirty="0">
              <a:latin typeface="+mn-ea"/>
            </a:endParaRPr>
          </a:p>
        </p:txBody>
      </p:sp>
      <p:sp>
        <p:nvSpPr>
          <p:cNvPr id="16" name="TextBox 15">
            <a:extLst>
              <a:ext uri="{FF2B5EF4-FFF2-40B4-BE49-F238E27FC236}">
                <a16:creationId xmlns:a16="http://schemas.microsoft.com/office/drawing/2014/main" id="{92A3AEC8-C025-584E-6D38-D1E2C168FE73}"/>
              </a:ext>
            </a:extLst>
          </p:cNvPr>
          <p:cNvSpPr txBox="1"/>
          <p:nvPr/>
        </p:nvSpPr>
        <p:spPr>
          <a:xfrm>
            <a:off x="391885" y="141514"/>
            <a:ext cx="8527996" cy="492443"/>
          </a:xfrm>
          <a:prstGeom prst="rect">
            <a:avLst/>
          </a:prstGeom>
          <a:noFill/>
        </p:spPr>
        <p:txBody>
          <a:bodyPr wrap="square" lIns="0" tIns="0" rIns="0" bIns="0" rtlCol="0">
            <a:spAutoFit/>
          </a:bodyPr>
          <a:lstStyle/>
          <a:p>
            <a:pPr algn="l"/>
            <a:r>
              <a:rPr kumimoji="1" lang="en-US" altLang="ko-Kore-KR" sz="3200" b="1" spc="-40" dirty="0">
                <a:latin typeface="+mn-ea"/>
              </a:rPr>
              <a:t>Further movement</a:t>
            </a:r>
          </a:p>
        </p:txBody>
      </p:sp>
      <p:cxnSp>
        <p:nvCxnSpPr>
          <p:cNvPr id="17" name="직선 연결선[R] 16">
            <a:extLst>
              <a:ext uri="{FF2B5EF4-FFF2-40B4-BE49-F238E27FC236}">
                <a16:creationId xmlns:a16="http://schemas.microsoft.com/office/drawing/2014/main" id="{71E39E9A-50C5-A583-2480-1DDB6CBFF532}"/>
              </a:ext>
            </a:extLst>
          </p:cNvPr>
          <p:cNvCxnSpPr>
            <a:cxnSpLocks/>
          </p:cNvCxnSpPr>
          <p:nvPr/>
        </p:nvCxnSpPr>
        <p:spPr>
          <a:xfrm>
            <a:off x="0" y="2777071"/>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07B9A90F-A895-DF77-B588-C09F7789D4A5}"/>
              </a:ext>
            </a:extLst>
          </p:cNvPr>
          <p:cNvCxnSpPr>
            <a:cxnSpLocks/>
            <a:endCxn id="12" idx="3"/>
          </p:cNvCxnSpPr>
          <p:nvPr/>
        </p:nvCxnSpPr>
        <p:spPr>
          <a:xfrm rot="5400000">
            <a:off x="-48154" y="3798354"/>
            <a:ext cx="1898467" cy="491598"/>
          </a:xfrm>
          <a:prstGeom prst="bentConnector4">
            <a:avLst>
              <a:gd name="adj1" fmla="val 248"/>
              <a:gd name="adj2" fmla="val 1465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09A2F96-B458-6ADB-07D6-5F064D0C468B}"/>
              </a:ext>
            </a:extLst>
          </p:cNvPr>
          <p:cNvSpPr txBox="1"/>
          <p:nvPr/>
        </p:nvSpPr>
        <p:spPr>
          <a:xfrm>
            <a:off x="581675" y="5532941"/>
            <a:ext cx="5536580" cy="276999"/>
          </a:xfrm>
          <a:prstGeom prst="rect">
            <a:avLst/>
          </a:prstGeom>
          <a:noFill/>
        </p:spPr>
        <p:txBody>
          <a:bodyPr wrap="none" lIns="0" tIns="0" rIns="0" bIns="0" rtlCol="0">
            <a:spAutoFit/>
          </a:bodyPr>
          <a:lstStyle/>
          <a:p>
            <a:pPr algn="l"/>
            <a:r>
              <a:rPr kumimoji="1" lang="en-US" altLang="ko-Kore-KR" spc="-40" dirty="0">
                <a:latin typeface="+mn-ea"/>
              </a:rPr>
              <a:t>Handling </a:t>
            </a:r>
            <a:r>
              <a:rPr kumimoji="1" lang="ko-Kore-KR" altLang="en-US" spc="-40" dirty="0">
                <a:latin typeface="+mn-ea"/>
              </a:rPr>
              <a:t>할 수 있도록의 더 </a:t>
            </a:r>
            <a:r>
              <a:rPr kumimoji="1" lang="en-US" altLang="ko-Kore-KR" spc="-40" dirty="0">
                <a:latin typeface="+mn-ea"/>
              </a:rPr>
              <a:t>sub-group</a:t>
            </a:r>
            <a:r>
              <a:rPr kumimoji="1" lang="ko-Kore-KR" altLang="en-US" spc="-40" dirty="0">
                <a:latin typeface="+mn-ea"/>
              </a:rPr>
              <a:t>으로 나눠보자 </a:t>
            </a:r>
          </a:p>
        </p:txBody>
      </p:sp>
      <p:sp>
        <p:nvSpPr>
          <p:cNvPr id="30" name="TextBox 29">
            <a:extLst>
              <a:ext uri="{FF2B5EF4-FFF2-40B4-BE49-F238E27FC236}">
                <a16:creationId xmlns:a16="http://schemas.microsoft.com/office/drawing/2014/main" id="{E4393DA2-B7B2-75FA-DF4E-95FCBB6104D2}"/>
              </a:ext>
            </a:extLst>
          </p:cNvPr>
          <p:cNvSpPr txBox="1"/>
          <p:nvPr/>
        </p:nvSpPr>
        <p:spPr>
          <a:xfrm>
            <a:off x="581675" y="6041717"/>
            <a:ext cx="5567871" cy="307777"/>
          </a:xfrm>
          <a:prstGeom prst="rect">
            <a:avLst/>
          </a:prstGeom>
          <a:noFill/>
        </p:spPr>
        <p:txBody>
          <a:bodyPr wrap="none" lIns="0" tIns="0" rIns="0" bIns="0" rtlCol="0">
            <a:spAutoFit/>
          </a:bodyPr>
          <a:lstStyle/>
          <a:p>
            <a:pPr algn="l"/>
            <a:r>
              <a:rPr kumimoji="1" lang="en-US" altLang="ko-Kore-KR" sz="2000" b="1" spc="-40" dirty="0">
                <a:solidFill>
                  <a:srgbClr val="C00000"/>
                </a:solidFill>
                <a:latin typeface="+mn-ea"/>
              </a:rPr>
              <a:t>D-separation (</a:t>
            </a:r>
            <a:r>
              <a:rPr kumimoji="1" lang="ko-Kore-KR" altLang="en-US" sz="2000" b="1" spc="-40" dirty="0">
                <a:solidFill>
                  <a:srgbClr val="C00000"/>
                </a:solidFill>
                <a:latin typeface="+mn-ea"/>
              </a:rPr>
              <a:t>조건부 독립</a:t>
            </a:r>
            <a:r>
              <a:rPr kumimoji="1" lang="en-US" altLang="ko-Kore-KR" sz="2000" b="1" spc="-40" dirty="0">
                <a:solidFill>
                  <a:srgbClr val="C00000"/>
                </a:solidFill>
                <a:latin typeface="+mn-ea"/>
              </a:rPr>
              <a:t>) </a:t>
            </a:r>
            <a:r>
              <a:rPr kumimoji="1" lang="en-US" altLang="ko-KR" sz="2000" b="1" spc="-40" dirty="0">
                <a:solidFill>
                  <a:srgbClr val="C00000"/>
                </a:solidFill>
                <a:latin typeface="+mn-ea"/>
              </a:rPr>
              <a:t>in Bayesian network</a:t>
            </a:r>
            <a:endParaRPr kumimoji="1" lang="ko-Kore-KR" altLang="en-US" sz="2000" b="1" spc="-40" dirty="0">
              <a:solidFill>
                <a:srgbClr val="C00000"/>
              </a:solidFill>
              <a:latin typeface="+mn-ea"/>
            </a:endParaRPr>
          </a:p>
        </p:txBody>
      </p:sp>
    </p:spTree>
    <p:extLst>
      <p:ext uri="{BB962C8B-B14F-4D97-AF65-F5344CB8AC3E}">
        <p14:creationId xmlns:p14="http://schemas.microsoft.com/office/powerpoint/2010/main" val="4055970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43</a:t>
            </a:fld>
            <a:endParaRPr lang="ko-KR" altLang="en-US" dirty="0"/>
          </a:p>
        </p:txBody>
      </p:sp>
      <p:grpSp>
        <p:nvGrpSpPr>
          <p:cNvPr id="25" name="그룹 24">
            <a:extLst>
              <a:ext uri="{FF2B5EF4-FFF2-40B4-BE49-F238E27FC236}">
                <a16:creationId xmlns:a16="http://schemas.microsoft.com/office/drawing/2014/main" id="{83B6EFEF-A5D7-BC12-FD87-A5707AF06B5D}"/>
              </a:ext>
            </a:extLst>
          </p:cNvPr>
          <p:cNvGrpSpPr/>
          <p:nvPr/>
        </p:nvGrpSpPr>
        <p:grpSpPr>
          <a:xfrm>
            <a:off x="256615" y="1290036"/>
            <a:ext cx="3259220" cy="1973669"/>
            <a:chOff x="256615" y="1430044"/>
            <a:chExt cx="3843898" cy="2327729"/>
          </a:xfrm>
        </p:grpSpPr>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1430044"/>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1908031"/>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2800999"/>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2050906"/>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69343F61-9AF2-9E21-2B3B-7D3043E460A7}"/>
              </a:ext>
            </a:extLst>
          </p:cNvPr>
          <p:cNvSpPr txBox="1"/>
          <p:nvPr/>
        </p:nvSpPr>
        <p:spPr>
          <a:xfrm>
            <a:off x="-717452" y="326370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pic>
        <p:nvPicPr>
          <p:cNvPr id="7" name="그림 6">
            <a:extLst>
              <a:ext uri="{FF2B5EF4-FFF2-40B4-BE49-F238E27FC236}">
                <a16:creationId xmlns:a16="http://schemas.microsoft.com/office/drawing/2014/main" id="{3C71429F-12B7-6429-03C7-9417F9D8FCB7}"/>
              </a:ext>
            </a:extLst>
          </p:cNvPr>
          <p:cNvPicPr>
            <a:picLocks noChangeAspect="1"/>
          </p:cNvPicPr>
          <p:nvPr/>
        </p:nvPicPr>
        <p:blipFill>
          <a:blip r:embed="rId4"/>
          <a:stretch>
            <a:fillRect/>
          </a:stretch>
        </p:blipFill>
        <p:spPr>
          <a:xfrm>
            <a:off x="6489991" y="895679"/>
            <a:ext cx="2160651" cy="2090110"/>
          </a:xfrm>
          <a:prstGeom prst="rect">
            <a:avLst/>
          </a:prstGeom>
        </p:spPr>
      </p:pic>
      <p:pic>
        <p:nvPicPr>
          <p:cNvPr id="15" name="그림 14">
            <a:extLst>
              <a:ext uri="{FF2B5EF4-FFF2-40B4-BE49-F238E27FC236}">
                <a16:creationId xmlns:a16="http://schemas.microsoft.com/office/drawing/2014/main" id="{81EA1F94-39E0-6F5C-CBC0-914650CD1F8A}"/>
              </a:ext>
            </a:extLst>
          </p:cNvPr>
          <p:cNvPicPr>
            <a:picLocks noChangeAspect="1"/>
          </p:cNvPicPr>
          <p:nvPr/>
        </p:nvPicPr>
        <p:blipFill>
          <a:blip r:embed="rId5"/>
          <a:stretch>
            <a:fillRect/>
          </a:stretch>
        </p:blipFill>
        <p:spPr>
          <a:xfrm>
            <a:off x="6211827" y="3107717"/>
            <a:ext cx="2772441" cy="552515"/>
          </a:xfrm>
          <a:prstGeom prst="rect">
            <a:avLst/>
          </a:prstGeom>
        </p:spPr>
      </p:pic>
      <p:cxnSp>
        <p:nvCxnSpPr>
          <p:cNvPr id="5" name="꺾인 연결선[E] 4">
            <a:extLst>
              <a:ext uri="{FF2B5EF4-FFF2-40B4-BE49-F238E27FC236}">
                <a16:creationId xmlns:a16="http://schemas.microsoft.com/office/drawing/2014/main" id="{0A728C98-C8B6-3BBC-5358-89CB15490D0C}"/>
              </a:ext>
            </a:extLst>
          </p:cNvPr>
          <p:cNvCxnSpPr>
            <a:cxnSpLocks/>
            <a:stCxn id="7" idx="1"/>
          </p:cNvCxnSpPr>
          <p:nvPr/>
        </p:nvCxnSpPr>
        <p:spPr>
          <a:xfrm rot="10800000" flipV="1">
            <a:off x="6211827" y="1940733"/>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CF51C5-4A52-1DEC-32D8-DA69A062B88D}"/>
              </a:ext>
            </a:extLst>
          </p:cNvPr>
          <p:cNvSpPr txBox="1"/>
          <p:nvPr/>
        </p:nvSpPr>
        <p:spPr>
          <a:xfrm>
            <a:off x="164845" y="141514"/>
            <a:ext cx="7146828" cy="646331"/>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 [sequence]</a:t>
            </a:r>
          </a:p>
          <a:p>
            <a:pPr algn="l"/>
            <a:r>
              <a:rPr kumimoji="1" lang="en-US" altLang="ko-Kore-KR" spc="-40" dirty="0">
                <a:latin typeface="+mn-ea"/>
              </a:rPr>
              <a:t>  -  Using D-separation in Bayesian network </a:t>
            </a:r>
            <a:r>
              <a:rPr kumimoji="1" lang="en-US" altLang="ko-KR" spc="-40" dirty="0">
                <a:latin typeface="+mn-ea"/>
              </a:rPr>
              <a:t>[</a:t>
            </a:r>
            <a:r>
              <a:rPr kumimoji="1" lang="ko-KR" altLang="en-US" spc="-40" dirty="0">
                <a:latin typeface="+mn-ea"/>
              </a:rPr>
              <a:t>조건부 독립</a:t>
            </a:r>
            <a:r>
              <a:rPr kumimoji="1" lang="en-US" altLang="ko-KR" spc="-40" dirty="0">
                <a:latin typeface="+mn-ea"/>
              </a:rPr>
              <a:t>]</a:t>
            </a:r>
            <a:endParaRPr kumimoji="1" lang="en-US" altLang="ko-Kore-KR" spc="-40" dirty="0">
              <a:latin typeface="+mn-ea"/>
            </a:endParaRPr>
          </a:p>
        </p:txBody>
      </p:sp>
      <p:pic>
        <p:nvPicPr>
          <p:cNvPr id="27" name="그림 26">
            <a:extLst>
              <a:ext uri="{FF2B5EF4-FFF2-40B4-BE49-F238E27FC236}">
                <a16:creationId xmlns:a16="http://schemas.microsoft.com/office/drawing/2014/main" id="{234E0D78-412E-A3CA-2AB1-47ECC96A153E}"/>
              </a:ext>
            </a:extLst>
          </p:cNvPr>
          <p:cNvPicPr>
            <a:picLocks noChangeAspect="1"/>
          </p:cNvPicPr>
          <p:nvPr/>
        </p:nvPicPr>
        <p:blipFill>
          <a:blip r:embed="rId6"/>
          <a:stretch>
            <a:fillRect/>
          </a:stretch>
        </p:blipFill>
        <p:spPr>
          <a:xfrm>
            <a:off x="3940301" y="982424"/>
            <a:ext cx="1501086" cy="2446576"/>
          </a:xfrm>
          <a:prstGeom prst="rect">
            <a:avLst/>
          </a:prstGeom>
        </p:spPr>
      </p:pic>
      <p:sp>
        <p:nvSpPr>
          <p:cNvPr id="28" name="TextBox 27">
            <a:extLst>
              <a:ext uri="{FF2B5EF4-FFF2-40B4-BE49-F238E27FC236}">
                <a16:creationId xmlns:a16="http://schemas.microsoft.com/office/drawing/2014/main" id="{99329EA0-BD89-444A-268F-5E34CC0CFF66}"/>
              </a:ext>
            </a:extLst>
          </p:cNvPr>
          <p:cNvSpPr txBox="1"/>
          <p:nvPr/>
        </p:nvSpPr>
        <p:spPr>
          <a:xfrm>
            <a:off x="370919" y="3840991"/>
            <a:ext cx="2888291" cy="246221"/>
          </a:xfrm>
          <a:prstGeom prst="rect">
            <a:avLst/>
          </a:prstGeom>
          <a:noFill/>
        </p:spPr>
        <p:txBody>
          <a:bodyPr wrap="none" lIns="0" tIns="0" rIns="0" bIns="0" rtlCol="0">
            <a:spAutoFit/>
          </a:bodyPr>
          <a:lstStyle/>
          <a:p>
            <a:pPr algn="l"/>
            <a:r>
              <a:rPr kumimoji="1" lang="en-US" altLang="ko-Kore-KR" sz="1600" spc="-40" dirty="0">
                <a:latin typeface="+mn-ea"/>
              </a:rPr>
              <a:t>Ex) </a:t>
            </a:r>
            <a:r>
              <a:rPr kumimoji="1" lang="en-US" altLang="ko-KR" sz="1600" spc="-40" dirty="0">
                <a:latin typeface="+mn-ea"/>
              </a:rPr>
              <a:t>each module has 3 instances</a:t>
            </a:r>
            <a:endParaRPr kumimoji="1" lang="ko-Kore-KR" altLang="en-US" sz="1600" spc="-40" dirty="0">
              <a:latin typeface="+mn-ea"/>
            </a:endParaRPr>
          </a:p>
        </p:txBody>
      </p:sp>
      <p:sp>
        <p:nvSpPr>
          <p:cNvPr id="29" name="TextBox 28">
            <a:extLst>
              <a:ext uri="{FF2B5EF4-FFF2-40B4-BE49-F238E27FC236}">
                <a16:creationId xmlns:a16="http://schemas.microsoft.com/office/drawing/2014/main" id="{251914F5-FAC1-1639-B640-3857DB3219AA}"/>
              </a:ext>
            </a:extLst>
          </p:cNvPr>
          <p:cNvSpPr txBox="1"/>
          <p:nvPr/>
        </p:nvSpPr>
        <p:spPr>
          <a:xfrm>
            <a:off x="627357" y="4227797"/>
            <a:ext cx="3208571" cy="246221"/>
          </a:xfrm>
          <a:prstGeom prst="rect">
            <a:avLst/>
          </a:prstGeom>
          <a:noFill/>
        </p:spPr>
        <p:txBody>
          <a:bodyPr wrap="none" lIns="0" tIns="0" rIns="0" bIns="0" rtlCol="0">
            <a:spAutoFit/>
          </a:bodyPr>
          <a:lstStyle/>
          <a:p>
            <a:pPr algn="l"/>
            <a:r>
              <a:rPr kumimoji="1" lang="en-US" altLang="ko-Kore-KR" sz="1600" spc="-40" dirty="0" err="1">
                <a:latin typeface="+mn-ea"/>
              </a:rPr>
              <a:t>i</a:t>
            </a:r>
            <a:r>
              <a:rPr kumimoji="1" lang="en-US" altLang="ko-Kore-KR" sz="1600" spc="-40" dirty="0">
                <a:latin typeface="+mn-ea"/>
              </a:rPr>
              <a:t>)</a:t>
            </a:r>
            <a:r>
              <a:rPr kumimoji="1" lang="ko-Kore-KR" altLang="en-US" sz="1600" spc="-40" dirty="0">
                <a:latin typeface="+mn-ea"/>
              </a:rPr>
              <a:t> </a:t>
            </a:r>
            <a:r>
              <a:rPr kumimoji="1" lang="en-US" altLang="ko-Kore-KR" sz="1600" spc="-40" dirty="0">
                <a:latin typeface="+mn-ea"/>
              </a:rPr>
              <a:t>Without replacement dependence</a:t>
            </a:r>
            <a:endParaRPr kumimoji="1" lang="ko-Kore-KR" altLang="en-US" sz="1600" spc="-40" dirty="0">
              <a:latin typeface="+mn-ea"/>
            </a:endParaRPr>
          </a:p>
        </p:txBody>
      </p:sp>
      <p:sp>
        <p:nvSpPr>
          <p:cNvPr id="30" name="TextBox 29">
            <a:extLst>
              <a:ext uri="{FF2B5EF4-FFF2-40B4-BE49-F238E27FC236}">
                <a16:creationId xmlns:a16="http://schemas.microsoft.com/office/drawing/2014/main" id="{445A13E8-F940-EFFF-002C-591948FE9029}"/>
              </a:ext>
            </a:extLst>
          </p:cNvPr>
          <p:cNvSpPr txBox="1"/>
          <p:nvPr/>
        </p:nvSpPr>
        <p:spPr>
          <a:xfrm>
            <a:off x="765215" y="4614603"/>
            <a:ext cx="1466427" cy="246221"/>
          </a:xfrm>
          <a:prstGeom prst="rect">
            <a:avLst/>
          </a:prstGeom>
          <a:noFill/>
        </p:spPr>
        <p:txBody>
          <a:bodyPr wrap="none" lIns="0" tIns="0" rIns="0" bIns="0" rtlCol="0">
            <a:spAutoFit/>
          </a:bodyPr>
          <a:lstStyle/>
          <a:p>
            <a:pPr algn="l"/>
            <a:r>
              <a:rPr kumimoji="1" lang="en-US" altLang="ko-Kore-KR" sz="1600" spc="-40" dirty="0">
                <a:latin typeface="+mn-ea"/>
              </a:rPr>
              <a:t> = </a:t>
            </a:r>
            <a:r>
              <a:rPr kumimoji="1" lang="en-US" altLang="ko-Kore-KR" sz="1600" b="1" spc="-40" dirty="0">
                <a:latin typeface="+mn-ea"/>
              </a:rPr>
              <a:t>3</a:t>
            </a:r>
            <a:r>
              <a:rPr kumimoji="1" lang="en-US" altLang="ko-Kore-KR" sz="1600" b="1" spc="-40" baseline="30000" dirty="0">
                <a:latin typeface="+mn-ea"/>
              </a:rPr>
              <a:t>6</a:t>
            </a:r>
            <a:r>
              <a:rPr kumimoji="1" lang="en-US" altLang="ko-Kore-KR" sz="1600" spc="-40" dirty="0">
                <a:latin typeface="+mn-ea"/>
              </a:rPr>
              <a:t> candidates</a:t>
            </a:r>
            <a:endParaRPr kumimoji="1" lang="ko-Kore-KR" altLang="en-US" sz="1600" spc="-40" dirty="0">
              <a:latin typeface="+mn-ea"/>
            </a:endParaRPr>
          </a:p>
        </p:txBody>
      </p:sp>
      <p:sp>
        <p:nvSpPr>
          <p:cNvPr id="33" name="TextBox 32">
            <a:extLst>
              <a:ext uri="{FF2B5EF4-FFF2-40B4-BE49-F238E27FC236}">
                <a16:creationId xmlns:a16="http://schemas.microsoft.com/office/drawing/2014/main" id="{231F2F7E-B7CD-CC29-F0F9-A4DDA825BF3C}"/>
              </a:ext>
            </a:extLst>
          </p:cNvPr>
          <p:cNvSpPr txBox="1"/>
          <p:nvPr/>
        </p:nvSpPr>
        <p:spPr>
          <a:xfrm>
            <a:off x="627357" y="4946740"/>
            <a:ext cx="2720617" cy="492443"/>
          </a:xfrm>
          <a:prstGeom prst="rect">
            <a:avLst/>
          </a:prstGeom>
          <a:noFill/>
        </p:spPr>
        <p:txBody>
          <a:bodyPr wrap="none" lIns="0" tIns="0" rIns="0" bIns="0" rtlCol="0">
            <a:spAutoFit/>
          </a:bodyPr>
          <a:lstStyle/>
          <a:p>
            <a:pPr algn="l"/>
            <a:r>
              <a:rPr kumimoji="1" lang="en-US" altLang="ko-Kore-KR" sz="1600" spc="-40" dirty="0">
                <a:latin typeface="+mn-ea"/>
              </a:rPr>
              <a:t>ii) Using D-separation with M1</a:t>
            </a:r>
          </a:p>
          <a:p>
            <a:pPr algn="l"/>
            <a:endParaRPr kumimoji="1" lang="ko-Kore-KR" altLang="en-US" sz="1600" b="1" spc="-40" dirty="0">
              <a:latin typeface="+mn-ea"/>
            </a:endParaRPr>
          </a:p>
        </p:txBody>
      </p:sp>
      <p:sp>
        <p:nvSpPr>
          <p:cNvPr id="34" name="TextBox 33">
            <a:extLst>
              <a:ext uri="{FF2B5EF4-FFF2-40B4-BE49-F238E27FC236}">
                <a16:creationId xmlns:a16="http://schemas.microsoft.com/office/drawing/2014/main" id="{16B32168-569B-1A6C-7E1E-EDB1C77D970D}"/>
              </a:ext>
            </a:extLst>
          </p:cNvPr>
          <p:cNvSpPr txBox="1"/>
          <p:nvPr/>
        </p:nvSpPr>
        <p:spPr>
          <a:xfrm>
            <a:off x="1167568" y="6205106"/>
            <a:ext cx="1640193" cy="276999"/>
          </a:xfrm>
          <a:prstGeom prst="rect">
            <a:avLst/>
          </a:prstGeom>
          <a:noFill/>
        </p:spPr>
        <p:txBody>
          <a:bodyPr wrap="none" lIns="0" tIns="0" rIns="0" bIns="0" rtlCol="0">
            <a:spAutoFit/>
          </a:bodyPr>
          <a:lstStyle/>
          <a:p>
            <a:pPr algn="ctr"/>
            <a:r>
              <a:rPr kumimoji="1" lang="en-US" altLang="ko-KR" b="1" spc="-40" dirty="0">
                <a:solidFill>
                  <a:srgbClr val="C00000"/>
                </a:solidFill>
                <a:latin typeface="+mn-ea"/>
              </a:rPr>
              <a:t>“</a:t>
            </a:r>
            <a:r>
              <a:rPr kumimoji="1" lang="ko-Kore-KR" altLang="en-US" b="1" spc="-40" dirty="0">
                <a:solidFill>
                  <a:srgbClr val="C00000"/>
                </a:solidFill>
                <a:latin typeface="+mn-ea"/>
              </a:rPr>
              <a:t>독립적인 선택</a:t>
            </a:r>
            <a:r>
              <a:rPr kumimoji="1" lang="en-US" altLang="ko-Kore-KR" b="1" spc="-40" dirty="0">
                <a:solidFill>
                  <a:srgbClr val="C00000"/>
                </a:solidFill>
                <a:latin typeface="+mn-ea"/>
              </a:rPr>
              <a:t>"</a:t>
            </a:r>
            <a:endParaRPr kumimoji="1" lang="ko-Kore-KR" altLang="en-US" b="1" spc="-40" dirty="0">
              <a:solidFill>
                <a:srgbClr val="C00000"/>
              </a:solidFill>
              <a:latin typeface="+mn-ea"/>
            </a:endParaRPr>
          </a:p>
        </p:txBody>
      </p:sp>
      <p:sp>
        <p:nvSpPr>
          <p:cNvPr id="35" name="TextBox 34">
            <a:extLst>
              <a:ext uri="{FF2B5EF4-FFF2-40B4-BE49-F238E27FC236}">
                <a16:creationId xmlns:a16="http://schemas.microsoft.com/office/drawing/2014/main" id="{056149B1-91E7-FC1F-850F-2D8E480916E2}"/>
              </a:ext>
            </a:extLst>
          </p:cNvPr>
          <p:cNvSpPr txBox="1"/>
          <p:nvPr/>
        </p:nvSpPr>
        <p:spPr>
          <a:xfrm>
            <a:off x="5222449" y="488308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sp>
        <p:nvSpPr>
          <p:cNvPr id="36" name="TextBox 35">
            <a:extLst>
              <a:ext uri="{FF2B5EF4-FFF2-40B4-BE49-F238E27FC236}">
                <a16:creationId xmlns:a16="http://schemas.microsoft.com/office/drawing/2014/main" id="{E8732EDC-0B89-EB09-91C4-BD770DEC6AD1}"/>
              </a:ext>
            </a:extLst>
          </p:cNvPr>
          <p:cNvSpPr txBox="1"/>
          <p:nvPr/>
        </p:nvSpPr>
        <p:spPr>
          <a:xfrm>
            <a:off x="875525" y="5324285"/>
            <a:ext cx="3046027" cy="738664"/>
          </a:xfrm>
          <a:prstGeom prst="rect">
            <a:avLst/>
          </a:prstGeom>
          <a:noFill/>
        </p:spPr>
        <p:txBody>
          <a:bodyPr wrap="none" lIns="0" tIns="0" rIns="0" bIns="0" rtlCol="0">
            <a:spAutoFit/>
          </a:bodyPr>
          <a:lstStyle/>
          <a:p>
            <a:pPr algn="l"/>
            <a:r>
              <a:rPr kumimoji="1" lang="en-US" altLang="ko-Kore-KR" sz="1600" spc="-40" dirty="0">
                <a:latin typeface="+mn-ea"/>
              </a:rPr>
              <a:t>= subgroup1 (M1, M6, M7)</a:t>
            </a:r>
          </a:p>
          <a:p>
            <a:pPr algn="l"/>
            <a:r>
              <a:rPr kumimoji="1" lang="en-US" altLang="ko-Kore-KR" sz="1600" spc="-40" dirty="0">
                <a:latin typeface="+mn-ea"/>
              </a:rPr>
              <a:t> = sub group2(M1, M9, M10,M11)</a:t>
            </a:r>
          </a:p>
          <a:p>
            <a:pPr algn="l"/>
            <a:r>
              <a:rPr kumimoji="1" lang="en-US" altLang="ko-Kore-KR" sz="1600" spc="-40" dirty="0">
                <a:latin typeface="+mn-ea"/>
                <a:sym typeface="Wingdings" pitchFamily="2" charset="2"/>
              </a:rPr>
              <a:t> </a:t>
            </a:r>
            <a:r>
              <a:rPr kumimoji="1" lang="en-US" altLang="ko-Kore-KR" sz="1600" spc="-40" dirty="0">
                <a:latin typeface="+mn-ea"/>
              </a:rPr>
              <a:t>3</a:t>
            </a:r>
            <a:r>
              <a:rPr kumimoji="1" lang="en-US" altLang="ko-Kore-KR" sz="1600" spc="-40" baseline="30000" dirty="0">
                <a:latin typeface="+mn-ea"/>
              </a:rPr>
              <a:t>3</a:t>
            </a:r>
            <a:r>
              <a:rPr kumimoji="1" lang="en-US" altLang="ko-Kore-KR" sz="1600" spc="-40" dirty="0">
                <a:latin typeface="+mn-ea"/>
              </a:rPr>
              <a:t> + 3</a:t>
            </a:r>
            <a:r>
              <a:rPr kumimoji="1" lang="en-US" altLang="ko-Kore-KR" sz="1600" spc="-40" baseline="30000" dirty="0">
                <a:latin typeface="+mn-ea"/>
              </a:rPr>
              <a:t>4 </a:t>
            </a:r>
            <a:r>
              <a:rPr kumimoji="1" lang="en-US" altLang="ko-Kore-KR" sz="1600" spc="-40" dirty="0">
                <a:latin typeface="+mn-ea"/>
              </a:rPr>
              <a:t>= </a:t>
            </a:r>
            <a:r>
              <a:rPr kumimoji="1" lang="en-US" altLang="ko-Kore-KR" sz="1600" b="1" spc="-40" dirty="0">
                <a:latin typeface="+mn-ea"/>
              </a:rPr>
              <a:t>4 * 3</a:t>
            </a:r>
            <a:r>
              <a:rPr kumimoji="1" lang="en-US" altLang="ko-Kore-KR" sz="1600" b="1" spc="-40" baseline="30000" dirty="0">
                <a:latin typeface="+mn-ea"/>
              </a:rPr>
              <a:t>3</a:t>
            </a:r>
            <a:r>
              <a:rPr kumimoji="1" lang="en-US" altLang="ko-Kore-KR" sz="1600" b="1" spc="-40" dirty="0">
                <a:latin typeface="+mn-ea"/>
              </a:rPr>
              <a:t> &lt;&lt; 3</a:t>
            </a:r>
            <a:r>
              <a:rPr kumimoji="1" lang="en-US" altLang="ko-Kore-KR" sz="1600" b="1" spc="-40" baseline="30000" dirty="0">
                <a:latin typeface="+mn-ea"/>
              </a:rPr>
              <a:t>6</a:t>
            </a:r>
            <a:endParaRPr kumimoji="1" lang="ko-Kore-KR" altLang="en-US" sz="1600" b="1" spc="-40" dirty="0">
              <a:latin typeface="+mn-ea"/>
            </a:endParaRPr>
          </a:p>
        </p:txBody>
      </p:sp>
      <p:cxnSp>
        <p:nvCxnSpPr>
          <p:cNvPr id="37" name="직선 연결선[R] 36">
            <a:extLst>
              <a:ext uri="{FF2B5EF4-FFF2-40B4-BE49-F238E27FC236}">
                <a16:creationId xmlns:a16="http://schemas.microsoft.com/office/drawing/2014/main" id="{49DA6645-BAE9-8B9F-F53B-DFFF7CE20735}"/>
              </a:ext>
            </a:extLst>
          </p:cNvPr>
          <p:cNvCxnSpPr>
            <a:cxnSpLocks/>
          </p:cNvCxnSpPr>
          <p:nvPr/>
        </p:nvCxnSpPr>
        <p:spPr>
          <a:xfrm>
            <a:off x="0" y="3752312"/>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E] 37">
            <a:extLst>
              <a:ext uri="{FF2B5EF4-FFF2-40B4-BE49-F238E27FC236}">
                <a16:creationId xmlns:a16="http://schemas.microsoft.com/office/drawing/2014/main" id="{2A56097A-068D-C015-4C08-3F3DE6DF42D9}"/>
              </a:ext>
            </a:extLst>
          </p:cNvPr>
          <p:cNvCxnSpPr>
            <a:cxnSpLocks/>
            <a:stCxn id="34" idx="3"/>
            <a:endCxn id="41" idx="3"/>
          </p:cNvCxnSpPr>
          <p:nvPr/>
        </p:nvCxnSpPr>
        <p:spPr>
          <a:xfrm flipV="1">
            <a:off x="2807761" y="4061097"/>
            <a:ext cx="2632888" cy="2282509"/>
          </a:xfrm>
          <a:prstGeom prst="bentConnector3">
            <a:avLst>
              <a:gd name="adj1" fmla="val 59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AFCE986-D3EE-AA04-FC79-8114DE1F1374}"/>
              </a:ext>
            </a:extLst>
          </p:cNvPr>
          <p:cNvSpPr txBox="1"/>
          <p:nvPr/>
        </p:nvSpPr>
        <p:spPr>
          <a:xfrm flipH="1">
            <a:off x="5440649" y="3907208"/>
            <a:ext cx="2843666" cy="307777"/>
          </a:xfrm>
          <a:prstGeom prst="rect">
            <a:avLst/>
          </a:prstGeom>
          <a:noFill/>
        </p:spPr>
        <p:txBody>
          <a:bodyPr wrap="square" lIns="0" tIns="0" rIns="0" bIns="0" rtlCol="0">
            <a:spAutoFit/>
          </a:bodyPr>
          <a:lstStyle/>
          <a:p>
            <a:pPr algn="l"/>
            <a:r>
              <a:rPr kumimoji="1" lang="en-US" altLang="ko-Kore-KR" sz="2000" b="1" spc="-40" dirty="0">
                <a:solidFill>
                  <a:srgbClr val="C00000"/>
                </a:solidFill>
                <a:latin typeface="+mn-ea"/>
              </a:rPr>
              <a:t>Stochastic problem</a:t>
            </a:r>
            <a:endParaRPr kumimoji="1" lang="ko-Kore-KR" altLang="en-US" sz="2000" b="1" spc="-40" dirty="0">
              <a:solidFill>
                <a:srgbClr val="C00000"/>
              </a:solidFill>
              <a:latin typeface="+mn-ea"/>
            </a:endParaRPr>
          </a:p>
        </p:txBody>
      </p:sp>
      <p:sp>
        <p:nvSpPr>
          <p:cNvPr id="46" name="TextBox 45">
            <a:extLst>
              <a:ext uri="{FF2B5EF4-FFF2-40B4-BE49-F238E27FC236}">
                <a16:creationId xmlns:a16="http://schemas.microsoft.com/office/drawing/2014/main" id="{E03A35E6-B1C8-E360-62DF-8F3C851AB575}"/>
              </a:ext>
            </a:extLst>
          </p:cNvPr>
          <p:cNvSpPr txBox="1"/>
          <p:nvPr/>
        </p:nvSpPr>
        <p:spPr>
          <a:xfrm>
            <a:off x="4877323" y="4303897"/>
            <a:ext cx="3970318" cy="738664"/>
          </a:xfrm>
          <a:prstGeom prst="rect">
            <a:avLst/>
          </a:prstGeom>
          <a:noFill/>
        </p:spPr>
        <p:txBody>
          <a:bodyPr wrap="none" lIns="0" tIns="0" rIns="0" bIns="0" rtlCol="0">
            <a:spAutoFit/>
          </a:bodyPr>
          <a:lstStyle/>
          <a:p>
            <a:pPr algn="l"/>
            <a:r>
              <a:rPr kumimoji="1" lang="en-US" altLang="ko-Kore-KR" sz="1600" spc="-40" dirty="0">
                <a:latin typeface="+mn-ea"/>
              </a:rPr>
              <a:t>Module</a:t>
            </a:r>
            <a:r>
              <a:rPr kumimoji="1" lang="ko-Kore-KR" altLang="en-US" sz="1600" spc="-40" dirty="0">
                <a:latin typeface="+mn-ea"/>
              </a:rPr>
              <a:t>마다</a:t>
            </a:r>
            <a:r>
              <a:rPr kumimoji="1" lang="en-US" altLang="ko-Kore-KR" sz="1600" spc="-40" dirty="0">
                <a:latin typeface="+mn-ea"/>
              </a:rPr>
              <a:t> </a:t>
            </a:r>
            <a:r>
              <a:rPr kumimoji="1" lang="ko-Kore-KR" altLang="en-US" sz="1600" spc="-40" dirty="0">
                <a:latin typeface="+mn-ea"/>
              </a:rPr>
              <a:t>신규 </a:t>
            </a:r>
            <a:r>
              <a:rPr kumimoji="1" lang="en-US" altLang="ko-Kore-KR" sz="1600" spc="-40" dirty="0">
                <a:solidFill>
                  <a:srgbClr val="C00000"/>
                </a:solidFill>
                <a:latin typeface="+mn-ea"/>
              </a:rPr>
              <a:t>instance </a:t>
            </a:r>
            <a:r>
              <a:rPr kumimoji="1" lang="ko-Kore-KR" altLang="en-US" sz="1600" spc="-40" dirty="0">
                <a:solidFill>
                  <a:srgbClr val="C00000"/>
                </a:solidFill>
                <a:latin typeface="+mn-ea"/>
              </a:rPr>
              <a:t>출시에 대한 </a:t>
            </a:r>
            <a:r>
              <a:rPr kumimoji="1" lang="en-US" altLang="ko-Kore-KR" sz="1600" spc="-40" dirty="0">
                <a:solidFill>
                  <a:srgbClr val="C00000"/>
                </a:solidFill>
                <a:latin typeface="+mn-ea"/>
              </a:rPr>
              <a:t>R</a:t>
            </a:r>
            <a:r>
              <a:rPr kumimoji="1" lang="en-US" altLang="ko-KR" sz="1600" spc="-40" dirty="0">
                <a:solidFill>
                  <a:srgbClr val="C00000"/>
                </a:solidFill>
                <a:latin typeface="+mn-ea"/>
              </a:rPr>
              <a:t>isk</a:t>
            </a:r>
            <a:endParaRPr kumimoji="1" lang="en-US" altLang="ko-KR" sz="1600" spc="-40" dirty="0">
              <a:latin typeface="+mn-ea"/>
            </a:endParaRPr>
          </a:p>
          <a:p>
            <a:pPr marL="285750" indent="-285750" algn="l">
              <a:buFontTx/>
              <a:buChar char="-"/>
            </a:pPr>
            <a:r>
              <a:rPr kumimoji="1" lang="en-US" altLang="ko-Kore-KR" sz="1600" spc="-40" dirty="0">
                <a:latin typeface="+mn-ea"/>
              </a:rPr>
              <a:t>d</a:t>
            </a:r>
            <a:r>
              <a:rPr kumimoji="1" lang="en-US" altLang="ko-KR" sz="1600" spc="-40" dirty="0">
                <a:latin typeface="+mn-ea"/>
              </a:rPr>
              <a:t>esign spec (replacement dependency)</a:t>
            </a:r>
          </a:p>
          <a:p>
            <a:pPr marL="285750" indent="-285750" algn="l">
              <a:buFontTx/>
              <a:buChar char="-"/>
            </a:pPr>
            <a:r>
              <a:rPr kumimoji="1" lang="en-US" altLang="ko-KR" sz="1600" spc="-40" dirty="0">
                <a:latin typeface="+mn-ea"/>
              </a:rPr>
              <a:t>New module development or not</a:t>
            </a:r>
          </a:p>
        </p:txBody>
      </p:sp>
      <p:sp>
        <p:nvSpPr>
          <p:cNvPr id="48" name="TextBox 47">
            <a:extLst>
              <a:ext uri="{FF2B5EF4-FFF2-40B4-BE49-F238E27FC236}">
                <a16:creationId xmlns:a16="http://schemas.microsoft.com/office/drawing/2014/main" id="{4230FFB1-06A3-D192-C8E6-9E590A443A07}"/>
              </a:ext>
            </a:extLst>
          </p:cNvPr>
          <p:cNvSpPr txBox="1"/>
          <p:nvPr/>
        </p:nvSpPr>
        <p:spPr>
          <a:xfrm>
            <a:off x="5006535" y="5697352"/>
            <a:ext cx="3699539" cy="553998"/>
          </a:xfrm>
          <a:prstGeom prst="rect">
            <a:avLst/>
          </a:prstGeom>
          <a:noFill/>
        </p:spPr>
        <p:txBody>
          <a:bodyPr wrap="none" lIns="0" tIns="0" rIns="0" bIns="0" rtlCol="0">
            <a:spAutoFit/>
          </a:bodyPr>
          <a:lstStyle/>
          <a:p>
            <a:pPr algn="ctr"/>
            <a:r>
              <a:rPr kumimoji="1" lang="ko-Kore-KR" altLang="en-US" spc="-40" dirty="0">
                <a:latin typeface="+mn-ea"/>
              </a:rPr>
              <a:t>많은 </a:t>
            </a:r>
            <a:r>
              <a:rPr kumimoji="1" lang="en-US" altLang="ko-Kore-KR" spc="-40" dirty="0">
                <a:latin typeface="+mn-ea"/>
              </a:rPr>
              <a:t>module </a:t>
            </a:r>
            <a:r>
              <a:rPr kumimoji="1" lang="ko-Kore-KR" altLang="en-US" spc="-40" dirty="0">
                <a:latin typeface="+mn-ea"/>
              </a:rPr>
              <a:t>사이의 의존성은 </a:t>
            </a:r>
            <a:endParaRPr kumimoji="1" lang="en-US" altLang="ko-Kore-KR" spc="-40" dirty="0">
              <a:latin typeface="+mn-ea"/>
            </a:endParaRPr>
          </a:p>
          <a:p>
            <a:pPr algn="ctr"/>
            <a:r>
              <a:rPr kumimoji="1" lang="ko-Kore-KR" altLang="en-US" b="1" spc="-40" dirty="0">
                <a:latin typeface="+mn-ea"/>
              </a:rPr>
              <a:t>불확실성으로 인한 </a:t>
            </a:r>
            <a:r>
              <a:rPr kumimoji="1" lang="en-US" altLang="ko-Kore-KR" b="1" spc="-40" dirty="0">
                <a:latin typeface="+mn-ea"/>
              </a:rPr>
              <a:t>risk propagation</a:t>
            </a:r>
            <a:endParaRPr kumimoji="1" lang="en-US" altLang="ko-KR" b="1" spc="-40" dirty="0">
              <a:latin typeface="+mn-ea"/>
            </a:endParaRPr>
          </a:p>
        </p:txBody>
      </p:sp>
      <p:sp>
        <p:nvSpPr>
          <p:cNvPr id="51" name="오른쪽 화살표[R] 50">
            <a:extLst>
              <a:ext uri="{FF2B5EF4-FFF2-40B4-BE49-F238E27FC236}">
                <a16:creationId xmlns:a16="http://schemas.microsoft.com/office/drawing/2014/main" id="{04A2DD47-1AA7-4355-CB8B-D2C427426616}"/>
              </a:ext>
            </a:extLst>
          </p:cNvPr>
          <p:cNvSpPr/>
          <p:nvPr/>
        </p:nvSpPr>
        <p:spPr>
          <a:xfrm rot="5400000">
            <a:off x="6535731" y="5119922"/>
            <a:ext cx="411630" cy="511212"/>
          </a:xfrm>
          <a:prstGeom prst="rightArrow">
            <a:avLst>
              <a:gd name="adj1" fmla="val 50000"/>
              <a:gd name="adj2" fmla="val 475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270098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47AB79E-4E89-E562-7D50-8F9417DBEDF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53F5A2C-57A5-8A34-9584-A9015C0825EB}"/>
              </a:ext>
            </a:extLst>
          </p:cNvPr>
          <p:cNvSpPr>
            <a:spLocks noGrp="1"/>
          </p:cNvSpPr>
          <p:nvPr>
            <p:ph type="sldNum" sz="quarter" idx="4"/>
          </p:nvPr>
        </p:nvSpPr>
        <p:spPr/>
        <p:txBody>
          <a:bodyPr/>
          <a:lstStyle/>
          <a:p>
            <a:fld id="{528F71E4-6861-4081-93F7-1CE13C0AE979}" type="slidenum">
              <a:rPr lang="ko-KR" altLang="en-US" smtClean="0"/>
              <a:pPr/>
              <a:t>44</a:t>
            </a:fld>
            <a:endParaRPr lang="ko-KR" altLang="en-US" dirty="0"/>
          </a:p>
        </p:txBody>
      </p:sp>
      <p:sp>
        <p:nvSpPr>
          <p:cNvPr id="6" name="TextBox 5">
            <a:extLst>
              <a:ext uri="{FF2B5EF4-FFF2-40B4-BE49-F238E27FC236}">
                <a16:creationId xmlns:a16="http://schemas.microsoft.com/office/drawing/2014/main" id="{2C14AB19-69BD-59C2-7906-9F929FD53ACB}"/>
              </a:ext>
            </a:extLst>
          </p:cNvPr>
          <p:cNvSpPr txBox="1"/>
          <p:nvPr/>
        </p:nvSpPr>
        <p:spPr>
          <a:xfrm>
            <a:off x="319601" y="5841066"/>
            <a:ext cx="7341188" cy="646331"/>
          </a:xfrm>
          <a:prstGeom prst="rect">
            <a:avLst/>
          </a:prstGeom>
          <a:noFill/>
        </p:spPr>
        <p:txBody>
          <a:bodyPr wrap="square">
            <a:spAutoFit/>
          </a:bodyPr>
          <a:lstStyle/>
          <a:p>
            <a:pPr algn="l"/>
            <a:r>
              <a:rPr kumimoji="1" lang="ko-Kore-KR" altLang="en-US" sz="1800" spc="-40" dirty="0">
                <a:latin typeface="+mn-ea"/>
                <a:sym typeface="Wingdings" pitchFamily="2" charset="2"/>
              </a:rPr>
              <a:t>위와 같은 조치를 취하는 것을 </a:t>
            </a:r>
            <a:r>
              <a:rPr kumimoji="1" lang="en-US" altLang="ko-Kore-KR" sz="1800" spc="-40" dirty="0">
                <a:solidFill>
                  <a:srgbClr val="1D6FA9"/>
                </a:solidFill>
                <a:latin typeface="+mn-ea"/>
                <a:sym typeface="Wingdings" pitchFamily="2" charset="2"/>
              </a:rPr>
              <a:t>cost</a:t>
            </a:r>
            <a:r>
              <a:rPr kumimoji="1" lang="ko-Kore-KR" altLang="en-US" sz="1800" spc="-40" dirty="0">
                <a:solidFill>
                  <a:srgbClr val="1D6FA9"/>
                </a:solidFill>
                <a:latin typeface="+mn-ea"/>
                <a:sym typeface="Wingdings" pitchFamily="2" charset="2"/>
              </a:rPr>
              <a:t>로 처리</a:t>
            </a:r>
            <a:r>
              <a:rPr kumimoji="1" lang="ko-Kore-KR" altLang="en-US" sz="1800" spc="-40" dirty="0">
                <a:latin typeface="+mn-ea"/>
                <a:sym typeface="Wingdings" pitchFamily="2" charset="2"/>
              </a:rPr>
              <a:t>하고</a:t>
            </a:r>
            <a:r>
              <a:rPr kumimoji="1" lang="en-US" altLang="ko-Kore-KR" sz="1800" spc="-40" dirty="0">
                <a:latin typeface="+mn-ea"/>
                <a:sym typeface="Wingdings" pitchFamily="2" charset="2"/>
              </a:rPr>
              <a:t>, risk</a:t>
            </a:r>
            <a:r>
              <a:rPr kumimoji="1" lang="ko-Kore-KR" altLang="en-US" sz="1800" spc="-40" dirty="0">
                <a:latin typeface="+mn-ea"/>
                <a:sym typeface="Wingdings" pitchFamily="2" charset="2"/>
              </a:rPr>
              <a:t>로 인한 </a:t>
            </a:r>
            <a:r>
              <a:rPr kumimoji="1" lang="en-US" altLang="ko-Kore-KR" sz="1800" spc="-40" dirty="0">
                <a:latin typeface="+mn-ea"/>
                <a:sym typeface="Wingdings" pitchFamily="2" charset="2"/>
              </a:rPr>
              <a:t>loss</a:t>
            </a:r>
            <a:r>
              <a:rPr kumimoji="1" lang="ko-Kore-KR" altLang="en-US" sz="1800" spc="-40" dirty="0">
                <a:latin typeface="+mn-ea"/>
                <a:sym typeface="Wingdings" pitchFamily="2" charset="2"/>
              </a:rPr>
              <a:t>와 비교</a:t>
            </a:r>
            <a:endParaRPr kumimoji="1" lang="en-US" altLang="ko-Kore-KR" sz="1800" spc="-40" dirty="0">
              <a:latin typeface="+mn-ea"/>
              <a:sym typeface="Wingdings" pitchFamily="2" charset="2"/>
            </a:endParaRPr>
          </a:p>
          <a:p>
            <a:r>
              <a:rPr kumimoji="1" lang="en-US" altLang="ko-Kore-KR" sz="1800" spc="-40" dirty="0">
                <a:latin typeface="+mn-ea"/>
                <a:sym typeface="Wingdings" pitchFamily="2" charset="2"/>
              </a:rPr>
              <a:t> </a:t>
            </a:r>
            <a:r>
              <a:rPr kumimoji="1" lang="en-US" altLang="ko-Kore-KR" sz="1800" spc="-40" dirty="0">
                <a:latin typeface="+mn-ea"/>
              </a:rPr>
              <a:t>- [No</a:t>
            </a:r>
            <a:r>
              <a:rPr kumimoji="1" lang="en-US" altLang="ko-KR" sz="1800" spc="-40" dirty="0">
                <a:latin typeface="+mn-ea"/>
              </a:rPr>
              <a:t>, </a:t>
            </a:r>
            <a:r>
              <a:rPr kumimoji="1" lang="en-US" altLang="ko-Kore-KR" sz="1800" spc="-40" dirty="0">
                <a:latin typeface="+mn-ea"/>
              </a:rPr>
              <a:t>Full</a:t>
            </a:r>
            <a:r>
              <a:rPr kumimoji="1" lang="en-US" altLang="ko-Kore-KR" spc="-40" dirty="0">
                <a:latin typeface="+mn-ea"/>
              </a:rPr>
              <a:t>, Random,</a:t>
            </a:r>
            <a:r>
              <a:rPr kumimoji="1" lang="en-US" altLang="ko-Kore-KR" sz="1800" spc="-40" dirty="0">
                <a:latin typeface="+mn-ea"/>
              </a:rPr>
              <a:t> </a:t>
            </a:r>
            <a:r>
              <a:rPr kumimoji="1" lang="en-US" altLang="ko-Kore-KR" sz="1800" spc="-40" dirty="0">
                <a:solidFill>
                  <a:srgbClr val="C00000"/>
                </a:solidFill>
                <a:latin typeface="+mn-ea"/>
              </a:rPr>
              <a:t>Core</a:t>
            </a:r>
            <a:r>
              <a:rPr kumimoji="1" lang="en-US" altLang="ko-Kore-KR" spc="-40" dirty="0">
                <a:latin typeface="+mn-ea"/>
              </a:rPr>
              <a:t>]</a:t>
            </a:r>
            <a:r>
              <a:rPr kumimoji="1" lang="en-US" altLang="ko-Kore-KR" sz="1800" spc="-40" dirty="0">
                <a:solidFill>
                  <a:srgbClr val="C00000"/>
                </a:solidFill>
                <a:latin typeface="+mn-ea"/>
              </a:rPr>
              <a:t> modules risk management</a:t>
            </a:r>
          </a:p>
        </p:txBody>
      </p:sp>
      <p:sp>
        <p:nvSpPr>
          <p:cNvPr id="11" name="TextBox 10">
            <a:extLst>
              <a:ext uri="{FF2B5EF4-FFF2-40B4-BE49-F238E27FC236}">
                <a16:creationId xmlns:a16="http://schemas.microsoft.com/office/drawing/2014/main" id="{C4473D1A-C93D-705F-9496-119CEFD6077C}"/>
              </a:ext>
            </a:extLst>
          </p:cNvPr>
          <p:cNvSpPr txBox="1"/>
          <p:nvPr/>
        </p:nvSpPr>
        <p:spPr>
          <a:xfrm>
            <a:off x="155274" y="582244"/>
            <a:ext cx="4317481" cy="338554"/>
          </a:xfrm>
          <a:prstGeom prst="rect">
            <a:avLst/>
          </a:prstGeom>
          <a:noFill/>
        </p:spPr>
        <p:txBody>
          <a:bodyPr wrap="square">
            <a:spAutoFit/>
          </a:bodyPr>
          <a:lstStyle/>
          <a:p>
            <a:r>
              <a:rPr kumimoji="1" lang="en-US" altLang="ko-KR" sz="1600" spc="-40" dirty="0">
                <a:latin typeface="+mn-ea"/>
                <a:sym typeface="Wingdings" pitchFamily="2" charset="2"/>
              </a:rPr>
              <a:t>- </a:t>
            </a:r>
            <a:r>
              <a:rPr kumimoji="1" lang="en-US" altLang="ko-Kore-KR" sz="1600" spc="-40" dirty="0">
                <a:latin typeface="+mn-ea"/>
                <a:sym typeface="Wingdings" pitchFamily="2" charset="2"/>
              </a:rPr>
              <a:t>Risk</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 = available time</a:t>
            </a:r>
            <a:endParaRPr lang="ko-Kore-KR" altLang="en-US" sz="1600" dirty="0"/>
          </a:p>
        </p:txBody>
      </p:sp>
      <p:grpSp>
        <p:nvGrpSpPr>
          <p:cNvPr id="29" name="그룹 28">
            <a:extLst>
              <a:ext uri="{FF2B5EF4-FFF2-40B4-BE49-F238E27FC236}">
                <a16:creationId xmlns:a16="http://schemas.microsoft.com/office/drawing/2014/main" id="{8D1F4801-B512-09EC-CBC4-008F1EE0917D}"/>
              </a:ext>
            </a:extLst>
          </p:cNvPr>
          <p:cNvGrpSpPr/>
          <p:nvPr/>
        </p:nvGrpSpPr>
        <p:grpSpPr>
          <a:xfrm>
            <a:off x="495575" y="1042995"/>
            <a:ext cx="2974092" cy="2507679"/>
            <a:chOff x="469130" y="895728"/>
            <a:chExt cx="2974092" cy="2507679"/>
          </a:xfrm>
        </p:grpSpPr>
        <p:pic>
          <p:nvPicPr>
            <p:cNvPr id="4" name="그림 3">
              <a:extLst>
                <a:ext uri="{FF2B5EF4-FFF2-40B4-BE49-F238E27FC236}">
                  <a16:creationId xmlns:a16="http://schemas.microsoft.com/office/drawing/2014/main" id="{A70BAB53-AAD3-1272-B9E8-90DCC27DF169}"/>
                </a:ext>
              </a:extLst>
            </p:cNvPr>
            <p:cNvPicPr>
              <a:picLocks noChangeAspect="1"/>
            </p:cNvPicPr>
            <p:nvPr/>
          </p:nvPicPr>
          <p:blipFill>
            <a:blip r:embed="rId3"/>
            <a:stretch>
              <a:fillRect/>
            </a:stretch>
          </p:blipFill>
          <p:spPr>
            <a:xfrm>
              <a:off x="1005895" y="895728"/>
              <a:ext cx="1538575" cy="2507679"/>
            </a:xfrm>
            <a:prstGeom prst="rect">
              <a:avLst/>
            </a:prstGeom>
          </p:spPr>
        </p:pic>
        <p:sp>
          <p:nvSpPr>
            <p:cNvPr id="10" name="TextBox 9">
              <a:extLst>
                <a:ext uri="{FF2B5EF4-FFF2-40B4-BE49-F238E27FC236}">
                  <a16:creationId xmlns:a16="http://schemas.microsoft.com/office/drawing/2014/main" id="{1AD21A12-A8A0-4E56-BCD9-77E2771CF621}"/>
                </a:ext>
              </a:extLst>
            </p:cNvPr>
            <p:cNvSpPr txBox="1"/>
            <p:nvPr/>
          </p:nvSpPr>
          <p:spPr>
            <a:xfrm>
              <a:off x="2396440" y="1237196"/>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a:t>
              </a:r>
              <a:endParaRPr lang="ko-Kore-KR" altLang="en-US" sz="1600" dirty="0"/>
            </a:p>
          </p:txBody>
        </p:sp>
        <p:sp>
          <p:nvSpPr>
            <p:cNvPr id="12" name="TextBox 11">
              <a:extLst>
                <a:ext uri="{FF2B5EF4-FFF2-40B4-BE49-F238E27FC236}">
                  <a16:creationId xmlns:a16="http://schemas.microsoft.com/office/drawing/2014/main" id="{821FB787-DF0F-624D-2BAF-C59A6DE65FC6}"/>
                </a:ext>
              </a:extLst>
            </p:cNvPr>
            <p:cNvSpPr txBox="1"/>
            <p:nvPr/>
          </p:nvSpPr>
          <p:spPr>
            <a:xfrm>
              <a:off x="2316755" y="2389017"/>
              <a:ext cx="1126467"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11</a:t>
              </a:r>
              <a:r>
                <a:rPr kumimoji="1" lang="en-US" altLang="ko-Kore-KR" sz="1600" spc="-40" dirty="0">
                  <a:latin typeface="+mn-ea"/>
                  <a:sym typeface="Wingdings" pitchFamily="2" charset="2"/>
                </a:rPr>
                <a:t>}</a:t>
              </a:r>
              <a:endParaRPr lang="ko-Kore-KR" altLang="en-US" sz="1600" dirty="0"/>
            </a:p>
          </p:txBody>
        </p:sp>
        <p:sp>
          <p:nvSpPr>
            <p:cNvPr id="13" name="TextBox 12">
              <a:extLst>
                <a:ext uri="{FF2B5EF4-FFF2-40B4-BE49-F238E27FC236}">
                  <a16:creationId xmlns:a16="http://schemas.microsoft.com/office/drawing/2014/main" id="{4FCD53B7-A0C0-7ED5-F7C7-78ABD9C82EFD}"/>
                </a:ext>
              </a:extLst>
            </p:cNvPr>
            <p:cNvSpPr txBox="1"/>
            <p:nvPr/>
          </p:nvSpPr>
          <p:spPr>
            <a:xfrm>
              <a:off x="469130" y="2929296"/>
              <a:ext cx="126895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10</a:t>
              </a:r>
              <a:r>
                <a:rPr kumimoji="1" lang="en-US" altLang="ko-Kore-KR" sz="1600" spc="-40" dirty="0">
                  <a:latin typeface="+mn-ea"/>
                  <a:sym typeface="Wingdings" pitchFamily="2" charset="2"/>
                </a:rPr>
                <a:t>}</a:t>
              </a:r>
              <a:endParaRPr lang="ko-Kore-KR" altLang="en-US" sz="1600" dirty="0"/>
            </a:p>
          </p:txBody>
        </p:sp>
        <p:sp>
          <p:nvSpPr>
            <p:cNvPr id="14" name="TextBox 13">
              <a:extLst>
                <a:ext uri="{FF2B5EF4-FFF2-40B4-BE49-F238E27FC236}">
                  <a16:creationId xmlns:a16="http://schemas.microsoft.com/office/drawing/2014/main" id="{7E5B4667-057A-7935-0F14-9CC2E7759CE5}"/>
                </a:ext>
              </a:extLst>
            </p:cNvPr>
            <p:cNvSpPr txBox="1"/>
            <p:nvPr/>
          </p:nvSpPr>
          <p:spPr>
            <a:xfrm>
              <a:off x="932463" y="2322547"/>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9</a:t>
              </a:r>
              <a:r>
                <a:rPr kumimoji="1" lang="en-US" altLang="ko-Kore-KR" sz="1600" spc="-40" dirty="0">
                  <a:latin typeface="+mn-ea"/>
                  <a:sym typeface="Wingdings" pitchFamily="2" charset="2"/>
                </a:rPr>
                <a:t>}</a:t>
              </a:r>
              <a:endParaRPr lang="ko-Kore-KR" altLang="en-US" sz="1600" dirty="0"/>
            </a:p>
          </p:txBody>
        </p:sp>
        <p:sp>
          <p:nvSpPr>
            <p:cNvPr id="15" name="TextBox 14">
              <a:extLst>
                <a:ext uri="{FF2B5EF4-FFF2-40B4-BE49-F238E27FC236}">
                  <a16:creationId xmlns:a16="http://schemas.microsoft.com/office/drawing/2014/main" id="{A421C375-0E57-E726-9894-20AE584B94B4}"/>
                </a:ext>
              </a:extLst>
            </p:cNvPr>
            <p:cNvSpPr txBox="1"/>
            <p:nvPr/>
          </p:nvSpPr>
          <p:spPr>
            <a:xfrm>
              <a:off x="547797" y="180067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7</a:t>
              </a:r>
              <a:r>
                <a:rPr kumimoji="1" lang="en-US" altLang="ko-Kore-KR" sz="1600" spc="-40" dirty="0">
                  <a:latin typeface="+mn-ea"/>
                  <a:sym typeface="Wingdings" pitchFamily="2" charset="2"/>
                </a:rPr>
                <a:t>}</a:t>
              </a:r>
              <a:endParaRPr lang="ko-Kore-KR" altLang="en-US" sz="1600" dirty="0"/>
            </a:p>
          </p:txBody>
        </p:sp>
        <p:sp>
          <p:nvSpPr>
            <p:cNvPr id="16" name="TextBox 15">
              <a:extLst>
                <a:ext uri="{FF2B5EF4-FFF2-40B4-BE49-F238E27FC236}">
                  <a16:creationId xmlns:a16="http://schemas.microsoft.com/office/drawing/2014/main" id="{D91430FF-AA5E-6331-452D-42A9DB301391}"/>
                </a:ext>
              </a:extLst>
            </p:cNvPr>
            <p:cNvSpPr txBox="1"/>
            <p:nvPr/>
          </p:nvSpPr>
          <p:spPr>
            <a:xfrm>
              <a:off x="559855" y="95014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6</a:t>
              </a:r>
              <a:r>
                <a:rPr kumimoji="1" lang="en-US" altLang="ko-Kore-KR" sz="1600" spc="-40" dirty="0">
                  <a:latin typeface="+mn-ea"/>
                  <a:sym typeface="Wingdings" pitchFamily="2" charset="2"/>
                </a:rPr>
                <a:t>}</a:t>
              </a:r>
              <a:endParaRPr lang="ko-Kore-KR" altLang="en-US" sz="1600" dirty="0"/>
            </a:p>
          </p:txBody>
        </p:sp>
      </p:grpSp>
      <p:grpSp>
        <p:nvGrpSpPr>
          <p:cNvPr id="23" name="그룹 22">
            <a:extLst>
              <a:ext uri="{FF2B5EF4-FFF2-40B4-BE49-F238E27FC236}">
                <a16:creationId xmlns:a16="http://schemas.microsoft.com/office/drawing/2014/main" id="{1CCFE638-6768-2160-C1F6-C58A7C1331E7}"/>
              </a:ext>
            </a:extLst>
          </p:cNvPr>
          <p:cNvGrpSpPr/>
          <p:nvPr/>
        </p:nvGrpSpPr>
        <p:grpSpPr>
          <a:xfrm>
            <a:off x="3465645" y="1583704"/>
            <a:ext cx="2633851" cy="1723623"/>
            <a:chOff x="4978443" y="866682"/>
            <a:chExt cx="3312697" cy="2167867"/>
          </a:xfrm>
        </p:grpSpPr>
        <p:pic>
          <p:nvPicPr>
            <p:cNvPr id="7" name="그림 6">
              <a:extLst>
                <a:ext uri="{FF2B5EF4-FFF2-40B4-BE49-F238E27FC236}">
                  <a16:creationId xmlns:a16="http://schemas.microsoft.com/office/drawing/2014/main" id="{39F85D21-70D8-3198-B6D7-5F70ED13316A}"/>
                </a:ext>
              </a:extLst>
            </p:cNvPr>
            <p:cNvPicPr>
              <a:picLocks noChangeAspect="1"/>
            </p:cNvPicPr>
            <p:nvPr/>
          </p:nvPicPr>
          <p:blipFill>
            <a:blip r:embed="rId4"/>
            <a:stretch>
              <a:fillRect/>
            </a:stretch>
          </p:blipFill>
          <p:spPr>
            <a:xfrm>
              <a:off x="4978443" y="866682"/>
              <a:ext cx="3312697" cy="2167867"/>
            </a:xfrm>
            <a:prstGeom prst="rect">
              <a:avLst/>
            </a:prstGeom>
          </p:spPr>
        </p:pic>
        <p:sp>
          <p:nvSpPr>
            <p:cNvPr id="19" name="모서리가 둥근 직사각형 18">
              <a:extLst>
                <a:ext uri="{FF2B5EF4-FFF2-40B4-BE49-F238E27FC236}">
                  <a16:creationId xmlns:a16="http://schemas.microsoft.com/office/drawing/2014/main" id="{7CC9BA20-A04E-2DE9-A7D1-9A2B8E1A1410}"/>
                </a:ext>
              </a:extLst>
            </p:cNvPr>
            <p:cNvSpPr/>
            <p:nvPr/>
          </p:nvSpPr>
          <p:spPr>
            <a:xfrm>
              <a:off x="5104327" y="1749618"/>
              <a:ext cx="3087566" cy="12370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8" name="그림 7">
            <a:extLst>
              <a:ext uri="{FF2B5EF4-FFF2-40B4-BE49-F238E27FC236}">
                <a16:creationId xmlns:a16="http://schemas.microsoft.com/office/drawing/2014/main" id="{3F5B5246-95B3-339F-0A67-52EAF262C727}"/>
              </a:ext>
            </a:extLst>
          </p:cNvPr>
          <p:cNvPicPr>
            <a:picLocks noChangeAspect="1"/>
          </p:cNvPicPr>
          <p:nvPr/>
        </p:nvPicPr>
        <p:blipFill>
          <a:blip r:embed="rId5"/>
          <a:stretch>
            <a:fillRect/>
          </a:stretch>
        </p:blipFill>
        <p:spPr>
          <a:xfrm>
            <a:off x="6125120" y="1695703"/>
            <a:ext cx="2984251" cy="1499624"/>
          </a:xfrm>
          <a:prstGeom prst="rect">
            <a:avLst/>
          </a:prstGeom>
        </p:spPr>
      </p:pic>
      <p:sp>
        <p:nvSpPr>
          <p:cNvPr id="25" name="TextBox 24">
            <a:extLst>
              <a:ext uri="{FF2B5EF4-FFF2-40B4-BE49-F238E27FC236}">
                <a16:creationId xmlns:a16="http://schemas.microsoft.com/office/drawing/2014/main" id="{F30969ED-6293-D659-ED03-4698F5B89757}"/>
              </a:ext>
            </a:extLst>
          </p:cNvPr>
          <p:cNvSpPr txBox="1"/>
          <p:nvPr/>
        </p:nvSpPr>
        <p:spPr>
          <a:xfrm>
            <a:off x="5394716" y="957169"/>
            <a:ext cx="2059577" cy="276999"/>
          </a:xfrm>
          <a:prstGeom prst="rect">
            <a:avLst/>
          </a:prstGeom>
          <a:noFill/>
        </p:spPr>
        <p:txBody>
          <a:bodyPr wrap="square" lIns="0" tIns="0" rIns="0" bIns="0" rtlCol="0">
            <a:spAutoFit/>
          </a:bodyPr>
          <a:lstStyle/>
          <a:p>
            <a:pPr algn="l"/>
            <a:r>
              <a:rPr kumimoji="1" lang="en-US" altLang="ko-Kore-KR" spc="-40" dirty="0">
                <a:latin typeface="+mn-ea"/>
              </a:rPr>
              <a:t>Given at beginning </a:t>
            </a:r>
            <a:endParaRPr kumimoji="1" lang="ko-Kore-KR" altLang="en-US" spc="-40" dirty="0">
              <a:latin typeface="+mn-ea"/>
            </a:endParaRPr>
          </a:p>
        </p:txBody>
      </p:sp>
      <p:sp>
        <p:nvSpPr>
          <p:cNvPr id="27" name="TextBox 26">
            <a:extLst>
              <a:ext uri="{FF2B5EF4-FFF2-40B4-BE49-F238E27FC236}">
                <a16:creationId xmlns:a16="http://schemas.microsoft.com/office/drawing/2014/main" id="{ED57C964-F374-A61F-F5F1-68E76974DF98}"/>
              </a:ext>
            </a:extLst>
          </p:cNvPr>
          <p:cNvSpPr txBox="1"/>
          <p:nvPr/>
        </p:nvSpPr>
        <p:spPr>
          <a:xfrm>
            <a:off x="164845" y="141514"/>
            <a:ext cx="6488699" cy="369332"/>
          </a:xfrm>
          <a:prstGeom prst="rect">
            <a:avLst/>
          </a:prstGeom>
          <a:noFill/>
        </p:spPr>
        <p:txBody>
          <a:bodyPr wrap="none" lIns="0" tIns="0" rIns="0" bIns="0" rtlCol="0">
            <a:spAutoFit/>
          </a:bodyPr>
          <a:lstStyle/>
          <a:p>
            <a:pPr algn="l"/>
            <a:r>
              <a:rPr kumimoji="1" lang="en-US" altLang="ko-Kore-KR" sz="2400" b="1" spc="-40" dirty="0">
                <a:latin typeface="+mn-ea"/>
              </a:rPr>
              <a:t>Stochastic problem </a:t>
            </a:r>
            <a:r>
              <a:rPr kumimoji="1" lang="ko-Kore-KR" altLang="en-US" sz="2400" b="1" spc="-40" dirty="0">
                <a:latin typeface="+mn-ea"/>
              </a:rPr>
              <a:t>과 </a:t>
            </a:r>
            <a:r>
              <a:rPr kumimoji="1" lang="en-US" altLang="ko-Kore-KR" sz="2400" b="1" spc="-40" dirty="0">
                <a:latin typeface="+mn-ea"/>
              </a:rPr>
              <a:t>D-separation</a:t>
            </a:r>
            <a:r>
              <a:rPr kumimoji="1" lang="ko-Kore-KR" altLang="en-US" sz="2400" b="1" spc="-40" dirty="0">
                <a:latin typeface="+mn-ea"/>
              </a:rPr>
              <a:t>의 연결점</a:t>
            </a:r>
            <a:r>
              <a:rPr kumimoji="1" lang="en-US" altLang="ko-Kore-KR" sz="2400" b="1" spc="-40" dirty="0">
                <a:latin typeface="+mn-ea"/>
              </a:rPr>
              <a:t> </a:t>
            </a:r>
            <a:endParaRPr kumimoji="1" lang="en-US" altLang="ko-Kore-KR" spc="-40" dirty="0">
              <a:latin typeface="+mn-ea"/>
            </a:endParaRPr>
          </a:p>
        </p:txBody>
      </p:sp>
      <p:sp>
        <p:nvSpPr>
          <p:cNvPr id="28" name="TextBox 27">
            <a:extLst>
              <a:ext uri="{FF2B5EF4-FFF2-40B4-BE49-F238E27FC236}">
                <a16:creationId xmlns:a16="http://schemas.microsoft.com/office/drawing/2014/main" id="{735F5973-EC13-41A8-89A3-3B8A072931FB}"/>
              </a:ext>
            </a:extLst>
          </p:cNvPr>
          <p:cNvSpPr txBox="1"/>
          <p:nvPr/>
        </p:nvSpPr>
        <p:spPr>
          <a:xfrm>
            <a:off x="300160" y="3802168"/>
            <a:ext cx="8060071" cy="646331"/>
          </a:xfrm>
          <a:prstGeom prst="rect">
            <a:avLst/>
          </a:prstGeom>
          <a:noFill/>
        </p:spPr>
        <p:txBody>
          <a:bodyPr wrap="square">
            <a:spAutoFit/>
          </a:bodyPr>
          <a:lstStyle/>
          <a:p>
            <a:pPr algn="l"/>
            <a:r>
              <a:rPr kumimoji="1" lang="ko-Kore-KR" altLang="en-US" sz="1800" spc="-40" dirty="0">
                <a:latin typeface="+mn-ea"/>
                <a:sym typeface="Wingdings" pitchFamily="2" charset="2"/>
              </a:rPr>
              <a:t>핵심 부품에 대한 </a:t>
            </a:r>
            <a:r>
              <a:rPr kumimoji="1" lang="en-US" altLang="ko-Kore-KR" sz="1800" spc="-40" dirty="0">
                <a:latin typeface="+mn-ea"/>
                <a:sym typeface="Wingdings" pitchFamily="2" charset="2"/>
              </a:rPr>
              <a:t>risk</a:t>
            </a:r>
            <a:r>
              <a:rPr kumimoji="1" lang="ko-Kore-KR" altLang="en-US" sz="1800" spc="-40" dirty="0">
                <a:latin typeface="+mn-ea"/>
                <a:sym typeface="Wingdings" pitchFamily="2" charset="2"/>
              </a:rPr>
              <a:t>를 줄임 </a:t>
            </a:r>
            <a:r>
              <a:rPr kumimoji="1" lang="en-US" altLang="ko-Kore-KR" sz="1800" spc="-40" dirty="0">
                <a:latin typeface="+mn-ea"/>
                <a:sym typeface="Wingdings" pitchFamily="2" charset="2"/>
              </a:rPr>
              <a:t> </a:t>
            </a:r>
            <a:r>
              <a:rPr kumimoji="1" lang="ko-Kore-KR" altLang="en-US" sz="1800" spc="-40" dirty="0">
                <a:latin typeface="+mn-ea"/>
                <a:sym typeface="Wingdings" pitchFamily="2" charset="2"/>
              </a:rPr>
              <a:t>차기 </a:t>
            </a:r>
            <a:r>
              <a:rPr kumimoji="1" lang="en-US" altLang="ko-Kore-KR" sz="1800" spc="-40" dirty="0">
                <a:latin typeface="+mn-ea"/>
                <a:sym typeface="Wingdings" pitchFamily="2" charset="2"/>
              </a:rPr>
              <a:t>module instance</a:t>
            </a:r>
            <a:r>
              <a:rPr kumimoji="1" lang="ko-Kore-KR" altLang="en-US" sz="1800" spc="-40" dirty="0">
                <a:latin typeface="+mn-ea"/>
                <a:sym typeface="Wingdings" pitchFamily="2" charset="2"/>
              </a:rPr>
              <a:t>에 대한 정확한 정보</a:t>
            </a:r>
            <a:endParaRPr kumimoji="1" lang="en-US" altLang="ko-Kore-KR" sz="1800" spc="-40" dirty="0">
              <a:latin typeface="+mn-ea"/>
              <a:sym typeface="Wingdings" pitchFamily="2" charset="2"/>
            </a:endParaRPr>
          </a:p>
          <a:p>
            <a:pPr algn="l"/>
            <a:r>
              <a:rPr kumimoji="1" lang="en-US" altLang="ko-Kore-KR" sz="1800" spc="-40" dirty="0">
                <a:latin typeface="+mn-ea"/>
                <a:sym typeface="Wingdings" pitchFamily="2" charset="2"/>
              </a:rPr>
              <a:t> </a:t>
            </a:r>
            <a:r>
              <a:rPr kumimoji="1" lang="en-US" altLang="ko-KR" sz="1800" spc="-40" dirty="0">
                <a:latin typeface="+mn-ea"/>
                <a:sym typeface="Wingdings" pitchFamily="2" charset="2"/>
              </a:rPr>
              <a:t>: </a:t>
            </a:r>
            <a:r>
              <a:rPr kumimoji="1" lang="ko-KR" altLang="en-US" sz="1800" spc="-40" dirty="0">
                <a:solidFill>
                  <a:srgbClr val="C00000"/>
                </a:solidFill>
                <a:latin typeface="+mn-ea"/>
                <a:sym typeface="Wingdings" pitchFamily="2" charset="2"/>
              </a:rPr>
              <a:t>독립적인 </a:t>
            </a:r>
            <a:r>
              <a:rPr kumimoji="1" lang="en-US" altLang="ko-KR" spc="-40" dirty="0">
                <a:solidFill>
                  <a:srgbClr val="C00000"/>
                </a:solidFill>
                <a:latin typeface="+mn-ea"/>
                <a:sym typeface="Wingdings" pitchFamily="2" charset="2"/>
              </a:rPr>
              <a:t>sub-group</a:t>
            </a:r>
            <a:r>
              <a:rPr kumimoji="1" lang="ko-KR" altLang="en-US" spc="-40" dirty="0">
                <a:solidFill>
                  <a:srgbClr val="C00000"/>
                </a:solidFill>
                <a:latin typeface="+mn-ea"/>
                <a:sym typeface="Wingdings" pitchFamily="2" charset="2"/>
              </a:rPr>
              <a:t>을 유지함으로써</a:t>
            </a:r>
            <a:r>
              <a:rPr kumimoji="1" lang="en-US" altLang="ko-KR" spc="-40" dirty="0">
                <a:solidFill>
                  <a:srgbClr val="C00000"/>
                </a:solidFill>
                <a:latin typeface="+mn-ea"/>
                <a:sym typeface="Wingdings" pitchFamily="2" charset="2"/>
              </a:rPr>
              <a:t>, risk propagation</a:t>
            </a:r>
            <a:r>
              <a:rPr kumimoji="1" lang="ko-KR" altLang="en-US" spc="-40" dirty="0">
                <a:solidFill>
                  <a:srgbClr val="C00000"/>
                </a:solidFill>
                <a:latin typeface="+mn-ea"/>
                <a:sym typeface="Wingdings" pitchFamily="2" charset="2"/>
              </a:rPr>
              <a:t>을 국지화</a:t>
            </a:r>
            <a:endParaRPr kumimoji="1" lang="en-US" altLang="ko-Kore-KR" sz="1800" spc="-40" dirty="0">
              <a:solidFill>
                <a:srgbClr val="C00000"/>
              </a:solidFill>
              <a:latin typeface="+mn-ea"/>
              <a:sym typeface="Wingdings" pitchFamily="2" charset="2"/>
            </a:endParaRPr>
          </a:p>
        </p:txBody>
      </p:sp>
      <p:sp>
        <p:nvSpPr>
          <p:cNvPr id="30" name="왼쪽 중괄호[L] 29">
            <a:extLst>
              <a:ext uri="{FF2B5EF4-FFF2-40B4-BE49-F238E27FC236}">
                <a16:creationId xmlns:a16="http://schemas.microsoft.com/office/drawing/2014/main" id="{C39448C3-D8B1-8580-10DB-D014D54A67C9}"/>
              </a:ext>
            </a:extLst>
          </p:cNvPr>
          <p:cNvSpPr/>
          <p:nvPr/>
        </p:nvSpPr>
        <p:spPr>
          <a:xfrm rot="5400000">
            <a:off x="6318090" y="-96078"/>
            <a:ext cx="201770" cy="298425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cxnSp>
        <p:nvCxnSpPr>
          <p:cNvPr id="34" name="꺾인 연결선[E] 33">
            <a:extLst>
              <a:ext uri="{FF2B5EF4-FFF2-40B4-BE49-F238E27FC236}">
                <a16:creationId xmlns:a16="http://schemas.microsoft.com/office/drawing/2014/main" id="{163D48CF-823D-9B4A-F284-7B167EB33EF6}"/>
              </a:ext>
            </a:extLst>
          </p:cNvPr>
          <p:cNvCxnSpPr>
            <a:cxnSpLocks/>
            <a:stCxn id="45" idx="1"/>
            <a:endCxn id="49" idx="1"/>
          </p:cNvCxnSpPr>
          <p:nvPr/>
        </p:nvCxnSpPr>
        <p:spPr>
          <a:xfrm rot="10800000" flipV="1">
            <a:off x="319602" y="4133005"/>
            <a:ext cx="12926" cy="1051714"/>
          </a:xfrm>
          <a:prstGeom prst="bentConnector3">
            <a:avLst>
              <a:gd name="adj1" fmla="val 18685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CFC25843-6849-C846-67C3-FCD95AD3AD71}"/>
              </a:ext>
            </a:extLst>
          </p:cNvPr>
          <p:cNvSpPr/>
          <p:nvPr/>
        </p:nvSpPr>
        <p:spPr>
          <a:xfrm>
            <a:off x="332528" y="3968149"/>
            <a:ext cx="1014605" cy="329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TextBox 48">
            <a:extLst>
              <a:ext uri="{FF2B5EF4-FFF2-40B4-BE49-F238E27FC236}">
                <a16:creationId xmlns:a16="http://schemas.microsoft.com/office/drawing/2014/main" id="{17FCB59F-394D-A927-9C4E-0360F30B3E71}"/>
              </a:ext>
            </a:extLst>
          </p:cNvPr>
          <p:cNvSpPr txBox="1"/>
          <p:nvPr/>
        </p:nvSpPr>
        <p:spPr>
          <a:xfrm>
            <a:off x="319602" y="4707665"/>
            <a:ext cx="8188672" cy="954107"/>
          </a:xfrm>
          <a:prstGeom prst="rect">
            <a:avLst/>
          </a:prstGeom>
          <a:noFill/>
        </p:spPr>
        <p:txBody>
          <a:bodyPr wrap="square">
            <a:spAutoFit/>
          </a:bodyPr>
          <a:lstStyle/>
          <a:p>
            <a:pPr algn="l"/>
            <a:r>
              <a:rPr kumimoji="1" lang="ko-Kore-KR" altLang="en-US" sz="1800" spc="-40" dirty="0">
                <a:latin typeface="+mn-ea"/>
              </a:rPr>
              <a:t>특정 핵심 모듈의 </a:t>
            </a:r>
            <a:r>
              <a:rPr kumimoji="1" lang="en-US" altLang="ko-Kore-KR" sz="1800" spc="-40" dirty="0">
                <a:latin typeface="+mn-ea"/>
              </a:rPr>
              <a:t>risk</a:t>
            </a:r>
            <a:r>
              <a:rPr kumimoji="1" lang="ko-Kore-KR" altLang="en-US" sz="1800" spc="-40" dirty="0">
                <a:latin typeface="+mn-ea"/>
              </a:rPr>
              <a:t>을 줄이기 위한 기존의 방법들 </a:t>
            </a:r>
            <a:r>
              <a:rPr kumimoji="1" lang="en-US" altLang="ko-Kore-KR" sz="1800" spc="-40" dirty="0">
                <a:solidFill>
                  <a:srgbClr val="1D6FA9"/>
                </a:solidFill>
                <a:latin typeface="+mn-ea"/>
              </a:rPr>
              <a:t>(supply..?)</a:t>
            </a:r>
          </a:p>
          <a:p>
            <a:pPr marL="285750" indent="-285750" algn="l">
              <a:buFontTx/>
              <a:buChar char="-"/>
            </a:pPr>
            <a:r>
              <a:rPr kumimoji="1" lang="en-US" altLang="ko-Kore-KR" sz="1800" spc="-40" dirty="0">
                <a:latin typeface="+mn-ea"/>
              </a:rPr>
              <a:t>multi-supplier / supply selection (replacement), investment</a:t>
            </a:r>
            <a:r>
              <a:rPr kumimoji="1" lang="en-US" altLang="ko-KR" sz="1800" spc="-40" dirty="0">
                <a:latin typeface="+mn-ea"/>
              </a:rPr>
              <a:t>, protection cost</a:t>
            </a:r>
          </a:p>
          <a:p>
            <a:pPr marL="342900" indent="-342900" algn="l">
              <a:buFontTx/>
              <a:buChar char="-"/>
            </a:pPr>
            <a:r>
              <a:rPr kumimoji="1" lang="en-US" altLang="ko-KR" spc="-40" dirty="0">
                <a:solidFill>
                  <a:srgbClr val="C00000"/>
                </a:solidFill>
                <a:latin typeface="+mn-ea"/>
                <a:sym typeface="Wingdings" pitchFamily="2" charset="2"/>
              </a:rPr>
              <a:t>Supplier development / early supplier involvement</a:t>
            </a:r>
            <a:endParaRPr kumimoji="1" lang="en-US" altLang="ko-KR" sz="2000" spc="-40" dirty="0">
              <a:solidFill>
                <a:srgbClr val="C00000"/>
              </a:solidFill>
              <a:latin typeface="+mn-ea"/>
              <a:sym typeface="Wingdings" pitchFamily="2" charset="2"/>
            </a:endParaRPr>
          </a:p>
        </p:txBody>
      </p:sp>
    </p:spTree>
    <p:extLst>
      <p:ext uri="{BB962C8B-B14F-4D97-AF65-F5344CB8AC3E}">
        <p14:creationId xmlns:p14="http://schemas.microsoft.com/office/powerpoint/2010/main" val="446367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658642A-C85D-926A-4887-EB82C86C63E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CFF6A0D8-4A43-ADB0-480B-92FD3AB28965}"/>
              </a:ext>
            </a:extLst>
          </p:cNvPr>
          <p:cNvSpPr>
            <a:spLocks noGrp="1"/>
          </p:cNvSpPr>
          <p:nvPr>
            <p:ph type="sldNum" sz="quarter" idx="4"/>
          </p:nvPr>
        </p:nvSpPr>
        <p:spPr/>
        <p:txBody>
          <a:bodyPr/>
          <a:lstStyle/>
          <a:p>
            <a:fld id="{528F71E4-6861-4081-93F7-1CE13C0AE979}" type="slidenum">
              <a:rPr lang="ko-KR" altLang="en-US" smtClean="0"/>
              <a:pPr/>
              <a:t>45</a:t>
            </a:fld>
            <a:endParaRPr lang="ko-KR" altLang="en-US" dirty="0"/>
          </a:p>
        </p:txBody>
      </p:sp>
      <p:pic>
        <p:nvPicPr>
          <p:cNvPr id="4" name="그림 3">
            <a:extLst>
              <a:ext uri="{FF2B5EF4-FFF2-40B4-BE49-F238E27FC236}">
                <a16:creationId xmlns:a16="http://schemas.microsoft.com/office/drawing/2014/main" id="{675D29DD-5C14-B2C0-648B-438F3B5F8922}"/>
              </a:ext>
            </a:extLst>
          </p:cNvPr>
          <p:cNvPicPr>
            <a:picLocks noChangeAspect="1"/>
          </p:cNvPicPr>
          <p:nvPr/>
        </p:nvPicPr>
        <p:blipFill>
          <a:blip r:embed="rId3"/>
          <a:stretch>
            <a:fillRect/>
          </a:stretch>
        </p:blipFill>
        <p:spPr>
          <a:xfrm>
            <a:off x="222812" y="1439140"/>
            <a:ext cx="5951496" cy="3037457"/>
          </a:xfrm>
          <a:prstGeom prst="rect">
            <a:avLst/>
          </a:prstGeom>
        </p:spPr>
      </p:pic>
      <p:sp>
        <p:nvSpPr>
          <p:cNvPr id="5" name="TextBox 4">
            <a:extLst>
              <a:ext uri="{FF2B5EF4-FFF2-40B4-BE49-F238E27FC236}">
                <a16:creationId xmlns:a16="http://schemas.microsoft.com/office/drawing/2014/main" id="{24DB9393-E020-1BFC-9113-96EE8F825C1A}"/>
              </a:ext>
            </a:extLst>
          </p:cNvPr>
          <p:cNvSpPr txBox="1"/>
          <p:nvPr/>
        </p:nvSpPr>
        <p:spPr>
          <a:xfrm>
            <a:off x="6467043" y="1069808"/>
            <a:ext cx="2378963" cy="369332"/>
          </a:xfrm>
          <a:prstGeom prst="rect">
            <a:avLst/>
          </a:prstGeom>
          <a:noFill/>
        </p:spPr>
        <p:txBody>
          <a:bodyPr wrap="square">
            <a:spAutoFit/>
          </a:bodyPr>
          <a:lstStyle/>
          <a:p>
            <a:pPr algn="ctr"/>
            <a:r>
              <a:rPr lang="en-US" altLang="ko-KR" dirty="0">
                <a:solidFill>
                  <a:srgbClr val="374151"/>
                </a:solidFill>
                <a:latin typeface="Söhne"/>
              </a:rPr>
              <a:t>Candidate evaluation</a:t>
            </a:r>
          </a:p>
        </p:txBody>
      </p:sp>
      <p:sp>
        <p:nvSpPr>
          <p:cNvPr id="6" name="이등변 삼각형 119">
            <a:extLst>
              <a:ext uri="{FF2B5EF4-FFF2-40B4-BE49-F238E27FC236}">
                <a16:creationId xmlns:a16="http://schemas.microsoft.com/office/drawing/2014/main" id="{32276F51-FD55-A5FB-486F-9B9EF5662C61}"/>
              </a:ext>
            </a:extLst>
          </p:cNvPr>
          <p:cNvSpPr/>
          <p:nvPr/>
        </p:nvSpPr>
        <p:spPr>
          <a:xfrm rot="5400000">
            <a:off x="5117262" y="2861140"/>
            <a:ext cx="2114093" cy="242225"/>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endParaRPr lang="ko-KR" altLang="en-US" sz="105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pic>
        <p:nvPicPr>
          <p:cNvPr id="7" name="Picture 2" descr="IJGI | Free Full-Text | A Knowledge-Informed and Pareto-Based Artificial  Bee Colony Optimization Algorithm for Multi-Objective Land-Use Allocation">
            <a:extLst>
              <a:ext uri="{FF2B5EF4-FFF2-40B4-BE49-F238E27FC236}">
                <a16:creationId xmlns:a16="http://schemas.microsoft.com/office/drawing/2014/main" id="{F3EC9995-3A6C-4B0C-19CD-9C064410B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043" y="1646890"/>
            <a:ext cx="2676958" cy="18601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ACC27A05-CECC-03DF-84E9-C2F95E9E3F5A}"/>
              </a:ext>
            </a:extLst>
          </p:cNvPr>
          <p:cNvSpPr/>
          <p:nvPr/>
        </p:nvSpPr>
        <p:spPr>
          <a:xfrm>
            <a:off x="101699" y="1378252"/>
            <a:ext cx="5779875" cy="4165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9" name="TextBox 8">
            <a:extLst>
              <a:ext uri="{FF2B5EF4-FFF2-40B4-BE49-F238E27FC236}">
                <a16:creationId xmlns:a16="http://schemas.microsoft.com/office/drawing/2014/main" id="{233DBD35-BB4C-F9D7-8551-736E611A3FE9}"/>
              </a:ext>
            </a:extLst>
          </p:cNvPr>
          <p:cNvSpPr txBox="1"/>
          <p:nvPr/>
        </p:nvSpPr>
        <p:spPr>
          <a:xfrm>
            <a:off x="6618906" y="3687753"/>
            <a:ext cx="1275081" cy="338554"/>
          </a:xfrm>
          <a:prstGeom prst="rect">
            <a:avLst/>
          </a:prstGeom>
          <a:noFill/>
        </p:spPr>
        <p:txBody>
          <a:bodyPr wrap="square">
            <a:spAutoFit/>
          </a:bodyPr>
          <a:lstStyle/>
          <a:p>
            <a:pPr algn="ctr"/>
            <a:r>
              <a:rPr lang="en-US" altLang="ko-KR" sz="1600" dirty="0">
                <a:solidFill>
                  <a:srgbClr val="374151"/>
                </a:solidFill>
                <a:latin typeface="Söhne"/>
              </a:rPr>
              <a:t>Objectives</a:t>
            </a:r>
          </a:p>
        </p:txBody>
      </p:sp>
      <p:sp>
        <p:nvSpPr>
          <p:cNvPr id="10" name="TextBox 9">
            <a:extLst>
              <a:ext uri="{FF2B5EF4-FFF2-40B4-BE49-F238E27FC236}">
                <a16:creationId xmlns:a16="http://schemas.microsoft.com/office/drawing/2014/main" id="{4C0BB830-2475-D739-AB0A-0A6A64C2483B}"/>
              </a:ext>
            </a:extLst>
          </p:cNvPr>
          <p:cNvSpPr txBox="1"/>
          <p:nvPr/>
        </p:nvSpPr>
        <p:spPr>
          <a:xfrm>
            <a:off x="7045026" y="3964752"/>
            <a:ext cx="1393668" cy="830997"/>
          </a:xfrm>
          <a:prstGeom prst="rect">
            <a:avLst/>
          </a:prstGeom>
          <a:noFill/>
        </p:spPr>
        <p:txBody>
          <a:bodyPr wrap="square">
            <a:spAutoFit/>
          </a:bodyPr>
          <a:lstStyle/>
          <a:p>
            <a:r>
              <a:rPr lang="en-US" altLang="ko-KR" sz="1600" dirty="0">
                <a:solidFill>
                  <a:srgbClr val="374151"/>
                </a:solidFill>
                <a:latin typeface="Söhne"/>
              </a:rPr>
              <a:t>- Cost</a:t>
            </a:r>
          </a:p>
          <a:p>
            <a:r>
              <a:rPr lang="en-US" altLang="ko-KR" sz="1600" dirty="0">
                <a:solidFill>
                  <a:srgbClr val="374151"/>
                </a:solidFill>
                <a:latin typeface="Söhne"/>
              </a:rPr>
              <a:t>- Performance</a:t>
            </a:r>
          </a:p>
          <a:p>
            <a:r>
              <a:rPr lang="en-US" altLang="ko-KR" sz="1600" dirty="0">
                <a:solidFill>
                  <a:srgbClr val="374151"/>
                </a:solidFill>
                <a:latin typeface="Söhne"/>
              </a:rPr>
              <a:t>- Profit</a:t>
            </a:r>
          </a:p>
        </p:txBody>
      </p:sp>
      <p:sp>
        <p:nvSpPr>
          <p:cNvPr id="11" name="TextBox 10">
            <a:extLst>
              <a:ext uri="{FF2B5EF4-FFF2-40B4-BE49-F238E27FC236}">
                <a16:creationId xmlns:a16="http://schemas.microsoft.com/office/drawing/2014/main" id="{313CD567-B4C9-0701-BF8F-E50965C71C05}"/>
              </a:ext>
            </a:extLst>
          </p:cNvPr>
          <p:cNvSpPr txBox="1"/>
          <p:nvPr/>
        </p:nvSpPr>
        <p:spPr>
          <a:xfrm>
            <a:off x="256615" y="4617284"/>
            <a:ext cx="2435459" cy="830997"/>
          </a:xfrm>
          <a:prstGeom prst="rect">
            <a:avLst/>
          </a:prstGeom>
          <a:noFill/>
          <a:ln>
            <a:solidFill>
              <a:schemeClr val="tx1"/>
            </a:solidFill>
          </a:ln>
        </p:spPr>
        <p:txBody>
          <a:bodyPr wrap="square">
            <a:spAutoFit/>
          </a:bodyPr>
          <a:lstStyle/>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374151"/>
                </a:solidFill>
                <a:latin typeface="Söhne"/>
                <a:sym typeface="Wingdings" pitchFamily="2" charset="2"/>
              </a:rPr>
              <a:t>peripheral</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endParaRPr lang="en-US" altLang="ko-KR" sz="1600" dirty="0">
              <a:solidFill>
                <a:srgbClr val="374151"/>
              </a:solidFill>
              <a:latin typeface="Söhne"/>
            </a:endParaRPr>
          </a:p>
        </p:txBody>
      </p:sp>
      <p:sp>
        <p:nvSpPr>
          <p:cNvPr id="12" name="TextBox 11">
            <a:extLst>
              <a:ext uri="{FF2B5EF4-FFF2-40B4-BE49-F238E27FC236}">
                <a16:creationId xmlns:a16="http://schemas.microsoft.com/office/drawing/2014/main" id="{77A6BB61-297C-2692-97C1-FDA3A0E92AC0}"/>
              </a:ext>
            </a:extLst>
          </p:cNvPr>
          <p:cNvSpPr txBox="1"/>
          <p:nvPr/>
        </p:nvSpPr>
        <p:spPr>
          <a:xfrm>
            <a:off x="212801" y="941612"/>
            <a:ext cx="5668773" cy="369332"/>
          </a:xfrm>
          <a:prstGeom prst="rect">
            <a:avLst/>
          </a:prstGeom>
          <a:noFill/>
        </p:spPr>
        <p:txBody>
          <a:bodyPr wrap="square">
            <a:spAutoFit/>
          </a:bodyPr>
          <a:lstStyle/>
          <a:p>
            <a:pPr algn="ctr"/>
            <a:r>
              <a:rPr lang="en-US" altLang="ko-KR" dirty="0">
                <a:solidFill>
                  <a:srgbClr val="374151"/>
                </a:solidFill>
                <a:latin typeface="Söhne"/>
              </a:rPr>
              <a:t>Module selection for new product development</a:t>
            </a:r>
          </a:p>
        </p:txBody>
      </p:sp>
      <p:cxnSp>
        <p:nvCxnSpPr>
          <p:cNvPr id="13" name="직선 연결선[R] 12">
            <a:extLst>
              <a:ext uri="{FF2B5EF4-FFF2-40B4-BE49-F238E27FC236}">
                <a16:creationId xmlns:a16="http://schemas.microsoft.com/office/drawing/2014/main" id="{202E0DE2-D9FB-D5CA-1D04-41A787CACAAA}"/>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제목 1">
            <a:extLst>
              <a:ext uri="{FF2B5EF4-FFF2-40B4-BE49-F238E27FC236}">
                <a16:creationId xmlns:a16="http://schemas.microsoft.com/office/drawing/2014/main" id="{467DA58E-A235-CF4E-C194-077B3821424D}"/>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Overall flow of of my research topic</a:t>
            </a:r>
            <a:endParaRPr lang="ko-KR" altLang="en-US" sz="2800" dirty="0"/>
          </a:p>
        </p:txBody>
      </p:sp>
      <p:sp>
        <p:nvSpPr>
          <p:cNvPr id="16" name="L 도형 15">
            <a:extLst>
              <a:ext uri="{FF2B5EF4-FFF2-40B4-BE49-F238E27FC236}">
                <a16:creationId xmlns:a16="http://schemas.microsoft.com/office/drawing/2014/main" id="{043A637A-A598-E825-4190-8174C12D9475}"/>
              </a:ext>
            </a:extLst>
          </p:cNvPr>
          <p:cNvSpPr/>
          <p:nvPr/>
        </p:nvSpPr>
        <p:spPr>
          <a:xfrm rot="19026922">
            <a:off x="452265" y="695751"/>
            <a:ext cx="439204" cy="368334"/>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5E8A28DC-265D-F7C1-8CBA-E3B8D6A870F7}"/>
              </a:ext>
            </a:extLst>
          </p:cNvPr>
          <p:cNvSpPr txBox="1"/>
          <p:nvPr/>
        </p:nvSpPr>
        <p:spPr>
          <a:xfrm>
            <a:off x="212801" y="5667502"/>
            <a:ext cx="8707081" cy="878126"/>
          </a:xfrm>
          <a:prstGeom prst="rect">
            <a:avLst/>
          </a:prstGeom>
          <a:noFill/>
        </p:spPr>
        <p:txBody>
          <a:bodyPr wrap="square">
            <a:spAutoFit/>
          </a:bodyPr>
          <a:lstStyle/>
          <a:p>
            <a:pPr marL="342900" indent="-342900">
              <a:lnSpc>
                <a:spcPct val="150000"/>
              </a:lnSpc>
              <a:buFontTx/>
              <a:buAutoNum type="arabicParenR"/>
            </a:pPr>
            <a:r>
              <a:rPr lang="ko-KR" altLang="en-US" dirty="0">
                <a:solidFill>
                  <a:srgbClr val="374151"/>
                </a:solidFill>
                <a:latin typeface="Söhne"/>
              </a:rPr>
              <a:t>전자 제품을 </a:t>
            </a:r>
            <a:r>
              <a:rPr lang="en-US" altLang="ko-KR" b="1" dirty="0">
                <a:solidFill>
                  <a:srgbClr val="374151"/>
                </a:solidFill>
                <a:latin typeface="Söhne"/>
              </a:rPr>
              <a:t>Core , Peripheral</a:t>
            </a:r>
            <a:r>
              <a:rPr lang="ko-KR" altLang="en-US" dirty="0">
                <a:solidFill>
                  <a:srgbClr val="374151"/>
                </a:solidFill>
                <a:latin typeface="Söhne"/>
              </a:rPr>
              <a:t>의 관계로 나눠 복잡한 문제를 접근 </a:t>
            </a:r>
            <a:endParaRPr lang="en-US" altLang="ko-KR" dirty="0">
              <a:solidFill>
                <a:srgbClr val="374151"/>
              </a:solidFill>
              <a:latin typeface="Söhne"/>
            </a:endParaRPr>
          </a:p>
          <a:p>
            <a:pPr marL="342900" indent="-342900">
              <a:lnSpc>
                <a:spcPct val="150000"/>
              </a:lnSpc>
              <a:buAutoNum type="arabicParenR"/>
            </a:pPr>
            <a:r>
              <a:rPr lang="ko-KR" altLang="en-US" dirty="0" err="1">
                <a:solidFill>
                  <a:srgbClr val="374151"/>
                </a:solidFill>
                <a:latin typeface="Söhne"/>
              </a:rPr>
              <a:t>모듈간의</a:t>
            </a:r>
            <a:r>
              <a:rPr lang="ko-KR" altLang="en-US" dirty="0">
                <a:solidFill>
                  <a:srgbClr val="374151"/>
                </a:solidFill>
                <a:latin typeface="Söhne"/>
              </a:rPr>
              <a:t> 관계를 고려하여</a:t>
            </a:r>
            <a:r>
              <a:rPr lang="en-US" altLang="ko-KR" dirty="0">
                <a:solidFill>
                  <a:srgbClr val="374151"/>
                </a:solidFill>
                <a:latin typeface="Söhne"/>
              </a:rPr>
              <a:t>, </a:t>
            </a:r>
            <a:r>
              <a:rPr lang="ko-KR" altLang="en-US" dirty="0">
                <a:solidFill>
                  <a:srgbClr val="374151"/>
                </a:solidFill>
                <a:latin typeface="Söhne"/>
              </a:rPr>
              <a:t>제품의 </a:t>
            </a:r>
            <a:r>
              <a:rPr lang="en-US" altLang="ko-KR" dirty="0">
                <a:solidFill>
                  <a:srgbClr val="374151"/>
                </a:solidFill>
                <a:latin typeface="Söhne"/>
              </a:rPr>
              <a:t>module configuration</a:t>
            </a:r>
            <a:r>
              <a:rPr lang="ko-Kore-KR" altLang="en-US" dirty="0">
                <a:solidFill>
                  <a:srgbClr val="374151"/>
                </a:solidFill>
                <a:latin typeface="Söhne"/>
              </a:rPr>
              <a:t> 방법론 제시</a:t>
            </a:r>
            <a:endParaRPr lang="en-US" altLang="ko-KR" dirty="0">
              <a:solidFill>
                <a:srgbClr val="374151"/>
              </a:solidFill>
              <a:latin typeface="Söhne"/>
            </a:endParaRPr>
          </a:p>
        </p:txBody>
      </p:sp>
      <p:sp>
        <p:nvSpPr>
          <p:cNvPr id="15" name="TextBox 14">
            <a:extLst>
              <a:ext uri="{FF2B5EF4-FFF2-40B4-BE49-F238E27FC236}">
                <a16:creationId xmlns:a16="http://schemas.microsoft.com/office/drawing/2014/main" id="{213B9658-6C71-C875-D200-9699D938C95E}"/>
              </a:ext>
            </a:extLst>
          </p:cNvPr>
          <p:cNvSpPr txBox="1"/>
          <p:nvPr/>
        </p:nvSpPr>
        <p:spPr>
          <a:xfrm>
            <a:off x="3250837" y="4884823"/>
            <a:ext cx="2435459" cy="584775"/>
          </a:xfrm>
          <a:prstGeom prst="rect">
            <a:avLst/>
          </a:prstGeom>
          <a:noFill/>
          <a:ln>
            <a:noFill/>
          </a:ln>
        </p:spPr>
        <p:txBody>
          <a:bodyPr wrap="square">
            <a:spAutoFit/>
          </a:bodyPr>
          <a:lstStyle/>
          <a:p>
            <a:pPr algn="ctr"/>
            <a:r>
              <a:rPr lang="en-US" altLang="ko-KR" sz="1600" dirty="0">
                <a:latin typeface="Söhne"/>
              </a:rPr>
              <a:t>Customer requirements</a:t>
            </a:r>
          </a:p>
          <a:p>
            <a:pPr algn="ctr"/>
            <a:r>
              <a:rPr lang="en-US" altLang="ko-KR" sz="1600" dirty="0">
                <a:latin typeface="Söhne"/>
              </a:rPr>
              <a:t>[</a:t>
            </a:r>
            <a:r>
              <a:rPr lang="ko-KR" altLang="en-US" sz="1600" dirty="0">
                <a:latin typeface="Söhne"/>
              </a:rPr>
              <a:t>기존</a:t>
            </a:r>
            <a:r>
              <a:rPr lang="en-US" altLang="ko-KR" sz="1600" dirty="0">
                <a:latin typeface="Söhne"/>
              </a:rPr>
              <a:t>]</a:t>
            </a:r>
          </a:p>
        </p:txBody>
      </p:sp>
      <p:sp>
        <p:nvSpPr>
          <p:cNvPr id="17" name="TextBox 16">
            <a:extLst>
              <a:ext uri="{FF2B5EF4-FFF2-40B4-BE49-F238E27FC236}">
                <a16:creationId xmlns:a16="http://schemas.microsoft.com/office/drawing/2014/main" id="{1EDE7BAE-110A-5028-5EFD-205FE97EF313}"/>
              </a:ext>
            </a:extLst>
          </p:cNvPr>
          <p:cNvSpPr txBox="1"/>
          <p:nvPr/>
        </p:nvSpPr>
        <p:spPr>
          <a:xfrm>
            <a:off x="2846990" y="4841080"/>
            <a:ext cx="514788" cy="400110"/>
          </a:xfrm>
          <a:prstGeom prst="rect">
            <a:avLst/>
          </a:prstGeom>
          <a:noFill/>
          <a:ln>
            <a:noFill/>
          </a:ln>
        </p:spPr>
        <p:txBody>
          <a:bodyPr wrap="square">
            <a:spAutoFit/>
          </a:bodyPr>
          <a:lstStyle/>
          <a:p>
            <a:pPr algn="ctr"/>
            <a:r>
              <a:rPr lang="en-US" altLang="ko-KR" sz="2000" b="1" dirty="0">
                <a:latin typeface="Söhne"/>
              </a:rPr>
              <a:t>+</a:t>
            </a:r>
          </a:p>
        </p:txBody>
      </p:sp>
      <p:sp>
        <p:nvSpPr>
          <p:cNvPr id="19" name="L 도형 18">
            <a:extLst>
              <a:ext uri="{FF2B5EF4-FFF2-40B4-BE49-F238E27FC236}">
                <a16:creationId xmlns:a16="http://schemas.microsoft.com/office/drawing/2014/main" id="{0283173C-F78A-652C-1153-0A486F29FCEC}"/>
              </a:ext>
            </a:extLst>
          </p:cNvPr>
          <p:cNvSpPr/>
          <p:nvPr/>
        </p:nvSpPr>
        <p:spPr>
          <a:xfrm rot="19026922">
            <a:off x="417728" y="4443437"/>
            <a:ext cx="211575" cy="177435"/>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946397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AB95BC2-EDFC-C333-F204-22AAF94E1A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D34EE4A-C05C-9A7D-2A29-591287768F31}"/>
              </a:ext>
            </a:extLst>
          </p:cNvPr>
          <p:cNvSpPr>
            <a:spLocks noGrp="1"/>
          </p:cNvSpPr>
          <p:nvPr>
            <p:ph type="sldNum" sz="quarter" idx="4"/>
          </p:nvPr>
        </p:nvSpPr>
        <p:spPr/>
        <p:txBody>
          <a:bodyPr/>
          <a:lstStyle/>
          <a:p>
            <a:fld id="{528F71E4-6861-4081-93F7-1CE13C0AE979}" type="slidenum">
              <a:rPr lang="ko-KR" altLang="en-US" smtClean="0"/>
              <a:pPr/>
              <a:t>46</a:t>
            </a:fld>
            <a:endParaRPr lang="ko-KR" altLang="en-US" dirty="0"/>
          </a:p>
        </p:txBody>
      </p:sp>
      <p:sp>
        <p:nvSpPr>
          <p:cNvPr id="4" name="TextBox 3">
            <a:extLst>
              <a:ext uri="{FF2B5EF4-FFF2-40B4-BE49-F238E27FC236}">
                <a16:creationId xmlns:a16="http://schemas.microsoft.com/office/drawing/2014/main" id="{2BBB1EEC-8E8A-29A8-1328-563CF44177B0}"/>
              </a:ext>
            </a:extLst>
          </p:cNvPr>
          <p:cNvSpPr txBox="1"/>
          <p:nvPr/>
        </p:nvSpPr>
        <p:spPr>
          <a:xfrm>
            <a:off x="281728" y="368489"/>
            <a:ext cx="4064574" cy="492443"/>
          </a:xfrm>
          <a:prstGeom prst="rect">
            <a:avLst/>
          </a:prstGeom>
          <a:noFill/>
        </p:spPr>
        <p:txBody>
          <a:bodyPr wrap="none" lIns="0" tIns="0" rIns="0" bIns="0" rtlCol="0">
            <a:spAutoFit/>
          </a:bodyPr>
          <a:lstStyle/>
          <a:p>
            <a:pPr algn="l"/>
            <a:r>
              <a:rPr kumimoji="1" lang="ko-Kore-KR" altLang="en-US" sz="3200" b="1" spc="-40" dirty="0">
                <a:latin typeface="+mn-ea"/>
              </a:rPr>
              <a:t>고민 및 진행중인 상황</a:t>
            </a:r>
          </a:p>
        </p:txBody>
      </p:sp>
      <p:sp>
        <p:nvSpPr>
          <p:cNvPr id="5" name="TextBox 4">
            <a:extLst>
              <a:ext uri="{FF2B5EF4-FFF2-40B4-BE49-F238E27FC236}">
                <a16:creationId xmlns:a16="http://schemas.microsoft.com/office/drawing/2014/main" id="{43CA672E-5AEC-2DFF-E70C-01C19BBC26B5}"/>
              </a:ext>
            </a:extLst>
          </p:cNvPr>
          <p:cNvSpPr txBox="1"/>
          <p:nvPr/>
        </p:nvSpPr>
        <p:spPr>
          <a:xfrm>
            <a:off x="322701" y="2646956"/>
            <a:ext cx="8821299" cy="3477875"/>
          </a:xfrm>
          <a:prstGeom prst="rect">
            <a:avLst/>
          </a:prstGeom>
          <a:noFill/>
        </p:spPr>
        <p:txBody>
          <a:bodyPr wrap="square" lIns="0" tIns="0" rIns="0" bIns="0" rtlCol="0">
            <a:spAutoFit/>
          </a:bodyPr>
          <a:lstStyle/>
          <a:p>
            <a:pPr algn="l"/>
            <a:r>
              <a:rPr kumimoji="1" lang="ko-Kore-KR" altLang="en-US" b="1" spc="-40" dirty="0">
                <a:latin typeface="+mn-ea"/>
              </a:rPr>
              <a:t>일종의 특정 핵심 모듈의 </a:t>
            </a:r>
            <a:r>
              <a:rPr kumimoji="1" lang="en-US" altLang="ko-Kore-KR" b="1" spc="-40" dirty="0">
                <a:latin typeface="+mn-ea"/>
              </a:rPr>
              <a:t>risk</a:t>
            </a:r>
            <a:r>
              <a:rPr kumimoji="1" lang="ko-Kore-KR" altLang="en-US" b="1" spc="-40" dirty="0">
                <a:latin typeface="+mn-ea"/>
              </a:rPr>
              <a:t>을 줄이기 위한 기존의 방법들</a:t>
            </a:r>
            <a:endParaRPr kumimoji="1" lang="en-US" altLang="ko-Kore-KR" b="1" spc="-40" dirty="0">
              <a:latin typeface="+mn-ea"/>
            </a:endParaRPr>
          </a:p>
          <a:p>
            <a:pPr algn="l"/>
            <a:r>
              <a:rPr kumimoji="1" lang="ko-Kore-KR" altLang="en-US" b="1" spc="-40" dirty="0">
                <a:latin typeface="+mn-ea"/>
              </a:rPr>
              <a:t> </a:t>
            </a:r>
            <a:r>
              <a:rPr kumimoji="1" lang="en-US" altLang="ko-Kore-KR" spc="-40" dirty="0">
                <a:latin typeface="+mn-ea"/>
              </a:rPr>
              <a:t>- multi-supplier / supply selection (replacement), investment</a:t>
            </a:r>
            <a:r>
              <a:rPr kumimoji="1" lang="en-US" altLang="ko-KR" spc="-40" dirty="0">
                <a:latin typeface="+mn-ea"/>
              </a:rPr>
              <a:t>, protection cost</a:t>
            </a:r>
            <a:endParaRPr kumimoji="1" lang="en-US" altLang="ko-Kore-KR" spc="-40" dirty="0">
              <a:latin typeface="+mn-ea"/>
            </a:endParaRPr>
          </a:p>
          <a:p>
            <a:pPr algn="l"/>
            <a:r>
              <a:rPr kumimoji="1" lang="en-US" altLang="ko-Kore-KR" spc="-40" dirty="0">
                <a:latin typeface="+mn-ea"/>
              </a:rPr>
              <a:t>  </a:t>
            </a:r>
            <a:r>
              <a:rPr kumimoji="1" lang="en-US" altLang="ko-Kore-KR" sz="2000" spc="-40" dirty="0">
                <a:latin typeface="+mn-ea"/>
                <a:sym typeface="Wingdings" pitchFamily="2" charset="2"/>
              </a:rPr>
              <a:t> </a:t>
            </a:r>
            <a:r>
              <a:rPr kumimoji="1" lang="ko-Kore-KR" altLang="en-US" sz="2000" spc="-40" dirty="0">
                <a:latin typeface="+mn-ea"/>
                <a:sym typeface="Wingdings" pitchFamily="2" charset="2"/>
              </a:rPr>
              <a:t>이러면 </a:t>
            </a:r>
            <a:r>
              <a:rPr kumimoji="1" lang="en-US" altLang="ko-Kore-KR" sz="2000" spc="-40" dirty="0">
                <a:latin typeface="+mn-ea"/>
                <a:sym typeface="Wingdings" pitchFamily="2" charset="2"/>
              </a:rPr>
              <a:t>supply domain</a:t>
            </a:r>
            <a:r>
              <a:rPr kumimoji="1" lang="ko-Kore-KR" altLang="en-US" sz="2000" spc="-40" dirty="0">
                <a:latin typeface="+mn-ea"/>
                <a:sym typeface="Wingdings" pitchFamily="2" charset="2"/>
              </a:rPr>
              <a:t>도 다뤄야 하나</a:t>
            </a:r>
            <a:r>
              <a:rPr kumimoji="1" lang="en-US" altLang="ko-Kore-KR" sz="2000" spc="-40" dirty="0">
                <a:latin typeface="+mn-ea"/>
                <a:sym typeface="Wingdings" pitchFamily="2" charset="2"/>
              </a:rPr>
              <a:t>.</a:t>
            </a:r>
            <a:r>
              <a:rPr kumimoji="1" lang="en-US" altLang="ko-KR" sz="2000" spc="-40" dirty="0">
                <a:latin typeface="+mn-ea"/>
                <a:sym typeface="Wingdings" pitchFamily="2" charset="2"/>
              </a:rPr>
              <a:t>.?</a:t>
            </a:r>
          </a:p>
          <a:p>
            <a:pPr algn="l"/>
            <a:endParaRPr kumimoji="1" lang="en-US" altLang="ko-Kore-KR" spc="-40" dirty="0">
              <a:latin typeface="+mn-ea"/>
              <a:sym typeface="Wingdings" pitchFamily="2" charset="2"/>
            </a:endParaRPr>
          </a:p>
          <a:p>
            <a:pPr algn="l"/>
            <a:r>
              <a:rPr kumimoji="1" lang="ko-Kore-KR" altLang="en-US" spc="-40" dirty="0">
                <a:latin typeface="+mn-ea"/>
                <a:sym typeface="Wingdings" pitchFamily="2" charset="2"/>
              </a:rPr>
              <a:t>위와 같은 것들을 </a:t>
            </a:r>
            <a:r>
              <a:rPr kumimoji="1" lang="en-US" altLang="ko-Kore-KR" spc="-40" dirty="0">
                <a:latin typeface="+mn-ea"/>
                <a:sym typeface="Wingdings" pitchFamily="2" charset="2"/>
              </a:rPr>
              <a:t>cost</a:t>
            </a:r>
            <a:r>
              <a:rPr kumimoji="1" lang="ko-Kore-KR" altLang="en-US" spc="-40" dirty="0">
                <a:latin typeface="+mn-ea"/>
                <a:sym typeface="Wingdings" pitchFamily="2" charset="2"/>
              </a:rPr>
              <a:t>로 처리하고</a:t>
            </a:r>
            <a:r>
              <a:rPr kumimoji="1" lang="en-US" altLang="ko-Kore-KR" spc="-40" dirty="0">
                <a:latin typeface="+mn-ea"/>
                <a:sym typeface="Wingdings" pitchFamily="2" charset="2"/>
              </a:rPr>
              <a:t>, risk</a:t>
            </a:r>
            <a:r>
              <a:rPr kumimoji="1" lang="ko-Kore-KR" altLang="en-US" spc="-40" dirty="0">
                <a:latin typeface="+mn-ea"/>
                <a:sym typeface="Wingdings" pitchFamily="2" charset="2"/>
              </a:rPr>
              <a:t>로 인한 </a:t>
            </a:r>
            <a:r>
              <a:rPr kumimoji="1" lang="en-US" altLang="ko-Kore-KR" spc="-40" dirty="0">
                <a:latin typeface="+mn-ea"/>
                <a:sym typeface="Wingdings" pitchFamily="2" charset="2"/>
              </a:rPr>
              <a:t>loss</a:t>
            </a:r>
            <a:r>
              <a:rPr kumimoji="1" lang="ko-Kore-KR" altLang="en-US" spc="-40" dirty="0">
                <a:latin typeface="+mn-ea"/>
                <a:sym typeface="Wingdings" pitchFamily="2" charset="2"/>
              </a:rPr>
              <a:t>와 비교</a:t>
            </a:r>
            <a:endParaRPr kumimoji="1" lang="en-US" altLang="ko-Kore-KR" spc="-40" dirty="0">
              <a:latin typeface="+mn-ea"/>
              <a:sym typeface="Wingdings" pitchFamily="2" charset="2"/>
            </a:endParaRPr>
          </a:p>
          <a:p>
            <a:r>
              <a:rPr kumimoji="1" lang="en-US" altLang="ko-Kore-KR" spc="-40" dirty="0">
                <a:latin typeface="+mn-ea"/>
                <a:sym typeface="Wingdings" pitchFamily="2" charset="2"/>
              </a:rPr>
              <a:t> </a:t>
            </a:r>
            <a:r>
              <a:rPr kumimoji="1" lang="en-US" altLang="ko-Kore-KR" spc="-40" dirty="0">
                <a:latin typeface="+mn-ea"/>
              </a:rPr>
              <a:t>- No risk management</a:t>
            </a:r>
          </a:p>
          <a:p>
            <a:r>
              <a:rPr kumimoji="1" lang="en-US" altLang="ko-Kore-KR" spc="-40" dirty="0">
                <a:latin typeface="+mn-ea"/>
              </a:rPr>
              <a:t> - Full risk management</a:t>
            </a:r>
          </a:p>
          <a:p>
            <a:r>
              <a:rPr kumimoji="1" lang="en-US" altLang="ko-Kore-KR" spc="-40" dirty="0">
                <a:solidFill>
                  <a:srgbClr val="C00000"/>
                </a:solidFill>
                <a:latin typeface="+mn-ea"/>
              </a:rPr>
              <a:t> - Core modules risk management</a:t>
            </a:r>
          </a:p>
          <a:p>
            <a:r>
              <a:rPr kumimoji="1" lang="en-US" altLang="ko-Kore-KR" spc="-40" dirty="0">
                <a:solidFill>
                  <a:srgbClr val="C00000"/>
                </a:solidFill>
                <a:latin typeface="+mn-ea"/>
              </a:rPr>
              <a:t> </a:t>
            </a:r>
            <a:r>
              <a:rPr kumimoji="1" lang="en-US" altLang="ko-Kore-KR" spc="-40" dirty="0">
                <a:latin typeface="+mn-ea"/>
                <a:sym typeface="Wingdings" pitchFamily="2" charset="2"/>
              </a:rPr>
              <a:t>- Random modules risk management</a:t>
            </a:r>
          </a:p>
          <a:p>
            <a:pPr algn="l"/>
            <a:br>
              <a:rPr kumimoji="1" lang="en-US" altLang="ko-Kore-KR" spc="-40" dirty="0">
                <a:latin typeface="+mn-ea"/>
                <a:sym typeface="Wingdings" pitchFamily="2" charset="2"/>
              </a:rPr>
            </a:br>
            <a:r>
              <a:rPr kumimoji="1" lang="en-US" altLang="ko-KR" sz="2000" spc="-40" dirty="0">
                <a:latin typeface="+mn-ea"/>
                <a:sym typeface="Wingdings" pitchFamily="2" charset="2"/>
              </a:rPr>
              <a:t> </a:t>
            </a:r>
            <a:r>
              <a:rPr kumimoji="1" lang="en-US" altLang="ko-KR" sz="2000" b="1" spc="-40" dirty="0">
                <a:solidFill>
                  <a:srgbClr val="C00000"/>
                </a:solidFill>
                <a:latin typeface="+mn-ea"/>
                <a:sym typeface="Wingdings" pitchFamily="2" charset="2"/>
              </a:rPr>
              <a:t>cost</a:t>
            </a:r>
            <a:r>
              <a:rPr kumimoji="1" lang="ko-KR" altLang="en-US" sz="2000" b="1" spc="-40" dirty="0">
                <a:solidFill>
                  <a:srgbClr val="C00000"/>
                </a:solidFill>
                <a:latin typeface="+mn-ea"/>
                <a:sym typeface="Wingdings" pitchFamily="2" charset="2"/>
              </a:rPr>
              <a:t>로 </a:t>
            </a:r>
            <a:r>
              <a:rPr kumimoji="1" lang="ko-KR" altLang="en-US" sz="2000" b="1" spc="-40" dirty="0" err="1">
                <a:solidFill>
                  <a:srgbClr val="C00000"/>
                </a:solidFill>
                <a:latin typeface="+mn-ea"/>
                <a:sym typeface="Wingdings" pitchFamily="2" charset="2"/>
              </a:rPr>
              <a:t>뭉탱이</a:t>
            </a:r>
            <a:r>
              <a:rPr kumimoji="1" lang="en-US" altLang="ko-KR" sz="2000" b="1" spc="-40" dirty="0">
                <a:solidFill>
                  <a:srgbClr val="C00000"/>
                </a:solidFill>
                <a:latin typeface="+mn-ea"/>
                <a:sym typeface="Wingdings" pitchFamily="2" charset="2"/>
              </a:rPr>
              <a:t>..? </a:t>
            </a:r>
            <a:r>
              <a:rPr kumimoji="1" lang="ko-KR" altLang="en-US" sz="2000" b="1" spc="-40" dirty="0">
                <a:solidFill>
                  <a:srgbClr val="C00000"/>
                </a:solidFill>
                <a:latin typeface="+mn-ea"/>
                <a:sym typeface="Wingdings" pitchFamily="2" charset="2"/>
              </a:rPr>
              <a:t>가 한계</a:t>
            </a:r>
            <a:r>
              <a:rPr kumimoji="1" lang="en-US" altLang="ko-KR" sz="2000" b="1" spc="-40" dirty="0">
                <a:solidFill>
                  <a:srgbClr val="C00000"/>
                </a:solidFill>
                <a:latin typeface="+mn-ea"/>
                <a:sym typeface="Wingdings" pitchFamily="2" charset="2"/>
              </a:rPr>
              <a:t>.</a:t>
            </a:r>
          </a:p>
          <a:p>
            <a:pPr algn="l"/>
            <a:endParaRPr kumimoji="1" lang="ko-Kore-KR" altLang="en-US" spc="-40" dirty="0">
              <a:latin typeface="+mn-ea"/>
            </a:endParaRPr>
          </a:p>
        </p:txBody>
      </p:sp>
      <p:sp>
        <p:nvSpPr>
          <p:cNvPr id="7" name="TextBox 6">
            <a:extLst>
              <a:ext uri="{FF2B5EF4-FFF2-40B4-BE49-F238E27FC236}">
                <a16:creationId xmlns:a16="http://schemas.microsoft.com/office/drawing/2014/main" id="{4966A97A-7710-3C1B-14F1-CA1166CF1AEE}"/>
              </a:ext>
            </a:extLst>
          </p:cNvPr>
          <p:cNvSpPr txBox="1"/>
          <p:nvPr/>
        </p:nvSpPr>
        <p:spPr>
          <a:xfrm>
            <a:off x="281728" y="1120675"/>
            <a:ext cx="8796186" cy="923330"/>
          </a:xfrm>
          <a:prstGeom prst="rect">
            <a:avLst/>
          </a:prstGeom>
          <a:noFill/>
        </p:spPr>
        <p:txBody>
          <a:bodyPr wrap="square">
            <a:spAutoFit/>
          </a:bodyPr>
          <a:lstStyle/>
          <a:p>
            <a:pPr algn="l"/>
            <a:r>
              <a:rPr kumimoji="1" lang="en-US" altLang="ko-Kore-KR" sz="1800" spc="-40" dirty="0">
                <a:latin typeface="+mn-ea"/>
              </a:rPr>
              <a:t>Deterministic : s</a:t>
            </a:r>
            <a:r>
              <a:rPr kumimoji="1" lang="en-US" altLang="ko-Kore-KR" spc="-40" dirty="0">
                <a:latin typeface="+mn-ea"/>
              </a:rPr>
              <a:t>ub-independent groups</a:t>
            </a:r>
            <a:r>
              <a:rPr kumimoji="1" lang="ko-Kore-KR" altLang="en-US" spc="-40" dirty="0">
                <a:latin typeface="+mn-ea"/>
              </a:rPr>
              <a:t>로 복잡도 해결</a:t>
            </a:r>
            <a:endParaRPr kumimoji="1" lang="en-US" altLang="ko-Kore-KR" spc="-40" dirty="0">
              <a:latin typeface="+mn-ea"/>
            </a:endParaRPr>
          </a:p>
          <a:p>
            <a:pPr algn="l"/>
            <a:r>
              <a:rPr kumimoji="1" lang="en-US" altLang="ko-Kore-KR" sz="1800" spc="-40" dirty="0">
                <a:latin typeface="+mn-ea"/>
              </a:rPr>
              <a:t>Stochastic : </a:t>
            </a:r>
            <a:r>
              <a:rPr kumimoji="1" lang="ko-Kore-KR" altLang="en-US" sz="1800" spc="-40" dirty="0">
                <a:latin typeface="+mn-ea"/>
              </a:rPr>
              <a:t>핵심 부품에 대한 </a:t>
            </a:r>
            <a:r>
              <a:rPr kumimoji="1" lang="en-US" altLang="ko-Kore-KR" sz="1800" spc="-40" dirty="0">
                <a:latin typeface="+mn-ea"/>
              </a:rPr>
              <a:t>care</a:t>
            </a:r>
            <a:r>
              <a:rPr kumimoji="1" lang="ko-Kore-KR" altLang="en-US" sz="1800" spc="-40" dirty="0">
                <a:latin typeface="+mn-ea"/>
              </a:rPr>
              <a:t>를 통해</a:t>
            </a:r>
            <a:r>
              <a:rPr kumimoji="1" lang="en-US" altLang="ko-Kore-KR" sz="1800" spc="-40" dirty="0">
                <a:latin typeface="+mn-ea"/>
              </a:rPr>
              <a:t>, </a:t>
            </a:r>
            <a:r>
              <a:rPr kumimoji="1" lang="ko-Kore-KR" altLang="en-US" sz="1800" spc="-40" dirty="0">
                <a:latin typeface="+mn-ea"/>
              </a:rPr>
              <a:t>독립성을 유지함으로써 </a:t>
            </a:r>
            <a:r>
              <a:rPr kumimoji="1" lang="en-US" altLang="ko-Kore-KR" sz="1800" spc="-40" dirty="0">
                <a:latin typeface="+mn-ea"/>
              </a:rPr>
              <a:t>risk management</a:t>
            </a:r>
          </a:p>
          <a:p>
            <a:pPr algn="l"/>
            <a:r>
              <a:rPr kumimoji="1" lang="en-US" altLang="ko-Kore-KR" spc="-40" dirty="0">
                <a:latin typeface="+mn-ea"/>
              </a:rPr>
              <a:t>                cost</a:t>
            </a:r>
            <a:r>
              <a:rPr kumimoji="1" lang="ko-Kore-KR" altLang="en-US" spc="-40" dirty="0">
                <a:latin typeface="+mn-ea"/>
              </a:rPr>
              <a:t> 대비 </a:t>
            </a:r>
            <a:r>
              <a:rPr kumimoji="1" lang="en-US" altLang="ko-Kore-KR" spc="-40" dirty="0">
                <a:latin typeface="+mn-ea"/>
              </a:rPr>
              <a:t>risk management </a:t>
            </a:r>
            <a:r>
              <a:rPr kumimoji="1" lang="ko-Kore-KR" altLang="en-US" spc="-40" dirty="0">
                <a:latin typeface="+mn-ea"/>
              </a:rPr>
              <a:t>효과 극대화</a:t>
            </a:r>
            <a:endParaRPr kumimoji="1" lang="en-US" altLang="ko-Kore-KR" sz="1800" spc="-40" dirty="0">
              <a:latin typeface="+mn-ea"/>
            </a:endParaRPr>
          </a:p>
        </p:txBody>
      </p:sp>
    </p:spTree>
    <p:extLst>
      <p:ext uri="{BB962C8B-B14F-4D97-AF65-F5344CB8AC3E}">
        <p14:creationId xmlns:p14="http://schemas.microsoft.com/office/powerpoint/2010/main" val="2019540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84C4A68-CECC-7488-1AEB-7BF8376B5976}"/>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D0CC7070-A5F4-BF47-2B7E-E6EE8CA75227}"/>
              </a:ext>
            </a:extLst>
          </p:cNvPr>
          <p:cNvSpPr>
            <a:spLocks noGrp="1"/>
          </p:cNvSpPr>
          <p:nvPr>
            <p:ph type="sldNum" sz="quarter" idx="4"/>
          </p:nvPr>
        </p:nvSpPr>
        <p:spPr/>
        <p:txBody>
          <a:bodyPr/>
          <a:lstStyle/>
          <a:p>
            <a:fld id="{528F71E4-6861-4081-93F7-1CE13C0AE979}" type="slidenum">
              <a:rPr lang="ko-KR" altLang="en-US" smtClean="0"/>
              <a:pPr/>
              <a:t>47</a:t>
            </a:fld>
            <a:endParaRPr lang="ko-KR" altLang="en-US" dirty="0"/>
          </a:p>
        </p:txBody>
      </p:sp>
      <p:sp>
        <p:nvSpPr>
          <p:cNvPr id="4" name="TextBox 3">
            <a:extLst>
              <a:ext uri="{FF2B5EF4-FFF2-40B4-BE49-F238E27FC236}">
                <a16:creationId xmlns:a16="http://schemas.microsoft.com/office/drawing/2014/main" id="{7ADC6D44-3B77-7280-3387-AC8498928760}"/>
              </a:ext>
            </a:extLst>
          </p:cNvPr>
          <p:cNvSpPr txBox="1"/>
          <p:nvPr/>
        </p:nvSpPr>
        <p:spPr>
          <a:xfrm>
            <a:off x="776414" y="487680"/>
            <a:ext cx="7662803" cy="1477328"/>
          </a:xfrm>
          <a:prstGeom prst="rect">
            <a:avLst/>
          </a:prstGeom>
          <a:noFill/>
        </p:spPr>
        <p:txBody>
          <a:bodyPr wrap="none" lIns="0" tIns="0" rIns="0" bIns="0" rtlCol="0">
            <a:spAutoFit/>
          </a:bodyPr>
          <a:lstStyle/>
          <a:p>
            <a:pPr algn="l"/>
            <a:r>
              <a:rPr kumimoji="1" lang="en-US" altLang="ko-Kore-KR" sz="3200" b="1" spc="-40" dirty="0">
                <a:latin typeface="+mn-ea"/>
              </a:rPr>
              <a:t>Technical risk (quality, cost, deadline)</a:t>
            </a:r>
          </a:p>
          <a:p>
            <a:pPr algn="l"/>
            <a:endParaRPr kumimoji="1" lang="en-US" altLang="ko-Kore-KR" sz="3200" b="1" spc="-40" dirty="0">
              <a:latin typeface="+mn-ea"/>
            </a:endParaRPr>
          </a:p>
          <a:p>
            <a:pPr algn="l"/>
            <a:r>
              <a:rPr kumimoji="1" lang="ko-Kore-KR" altLang="en-US" sz="3200" b="1" spc="-40" dirty="0">
                <a:latin typeface="+mn-ea"/>
              </a:rPr>
              <a:t>한계 </a:t>
            </a:r>
            <a:r>
              <a:rPr kumimoji="1" lang="en-US" altLang="ko-Kore-KR" sz="3200" b="1" spc="-40" dirty="0">
                <a:latin typeface="+mn-ea"/>
              </a:rPr>
              <a:t>: </a:t>
            </a:r>
            <a:r>
              <a:rPr kumimoji="1" lang="ko-Kore-KR" altLang="en-US" sz="3200" b="1" spc="-40" dirty="0">
                <a:latin typeface="+mn-ea"/>
              </a:rPr>
              <a:t>각 모듈 마다 </a:t>
            </a:r>
            <a:r>
              <a:rPr kumimoji="1" lang="en-US" altLang="ko-Kore-KR" sz="3200" b="1" spc="-40" dirty="0">
                <a:latin typeface="+mn-ea"/>
              </a:rPr>
              <a:t>r</a:t>
            </a:r>
            <a:r>
              <a:rPr kumimoji="1" lang="en-US" altLang="ko-KR" sz="3200" b="1" spc="-40" dirty="0">
                <a:latin typeface="+mn-ea"/>
              </a:rPr>
              <a:t>isk</a:t>
            </a:r>
            <a:r>
              <a:rPr kumimoji="1" lang="ko-KR" altLang="en-US" sz="3200" b="1" spc="-40" dirty="0">
                <a:latin typeface="+mn-ea"/>
              </a:rPr>
              <a:t>가 상이할 수 있다</a:t>
            </a:r>
            <a:r>
              <a:rPr kumimoji="1" lang="en-US" altLang="ko-KR" sz="3200" b="1" spc="-40" dirty="0">
                <a:latin typeface="+mn-ea"/>
              </a:rPr>
              <a:t>.</a:t>
            </a:r>
            <a:endParaRPr kumimoji="1" lang="ko-Kore-KR" altLang="en-US" sz="3200" b="1" spc="-40" dirty="0">
              <a:latin typeface="+mn-ea"/>
            </a:endParaRPr>
          </a:p>
        </p:txBody>
      </p:sp>
      <p:pic>
        <p:nvPicPr>
          <p:cNvPr id="5" name="그림 4">
            <a:extLst>
              <a:ext uri="{FF2B5EF4-FFF2-40B4-BE49-F238E27FC236}">
                <a16:creationId xmlns:a16="http://schemas.microsoft.com/office/drawing/2014/main" id="{0042C8E9-5C07-DD54-7D4E-6F129AE7DF90}"/>
              </a:ext>
            </a:extLst>
          </p:cNvPr>
          <p:cNvPicPr>
            <a:picLocks noChangeAspect="1"/>
          </p:cNvPicPr>
          <p:nvPr/>
        </p:nvPicPr>
        <p:blipFill>
          <a:blip r:embed="rId3"/>
          <a:stretch>
            <a:fillRect/>
          </a:stretch>
        </p:blipFill>
        <p:spPr>
          <a:xfrm>
            <a:off x="-71976" y="3735870"/>
            <a:ext cx="3511861" cy="2074206"/>
          </a:xfrm>
          <a:prstGeom prst="rect">
            <a:avLst/>
          </a:prstGeom>
        </p:spPr>
      </p:pic>
      <p:sp>
        <p:nvSpPr>
          <p:cNvPr id="6" name="TextBox 5">
            <a:extLst>
              <a:ext uri="{FF2B5EF4-FFF2-40B4-BE49-F238E27FC236}">
                <a16:creationId xmlns:a16="http://schemas.microsoft.com/office/drawing/2014/main" id="{9A2A3C01-0A17-F7EC-1A0A-956CFD963356}"/>
              </a:ext>
            </a:extLst>
          </p:cNvPr>
          <p:cNvSpPr txBox="1"/>
          <p:nvPr/>
        </p:nvSpPr>
        <p:spPr>
          <a:xfrm>
            <a:off x="696686" y="2457397"/>
            <a:ext cx="7081106" cy="830997"/>
          </a:xfrm>
          <a:prstGeom prst="rect">
            <a:avLst/>
          </a:prstGeom>
          <a:noFill/>
        </p:spPr>
        <p:txBody>
          <a:bodyPr wrap="none" lIns="0" tIns="0" rIns="0" bIns="0" rtlCol="0">
            <a:spAutoFit/>
          </a:bodyPr>
          <a:lstStyle/>
          <a:p>
            <a:pPr algn="l"/>
            <a:r>
              <a:rPr kumimoji="1" lang="ko-Kore-KR" altLang="en-US" b="1" spc="-40" dirty="0">
                <a:latin typeface="+mn-ea"/>
              </a:rPr>
              <a:t>아니면 신 기술력 자체에 대한 개발을 </a:t>
            </a:r>
            <a:r>
              <a:rPr kumimoji="1" lang="en-US" altLang="ko-Kore-KR" b="1" spc="-40" dirty="0">
                <a:latin typeface="+mn-ea"/>
              </a:rPr>
              <a:t>supplier </a:t>
            </a:r>
            <a:r>
              <a:rPr kumimoji="1" lang="ko-Kore-KR" altLang="en-US" b="1" spc="-40" dirty="0">
                <a:latin typeface="+mn-ea"/>
              </a:rPr>
              <a:t>에게 맡기는게 아니라</a:t>
            </a:r>
            <a:r>
              <a:rPr kumimoji="1" lang="en-US" altLang="ko-Kore-KR" b="1" spc="-40" dirty="0">
                <a:latin typeface="+mn-ea"/>
              </a:rPr>
              <a:t>, </a:t>
            </a:r>
          </a:p>
          <a:p>
            <a:pPr algn="l"/>
            <a:r>
              <a:rPr kumimoji="1" lang="ko-Kore-KR" altLang="en-US" b="1" spc="-40" dirty="0">
                <a:latin typeface="+mn-ea"/>
              </a:rPr>
              <a:t>회사내 </a:t>
            </a:r>
            <a:r>
              <a:rPr kumimoji="1" lang="en-US" altLang="ko-Kore-KR" b="1" spc="-40" dirty="0">
                <a:latin typeface="+mn-ea"/>
              </a:rPr>
              <a:t>R&amp;D</a:t>
            </a:r>
            <a:r>
              <a:rPr kumimoji="1" lang="ko-Kore-KR" altLang="en-US" b="1" spc="-40" dirty="0">
                <a:latin typeface="+mn-ea"/>
              </a:rPr>
              <a:t> 부서 내에서</a:t>
            </a:r>
            <a:r>
              <a:rPr kumimoji="1" lang="en-US" altLang="ko-Kore-KR" b="1" spc="-40" dirty="0">
                <a:latin typeface="+mn-ea"/>
              </a:rPr>
              <a:t>, </a:t>
            </a:r>
          </a:p>
          <a:p>
            <a:pPr algn="l"/>
            <a:r>
              <a:rPr kumimoji="1" lang="ko-Kore-KR" altLang="en-US" b="1" spc="-40" dirty="0">
                <a:latin typeface="+mn-ea"/>
              </a:rPr>
              <a:t>담당 모듈의 신기술을 개발하는 부서에 대한 인력 보충 </a:t>
            </a:r>
            <a:r>
              <a:rPr kumimoji="1" lang="en-US" altLang="ko-Kore-KR" b="1" spc="-40" dirty="0">
                <a:latin typeface="+mn-ea"/>
              </a:rPr>
              <a:t>-</a:t>
            </a:r>
            <a:r>
              <a:rPr kumimoji="1" lang="en-US" altLang="ko-KR" b="1" spc="-40" dirty="0">
                <a:latin typeface="+mn-ea"/>
              </a:rPr>
              <a:t>-&gt; cost</a:t>
            </a:r>
            <a:endParaRPr kumimoji="1" lang="ko-Kore-KR" altLang="en-US" b="1" spc="-40" dirty="0">
              <a:latin typeface="+mn-ea"/>
            </a:endParaRPr>
          </a:p>
        </p:txBody>
      </p:sp>
      <p:pic>
        <p:nvPicPr>
          <p:cNvPr id="7" name="그림 6">
            <a:extLst>
              <a:ext uri="{FF2B5EF4-FFF2-40B4-BE49-F238E27FC236}">
                <a16:creationId xmlns:a16="http://schemas.microsoft.com/office/drawing/2014/main" id="{C8BC2A85-CCF5-A751-79C0-4669A9DA9F5D}"/>
              </a:ext>
            </a:extLst>
          </p:cNvPr>
          <p:cNvPicPr>
            <a:picLocks noChangeAspect="1"/>
          </p:cNvPicPr>
          <p:nvPr/>
        </p:nvPicPr>
        <p:blipFill>
          <a:blip r:embed="rId4"/>
          <a:stretch>
            <a:fillRect/>
          </a:stretch>
        </p:blipFill>
        <p:spPr>
          <a:xfrm>
            <a:off x="3655423" y="3735870"/>
            <a:ext cx="5488577" cy="2314246"/>
          </a:xfrm>
          <a:prstGeom prst="rect">
            <a:avLst/>
          </a:prstGeom>
        </p:spPr>
      </p:pic>
      <p:pic>
        <p:nvPicPr>
          <p:cNvPr id="8" name="그림 7">
            <a:extLst>
              <a:ext uri="{FF2B5EF4-FFF2-40B4-BE49-F238E27FC236}">
                <a16:creationId xmlns:a16="http://schemas.microsoft.com/office/drawing/2014/main" id="{E428C6A1-8000-9350-0850-9A39F76D147A}"/>
              </a:ext>
            </a:extLst>
          </p:cNvPr>
          <p:cNvPicPr>
            <a:picLocks noChangeAspect="1"/>
          </p:cNvPicPr>
          <p:nvPr/>
        </p:nvPicPr>
        <p:blipFill>
          <a:blip r:embed="rId5"/>
          <a:stretch>
            <a:fillRect/>
          </a:stretch>
        </p:blipFill>
        <p:spPr>
          <a:xfrm>
            <a:off x="3590699" y="-37527"/>
            <a:ext cx="5488577" cy="3773398"/>
          </a:xfrm>
          <a:prstGeom prst="rect">
            <a:avLst/>
          </a:prstGeom>
        </p:spPr>
      </p:pic>
    </p:spTree>
    <p:extLst>
      <p:ext uri="{BB962C8B-B14F-4D97-AF65-F5344CB8AC3E}">
        <p14:creationId xmlns:p14="http://schemas.microsoft.com/office/powerpoint/2010/main" val="3872101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48</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256615" y="413281"/>
            <a:ext cx="8663267" cy="2769989"/>
          </a:xfrm>
          <a:prstGeom prst="rect">
            <a:avLst/>
          </a:prstGeom>
          <a:noFill/>
        </p:spPr>
        <p:txBody>
          <a:bodyPr wrap="square" lIns="0" tIns="0" rIns="0" bIns="0" rtlCol="0">
            <a:spAutoFit/>
          </a:bodyPr>
          <a:lstStyle/>
          <a:p>
            <a:r>
              <a:rPr kumimoji="1" lang="en-US" altLang="ko-Kore-KR" sz="2000" spc="-40" dirty="0">
                <a:latin typeface="+mn-ea"/>
              </a:rPr>
              <a:t>1. NPD and uncertainty (risk)</a:t>
            </a:r>
          </a:p>
          <a:p>
            <a:r>
              <a:rPr kumimoji="1" lang="en-US" altLang="ko-Kore-KR" sz="2000" spc="-40" dirty="0">
                <a:latin typeface="+mn-ea"/>
              </a:rPr>
              <a:t>supplier development / ESI (early supplier involvement)</a:t>
            </a:r>
          </a:p>
          <a:p>
            <a:r>
              <a:rPr kumimoji="1" lang="en-US" altLang="ko-Kore-KR" sz="2000" spc="-40" dirty="0">
                <a:latin typeface="+mn-ea"/>
              </a:rPr>
              <a:t>- demand</a:t>
            </a:r>
          </a:p>
          <a:p>
            <a:endParaRPr kumimoji="1" lang="en-US" altLang="ko-Kore-KR" sz="2000" spc="-40" dirty="0">
              <a:latin typeface="+mn-ea"/>
            </a:endParaRPr>
          </a:p>
          <a:p>
            <a:r>
              <a:rPr kumimoji="1" lang="en-US" altLang="ko-Kore-KR" sz="2000" spc="-40" dirty="0">
                <a:latin typeface="+mn-ea"/>
              </a:rPr>
              <a:t>2. Module selection and uncertainty (risk)</a:t>
            </a:r>
          </a:p>
          <a:p>
            <a:endParaRPr kumimoji="1" lang="en-US" altLang="ko-Kore-KR" sz="2000" spc="-40" dirty="0">
              <a:latin typeface="+mn-ea"/>
            </a:endParaRPr>
          </a:p>
          <a:p>
            <a:r>
              <a:rPr kumimoji="1" lang="ko-Kore-KR" altLang="en-US" sz="2000" spc="-40" dirty="0">
                <a:latin typeface="+mn-ea"/>
              </a:rPr>
              <a:t>차기 제품을 어떻게 조합하겠다라는 시점은 실제 </a:t>
            </a:r>
            <a:r>
              <a:rPr kumimoji="1" lang="en-US" altLang="ko-Kore-KR" sz="2000" spc="-40" dirty="0">
                <a:latin typeface="+mn-ea"/>
              </a:rPr>
              <a:t>module</a:t>
            </a:r>
            <a:r>
              <a:rPr kumimoji="1" lang="ko-Kore-KR" altLang="en-US" sz="2000" spc="-40" dirty="0">
                <a:latin typeface="+mn-ea"/>
              </a:rPr>
              <a:t>들이 나오기 전</a:t>
            </a:r>
            <a:r>
              <a:rPr kumimoji="1" lang="en-US" altLang="ko-Kore-KR" sz="2000" spc="-40" dirty="0">
                <a:latin typeface="+mn-ea"/>
              </a:rPr>
              <a:t>.</a:t>
            </a:r>
          </a:p>
          <a:p>
            <a:r>
              <a:rPr kumimoji="1" lang="ko-Kore-KR" altLang="en-US" sz="2000" spc="-40" dirty="0">
                <a:latin typeface="+mn-ea"/>
              </a:rPr>
              <a:t>실제 </a:t>
            </a:r>
            <a:r>
              <a:rPr kumimoji="1" lang="en-US" altLang="ko-KR" sz="2000" spc="-40" dirty="0">
                <a:latin typeface="+mn-ea"/>
              </a:rPr>
              <a:t>module instance </a:t>
            </a:r>
            <a:r>
              <a:rPr kumimoji="1" lang="ko-KR" altLang="en-US" sz="2000" spc="-40" dirty="0">
                <a:latin typeface="+mn-ea"/>
              </a:rPr>
              <a:t>출시 사이의 </a:t>
            </a:r>
            <a:r>
              <a:rPr kumimoji="1" lang="en-US" altLang="ko-KR" sz="2000" spc="-40" dirty="0">
                <a:latin typeface="+mn-ea"/>
              </a:rPr>
              <a:t>gap.</a:t>
            </a:r>
          </a:p>
          <a:p>
            <a:r>
              <a:rPr kumimoji="1" lang="en-US" altLang="ko-KR" sz="2000" spc="-40" dirty="0">
                <a:latin typeface="+mn-ea"/>
                <a:sym typeface="Wingdings" pitchFamily="2" charset="2"/>
              </a:rPr>
              <a:t> </a:t>
            </a:r>
            <a:r>
              <a:rPr kumimoji="1" lang="ko-KR" altLang="en-US" sz="2000" spc="-40" dirty="0">
                <a:latin typeface="+mn-ea"/>
                <a:sym typeface="Wingdings" pitchFamily="2" charset="2"/>
              </a:rPr>
              <a:t>이로 인한 </a:t>
            </a:r>
            <a:r>
              <a:rPr kumimoji="1" lang="en-US" altLang="ko-KR" sz="2000" spc="-40" dirty="0">
                <a:latin typeface="+mn-ea"/>
                <a:sym typeface="Wingdings" pitchFamily="2" charset="2"/>
              </a:rPr>
              <a:t>risk (uncertainty)</a:t>
            </a:r>
            <a:r>
              <a:rPr kumimoji="1" lang="ko-KR" altLang="en-US" sz="2000" spc="-40" dirty="0" err="1">
                <a:latin typeface="+mn-ea"/>
                <a:sym typeface="Wingdings" pitchFamily="2" charset="2"/>
              </a:rPr>
              <a:t>를</a:t>
            </a:r>
            <a:r>
              <a:rPr kumimoji="1" lang="ko-KR" altLang="en-US" sz="2000" spc="-40" dirty="0">
                <a:latin typeface="+mn-ea"/>
                <a:sym typeface="Wingdings" pitchFamily="2" charset="2"/>
              </a:rPr>
              <a:t> 어떻게 </a:t>
            </a:r>
            <a:r>
              <a:rPr kumimoji="1" lang="en-US" altLang="ko-KR" sz="2000" spc="-40" dirty="0">
                <a:latin typeface="+mn-ea"/>
                <a:sym typeface="Wingdings" pitchFamily="2" charset="2"/>
              </a:rPr>
              <a:t>handling?</a:t>
            </a:r>
            <a:endParaRPr kumimoji="1" lang="en-US" altLang="ko-Kore-KR" sz="2000" spc="-40" dirty="0">
              <a:latin typeface="+mn-ea"/>
            </a:endParaRPr>
          </a:p>
        </p:txBody>
      </p:sp>
    </p:spTree>
    <p:extLst>
      <p:ext uri="{BB962C8B-B14F-4D97-AF65-F5344CB8AC3E}">
        <p14:creationId xmlns:p14="http://schemas.microsoft.com/office/powerpoint/2010/main" val="1124273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49</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1655606" y="2422376"/>
            <a:ext cx="5680142" cy="1477328"/>
          </a:xfrm>
          <a:prstGeom prst="rect">
            <a:avLst/>
          </a:prstGeom>
          <a:noFill/>
        </p:spPr>
        <p:txBody>
          <a:bodyPr wrap="square" lIns="0" tIns="0" rIns="0" bIns="0" rtlCol="0">
            <a:spAutoFit/>
          </a:bodyPr>
          <a:lstStyle/>
          <a:p>
            <a:pPr algn="ctr"/>
            <a:r>
              <a:rPr kumimoji="1" lang="ko-Kore-KR" altLang="en-US" sz="3200" b="1" spc="-40" dirty="0">
                <a:latin typeface="+mn-ea"/>
              </a:rPr>
              <a:t>장표를 다시 만들어보자</a:t>
            </a:r>
            <a:endParaRPr kumimoji="1" lang="en-US" altLang="ko-Kore-KR" sz="3200" b="1" spc="-40" dirty="0">
              <a:latin typeface="+mn-ea"/>
            </a:endParaRPr>
          </a:p>
          <a:p>
            <a:pPr algn="ctr"/>
            <a:endParaRPr kumimoji="1" lang="en-US" altLang="ko-Kore-KR" sz="3200" b="1" spc="-40" dirty="0">
              <a:latin typeface="+mn-ea"/>
            </a:endParaRPr>
          </a:p>
          <a:p>
            <a:pPr algn="ctr"/>
            <a:r>
              <a:rPr kumimoji="1" lang="ko-Kore-KR" altLang="en-US" sz="3200" b="1" spc="-40" dirty="0">
                <a:latin typeface="+mn-ea"/>
              </a:rPr>
              <a:t>보기 쉽게</a:t>
            </a:r>
            <a:r>
              <a:rPr kumimoji="1" lang="en-US" altLang="ko-KR" sz="3200" b="1" spc="-40" dirty="0">
                <a:latin typeface="+mn-ea"/>
              </a:rPr>
              <a:t>.</a:t>
            </a:r>
            <a:endParaRPr kumimoji="1" lang="en-US" altLang="ko-Kore-KR" sz="3200" b="1" spc="-40" dirty="0">
              <a:latin typeface="+mn-ea"/>
            </a:endParaRPr>
          </a:p>
        </p:txBody>
      </p:sp>
    </p:spTree>
    <p:extLst>
      <p:ext uri="{BB962C8B-B14F-4D97-AF65-F5344CB8AC3E}">
        <p14:creationId xmlns:p14="http://schemas.microsoft.com/office/powerpoint/2010/main" val="355260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658642A-C85D-926A-4887-EB82C86C63E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CFF6A0D8-4A43-ADB0-480B-92FD3AB28965}"/>
              </a:ext>
            </a:extLst>
          </p:cNvPr>
          <p:cNvSpPr>
            <a:spLocks noGrp="1"/>
          </p:cNvSpPr>
          <p:nvPr>
            <p:ph type="sldNum" sz="quarter" idx="4"/>
          </p:nvPr>
        </p:nvSpPr>
        <p:spPr/>
        <p:txBody>
          <a:bodyPr/>
          <a:lstStyle/>
          <a:p>
            <a:fld id="{528F71E4-6861-4081-93F7-1CE13C0AE979}" type="slidenum">
              <a:rPr lang="ko-KR" altLang="en-US" smtClean="0"/>
              <a:pPr/>
              <a:t>5</a:t>
            </a:fld>
            <a:endParaRPr lang="ko-KR" altLang="en-US" dirty="0"/>
          </a:p>
        </p:txBody>
      </p:sp>
      <p:pic>
        <p:nvPicPr>
          <p:cNvPr id="4" name="그림 3">
            <a:extLst>
              <a:ext uri="{FF2B5EF4-FFF2-40B4-BE49-F238E27FC236}">
                <a16:creationId xmlns:a16="http://schemas.microsoft.com/office/drawing/2014/main" id="{675D29DD-5C14-B2C0-648B-438F3B5F8922}"/>
              </a:ext>
            </a:extLst>
          </p:cNvPr>
          <p:cNvPicPr>
            <a:picLocks noChangeAspect="1"/>
          </p:cNvPicPr>
          <p:nvPr/>
        </p:nvPicPr>
        <p:blipFill>
          <a:blip r:embed="rId3"/>
          <a:stretch>
            <a:fillRect/>
          </a:stretch>
        </p:blipFill>
        <p:spPr>
          <a:xfrm>
            <a:off x="222812" y="1439140"/>
            <a:ext cx="5951496" cy="3037457"/>
          </a:xfrm>
          <a:prstGeom prst="rect">
            <a:avLst/>
          </a:prstGeom>
        </p:spPr>
      </p:pic>
      <p:sp>
        <p:nvSpPr>
          <p:cNvPr id="5" name="TextBox 4">
            <a:extLst>
              <a:ext uri="{FF2B5EF4-FFF2-40B4-BE49-F238E27FC236}">
                <a16:creationId xmlns:a16="http://schemas.microsoft.com/office/drawing/2014/main" id="{24DB9393-E020-1BFC-9113-96EE8F825C1A}"/>
              </a:ext>
            </a:extLst>
          </p:cNvPr>
          <p:cNvSpPr txBox="1"/>
          <p:nvPr/>
        </p:nvSpPr>
        <p:spPr>
          <a:xfrm>
            <a:off x="6467043" y="1069808"/>
            <a:ext cx="2378963" cy="369332"/>
          </a:xfrm>
          <a:prstGeom prst="rect">
            <a:avLst/>
          </a:prstGeom>
          <a:noFill/>
        </p:spPr>
        <p:txBody>
          <a:bodyPr wrap="square">
            <a:spAutoFit/>
          </a:bodyPr>
          <a:lstStyle/>
          <a:p>
            <a:pPr algn="ctr"/>
            <a:r>
              <a:rPr lang="en-US" altLang="ko-KR" dirty="0">
                <a:solidFill>
                  <a:srgbClr val="374151"/>
                </a:solidFill>
                <a:latin typeface="Söhne"/>
              </a:rPr>
              <a:t>Candidate evaluation</a:t>
            </a:r>
          </a:p>
        </p:txBody>
      </p:sp>
      <p:sp>
        <p:nvSpPr>
          <p:cNvPr id="6" name="이등변 삼각형 119">
            <a:extLst>
              <a:ext uri="{FF2B5EF4-FFF2-40B4-BE49-F238E27FC236}">
                <a16:creationId xmlns:a16="http://schemas.microsoft.com/office/drawing/2014/main" id="{32276F51-FD55-A5FB-486F-9B9EF5662C61}"/>
              </a:ext>
            </a:extLst>
          </p:cNvPr>
          <p:cNvSpPr/>
          <p:nvPr/>
        </p:nvSpPr>
        <p:spPr>
          <a:xfrm rot="5400000">
            <a:off x="5117262" y="2861140"/>
            <a:ext cx="2114093" cy="242225"/>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endParaRPr lang="ko-KR" altLang="en-US" sz="105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pic>
        <p:nvPicPr>
          <p:cNvPr id="7" name="Picture 2" descr="IJGI | Free Full-Text | A Knowledge-Informed and Pareto-Based Artificial  Bee Colony Optimization Algorithm for Multi-Objective Land-Use Allocation">
            <a:extLst>
              <a:ext uri="{FF2B5EF4-FFF2-40B4-BE49-F238E27FC236}">
                <a16:creationId xmlns:a16="http://schemas.microsoft.com/office/drawing/2014/main" id="{F3EC9995-3A6C-4B0C-19CD-9C064410B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043" y="1646890"/>
            <a:ext cx="2676958" cy="18601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ACC27A05-CECC-03DF-84E9-C2F95E9E3F5A}"/>
              </a:ext>
            </a:extLst>
          </p:cNvPr>
          <p:cNvSpPr/>
          <p:nvPr/>
        </p:nvSpPr>
        <p:spPr>
          <a:xfrm>
            <a:off x="101699" y="1378252"/>
            <a:ext cx="5779875" cy="4165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9" name="TextBox 8">
            <a:extLst>
              <a:ext uri="{FF2B5EF4-FFF2-40B4-BE49-F238E27FC236}">
                <a16:creationId xmlns:a16="http://schemas.microsoft.com/office/drawing/2014/main" id="{233DBD35-BB4C-F9D7-8551-736E611A3FE9}"/>
              </a:ext>
            </a:extLst>
          </p:cNvPr>
          <p:cNvSpPr txBox="1"/>
          <p:nvPr/>
        </p:nvSpPr>
        <p:spPr>
          <a:xfrm>
            <a:off x="6618906" y="3687753"/>
            <a:ext cx="1275081" cy="338554"/>
          </a:xfrm>
          <a:prstGeom prst="rect">
            <a:avLst/>
          </a:prstGeom>
          <a:noFill/>
        </p:spPr>
        <p:txBody>
          <a:bodyPr wrap="square">
            <a:spAutoFit/>
          </a:bodyPr>
          <a:lstStyle/>
          <a:p>
            <a:pPr algn="ctr"/>
            <a:r>
              <a:rPr lang="en-US" altLang="ko-KR" sz="1600" dirty="0">
                <a:solidFill>
                  <a:srgbClr val="374151"/>
                </a:solidFill>
                <a:latin typeface="Söhne"/>
              </a:rPr>
              <a:t>Objectives</a:t>
            </a:r>
          </a:p>
        </p:txBody>
      </p:sp>
      <p:sp>
        <p:nvSpPr>
          <p:cNvPr id="10" name="TextBox 9">
            <a:extLst>
              <a:ext uri="{FF2B5EF4-FFF2-40B4-BE49-F238E27FC236}">
                <a16:creationId xmlns:a16="http://schemas.microsoft.com/office/drawing/2014/main" id="{4C0BB830-2475-D739-AB0A-0A6A64C2483B}"/>
              </a:ext>
            </a:extLst>
          </p:cNvPr>
          <p:cNvSpPr txBox="1"/>
          <p:nvPr/>
        </p:nvSpPr>
        <p:spPr>
          <a:xfrm>
            <a:off x="7045026" y="3964752"/>
            <a:ext cx="1393668" cy="830997"/>
          </a:xfrm>
          <a:prstGeom prst="rect">
            <a:avLst/>
          </a:prstGeom>
          <a:noFill/>
        </p:spPr>
        <p:txBody>
          <a:bodyPr wrap="square">
            <a:spAutoFit/>
          </a:bodyPr>
          <a:lstStyle/>
          <a:p>
            <a:r>
              <a:rPr lang="en-US" altLang="ko-KR" sz="1600" dirty="0">
                <a:solidFill>
                  <a:srgbClr val="374151"/>
                </a:solidFill>
                <a:latin typeface="Söhne"/>
              </a:rPr>
              <a:t>- Cost</a:t>
            </a:r>
          </a:p>
          <a:p>
            <a:r>
              <a:rPr lang="en-US" altLang="ko-KR" sz="1600" dirty="0">
                <a:solidFill>
                  <a:srgbClr val="374151"/>
                </a:solidFill>
                <a:latin typeface="Söhne"/>
              </a:rPr>
              <a:t>- Performance</a:t>
            </a:r>
          </a:p>
          <a:p>
            <a:r>
              <a:rPr lang="en-US" altLang="ko-KR" sz="1600" dirty="0">
                <a:solidFill>
                  <a:srgbClr val="374151"/>
                </a:solidFill>
                <a:latin typeface="Söhne"/>
              </a:rPr>
              <a:t>- Profit</a:t>
            </a:r>
          </a:p>
        </p:txBody>
      </p:sp>
      <p:sp>
        <p:nvSpPr>
          <p:cNvPr id="11" name="TextBox 10">
            <a:extLst>
              <a:ext uri="{FF2B5EF4-FFF2-40B4-BE49-F238E27FC236}">
                <a16:creationId xmlns:a16="http://schemas.microsoft.com/office/drawing/2014/main" id="{313CD567-B4C9-0701-BF8F-E50965C71C05}"/>
              </a:ext>
            </a:extLst>
          </p:cNvPr>
          <p:cNvSpPr txBox="1"/>
          <p:nvPr/>
        </p:nvSpPr>
        <p:spPr>
          <a:xfrm>
            <a:off x="256615" y="4617284"/>
            <a:ext cx="2435459" cy="830997"/>
          </a:xfrm>
          <a:prstGeom prst="rect">
            <a:avLst/>
          </a:prstGeom>
          <a:noFill/>
          <a:ln>
            <a:solidFill>
              <a:schemeClr val="tx1"/>
            </a:solidFill>
          </a:ln>
        </p:spPr>
        <p:txBody>
          <a:bodyPr wrap="square">
            <a:spAutoFit/>
          </a:bodyPr>
          <a:lstStyle/>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374151"/>
                </a:solidFill>
                <a:latin typeface="Söhne"/>
                <a:sym typeface="Wingdings" pitchFamily="2" charset="2"/>
              </a:rPr>
              <a:t>peripheral</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endParaRPr lang="en-US" altLang="ko-KR" sz="1600" dirty="0">
              <a:solidFill>
                <a:srgbClr val="374151"/>
              </a:solidFill>
              <a:latin typeface="Söhne"/>
            </a:endParaRPr>
          </a:p>
        </p:txBody>
      </p:sp>
      <p:sp>
        <p:nvSpPr>
          <p:cNvPr id="12" name="TextBox 11">
            <a:extLst>
              <a:ext uri="{FF2B5EF4-FFF2-40B4-BE49-F238E27FC236}">
                <a16:creationId xmlns:a16="http://schemas.microsoft.com/office/drawing/2014/main" id="{77A6BB61-297C-2692-97C1-FDA3A0E92AC0}"/>
              </a:ext>
            </a:extLst>
          </p:cNvPr>
          <p:cNvSpPr txBox="1"/>
          <p:nvPr/>
        </p:nvSpPr>
        <p:spPr>
          <a:xfrm>
            <a:off x="212801" y="941612"/>
            <a:ext cx="5668773" cy="369332"/>
          </a:xfrm>
          <a:prstGeom prst="rect">
            <a:avLst/>
          </a:prstGeom>
          <a:noFill/>
        </p:spPr>
        <p:txBody>
          <a:bodyPr wrap="square">
            <a:spAutoFit/>
          </a:bodyPr>
          <a:lstStyle/>
          <a:p>
            <a:pPr algn="ctr"/>
            <a:r>
              <a:rPr lang="en-US" altLang="ko-KR" dirty="0">
                <a:solidFill>
                  <a:srgbClr val="374151"/>
                </a:solidFill>
                <a:latin typeface="Söhne"/>
              </a:rPr>
              <a:t>Module selection for new product development</a:t>
            </a:r>
          </a:p>
        </p:txBody>
      </p:sp>
      <p:cxnSp>
        <p:nvCxnSpPr>
          <p:cNvPr id="13" name="직선 연결선[R] 12">
            <a:extLst>
              <a:ext uri="{FF2B5EF4-FFF2-40B4-BE49-F238E27FC236}">
                <a16:creationId xmlns:a16="http://schemas.microsoft.com/office/drawing/2014/main" id="{202E0DE2-D9FB-D5CA-1D04-41A787CACAAA}"/>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제목 1">
            <a:extLst>
              <a:ext uri="{FF2B5EF4-FFF2-40B4-BE49-F238E27FC236}">
                <a16:creationId xmlns:a16="http://schemas.microsoft.com/office/drawing/2014/main" id="{467DA58E-A235-CF4E-C194-077B3821424D}"/>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Overall flow of of my research topic</a:t>
            </a:r>
            <a:endParaRPr lang="ko-KR" altLang="en-US" sz="2800" dirty="0"/>
          </a:p>
        </p:txBody>
      </p:sp>
      <p:sp>
        <p:nvSpPr>
          <p:cNvPr id="16" name="L 도형 15">
            <a:extLst>
              <a:ext uri="{FF2B5EF4-FFF2-40B4-BE49-F238E27FC236}">
                <a16:creationId xmlns:a16="http://schemas.microsoft.com/office/drawing/2014/main" id="{043A637A-A598-E825-4190-8174C12D9475}"/>
              </a:ext>
            </a:extLst>
          </p:cNvPr>
          <p:cNvSpPr/>
          <p:nvPr/>
        </p:nvSpPr>
        <p:spPr>
          <a:xfrm rot="19026922">
            <a:off x="452265" y="695751"/>
            <a:ext cx="439204" cy="368334"/>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5E8A28DC-265D-F7C1-8CBA-E3B8D6A870F7}"/>
              </a:ext>
            </a:extLst>
          </p:cNvPr>
          <p:cNvSpPr txBox="1"/>
          <p:nvPr/>
        </p:nvSpPr>
        <p:spPr>
          <a:xfrm>
            <a:off x="212801" y="5667502"/>
            <a:ext cx="8707081" cy="878126"/>
          </a:xfrm>
          <a:prstGeom prst="rect">
            <a:avLst/>
          </a:prstGeom>
          <a:noFill/>
        </p:spPr>
        <p:txBody>
          <a:bodyPr wrap="square">
            <a:spAutoFit/>
          </a:bodyPr>
          <a:lstStyle/>
          <a:p>
            <a:pPr marL="342900" indent="-342900">
              <a:lnSpc>
                <a:spcPct val="150000"/>
              </a:lnSpc>
              <a:buFontTx/>
              <a:buAutoNum type="arabicParenR"/>
            </a:pPr>
            <a:r>
              <a:rPr lang="ko-KR" altLang="en-US" dirty="0">
                <a:solidFill>
                  <a:srgbClr val="374151"/>
                </a:solidFill>
                <a:latin typeface="Söhne"/>
              </a:rPr>
              <a:t>전자 제품을 </a:t>
            </a:r>
            <a:r>
              <a:rPr lang="en-US" altLang="ko-KR" b="1" dirty="0">
                <a:solidFill>
                  <a:srgbClr val="374151"/>
                </a:solidFill>
                <a:latin typeface="Söhne"/>
              </a:rPr>
              <a:t>Core , Peripheral</a:t>
            </a:r>
            <a:r>
              <a:rPr lang="ko-KR" altLang="en-US" dirty="0">
                <a:solidFill>
                  <a:srgbClr val="374151"/>
                </a:solidFill>
                <a:latin typeface="Söhne"/>
              </a:rPr>
              <a:t>의 관계로 나눠 복잡한 문제를 접근 </a:t>
            </a:r>
            <a:endParaRPr lang="en-US" altLang="ko-KR" dirty="0">
              <a:solidFill>
                <a:srgbClr val="374151"/>
              </a:solidFill>
              <a:latin typeface="Söhne"/>
            </a:endParaRPr>
          </a:p>
          <a:p>
            <a:pPr marL="342900" indent="-342900">
              <a:lnSpc>
                <a:spcPct val="150000"/>
              </a:lnSpc>
              <a:buAutoNum type="arabicParenR"/>
            </a:pPr>
            <a:r>
              <a:rPr lang="ko-KR" altLang="en-US" dirty="0" err="1">
                <a:solidFill>
                  <a:srgbClr val="374151"/>
                </a:solidFill>
                <a:latin typeface="Söhne"/>
              </a:rPr>
              <a:t>모듈간의</a:t>
            </a:r>
            <a:r>
              <a:rPr lang="ko-KR" altLang="en-US" dirty="0">
                <a:solidFill>
                  <a:srgbClr val="374151"/>
                </a:solidFill>
                <a:latin typeface="Söhne"/>
              </a:rPr>
              <a:t> 관계를 고려하여</a:t>
            </a:r>
            <a:r>
              <a:rPr lang="en-US" altLang="ko-KR" dirty="0">
                <a:solidFill>
                  <a:srgbClr val="374151"/>
                </a:solidFill>
                <a:latin typeface="Söhne"/>
              </a:rPr>
              <a:t>, </a:t>
            </a:r>
            <a:r>
              <a:rPr lang="ko-KR" altLang="en-US" dirty="0">
                <a:solidFill>
                  <a:srgbClr val="374151"/>
                </a:solidFill>
                <a:latin typeface="Söhne"/>
              </a:rPr>
              <a:t>제품의 </a:t>
            </a:r>
            <a:r>
              <a:rPr lang="en-US" altLang="ko-KR" dirty="0">
                <a:solidFill>
                  <a:srgbClr val="374151"/>
                </a:solidFill>
                <a:latin typeface="Söhne"/>
              </a:rPr>
              <a:t>module configuration</a:t>
            </a:r>
            <a:r>
              <a:rPr lang="ko-Kore-KR" altLang="en-US" dirty="0">
                <a:solidFill>
                  <a:srgbClr val="374151"/>
                </a:solidFill>
                <a:latin typeface="Söhne"/>
              </a:rPr>
              <a:t> 방법론 제시</a:t>
            </a:r>
            <a:endParaRPr lang="en-US" altLang="ko-KR" dirty="0">
              <a:solidFill>
                <a:srgbClr val="374151"/>
              </a:solidFill>
              <a:latin typeface="Söhne"/>
            </a:endParaRPr>
          </a:p>
        </p:txBody>
      </p:sp>
      <p:sp>
        <p:nvSpPr>
          <p:cNvPr id="15" name="TextBox 14">
            <a:extLst>
              <a:ext uri="{FF2B5EF4-FFF2-40B4-BE49-F238E27FC236}">
                <a16:creationId xmlns:a16="http://schemas.microsoft.com/office/drawing/2014/main" id="{213B9658-6C71-C875-D200-9699D938C95E}"/>
              </a:ext>
            </a:extLst>
          </p:cNvPr>
          <p:cNvSpPr txBox="1"/>
          <p:nvPr/>
        </p:nvSpPr>
        <p:spPr>
          <a:xfrm>
            <a:off x="3250837" y="4884823"/>
            <a:ext cx="2435459" cy="584775"/>
          </a:xfrm>
          <a:prstGeom prst="rect">
            <a:avLst/>
          </a:prstGeom>
          <a:noFill/>
          <a:ln>
            <a:noFill/>
          </a:ln>
        </p:spPr>
        <p:txBody>
          <a:bodyPr wrap="square">
            <a:spAutoFit/>
          </a:bodyPr>
          <a:lstStyle/>
          <a:p>
            <a:pPr algn="ctr"/>
            <a:r>
              <a:rPr lang="en-US" altLang="ko-KR" sz="1600" dirty="0">
                <a:latin typeface="Söhne"/>
              </a:rPr>
              <a:t>Customer requirements</a:t>
            </a:r>
          </a:p>
          <a:p>
            <a:pPr algn="ctr"/>
            <a:r>
              <a:rPr lang="en-US" altLang="ko-KR" sz="1600" dirty="0">
                <a:latin typeface="Söhne"/>
              </a:rPr>
              <a:t>[</a:t>
            </a:r>
            <a:r>
              <a:rPr lang="ko-KR" altLang="en-US" sz="1600" dirty="0">
                <a:latin typeface="Söhne"/>
              </a:rPr>
              <a:t>기존</a:t>
            </a:r>
            <a:r>
              <a:rPr lang="en-US" altLang="ko-KR" sz="1600" dirty="0">
                <a:latin typeface="Söhne"/>
              </a:rPr>
              <a:t>]</a:t>
            </a:r>
          </a:p>
        </p:txBody>
      </p:sp>
      <p:sp>
        <p:nvSpPr>
          <p:cNvPr id="17" name="TextBox 16">
            <a:extLst>
              <a:ext uri="{FF2B5EF4-FFF2-40B4-BE49-F238E27FC236}">
                <a16:creationId xmlns:a16="http://schemas.microsoft.com/office/drawing/2014/main" id="{1EDE7BAE-110A-5028-5EFD-205FE97EF313}"/>
              </a:ext>
            </a:extLst>
          </p:cNvPr>
          <p:cNvSpPr txBox="1"/>
          <p:nvPr/>
        </p:nvSpPr>
        <p:spPr>
          <a:xfrm>
            <a:off x="2846990" y="4841080"/>
            <a:ext cx="514788" cy="400110"/>
          </a:xfrm>
          <a:prstGeom prst="rect">
            <a:avLst/>
          </a:prstGeom>
          <a:noFill/>
          <a:ln>
            <a:noFill/>
          </a:ln>
        </p:spPr>
        <p:txBody>
          <a:bodyPr wrap="square">
            <a:spAutoFit/>
          </a:bodyPr>
          <a:lstStyle/>
          <a:p>
            <a:pPr algn="ctr"/>
            <a:r>
              <a:rPr lang="en-US" altLang="ko-KR" sz="2000" b="1" dirty="0">
                <a:latin typeface="Söhne"/>
              </a:rPr>
              <a:t>+</a:t>
            </a:r>
          </a:p>
        </p:txBody>
      </p:sp>
      <p:sp>
        <p:nvSpPr>
          <p:cNvPr id="19" name="L 도형 18">
            <a:extLst>
              <a:ext uri="{FF2B5EF4-FFF2-40B4-BE49-F238E27FC236}">
                <a16:creationId xmlns:a16="http://schemas.microsoft.com/office/drawing/2014/main" id="{0283173C-F78A-652C-1153-0A486F29FCEC}"/>
              </a:ext>
            </a:extLst>
          </p:cNvPr>
          <p:cNvSpPr/>
          <p:nvPr/>
        </p:nvSpPr>
        <p:spPr>
          <a:xfrm rot="19026922">
            <a:off x="417728" y="4443437"/>
            <a:ext cx="211575" cy="177435"/>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456050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50</a:t>
            </a:fld>
            <a:endParaRPr lang="ko-KR" altLang="en-US" dirty="0"/>
          </a:p>
        </p:txBody>
      </p:sp>
      <p:grpSp>
        <p:nvGrpSpPr>
          <p:cNvPr id="25" name="그룹 24">
            <a:extLst>
              <a:ext uri="{FF2B5EF4-FFF2-40B4-BE49-F238E27FC236}">
                <a16:creationId xmlns:a16="http://schemas.microsoft.com/office/drawing/2014/main" id="{83B6EFEF-A5D7-BC12-FD87-A5707AF06B5D}"/>
              </a:ext>
            </a:extLst>
          </p:cNvPr>
          <p:cNvGrpSpPr/>
          <p:nvPr/>
        </p:nvGrpSpPr>
        <p:grpSpPr>
          <a:xfrm>
            <a:off x="256615" y="1290036"/>
            <a:ext cx="3259220" cy="1973669"/>
            <a:chOff x="256615" y="1430044"/>
            <a:chExt cx="3843898" cy="2327729"/>
          </a:xfrm>
        </p:grpSpPr>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1430044"/>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1908031"/>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2800999"/>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2050906"/>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69343F61-9AF2-9E21-2B3B-7D3043E460A7}"/>
              </a:ext>
            </a:extLst>
          </p:cNvPr>
          <p:cNvSpPr txBox="1"/>
          <p:nvPr/>
        </p:nvSpPr>
        <p:spPr>
          <a:xfrm>
            <a:off x="-717452" y="326370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pic>
        <p:nvPicPr>
          <p:cNvPr id="7" name="그림 6">
            <a:extLst>
              <a:ext uri="{FF2B5EF4-FFF2-40B4-BE49-F238E27FC236}">
                <a16:creationId xmlns:a16="http://schemas.microsoft.com/office/drawing/2014/main" id="{3C71429F-12B7-6429-03C7-9417F9D8FCB7}"/>
              </a:ext>
            </a:extLst>
          </p:cNvPr>
          <p:cNvPicPr>
            <a:picLocks noChangeAspect="1"/>
          </p:cNvPicPr>
          <p:nvPr/>
        </p:nvPicPr>
        <p:blipFill>
          <a:blip r:embed="rId4"/>
          <a:stretch>
            <a:fillRect/>
          </a:stretch>
        </p:blipFill>
        <p:spPr>
          <a:xfrm>
            <a:off x="6489991" y="895679"/>
            <a:ext cx="2160651" cy="2090110"/>
          </a:xfrm>
          <a:prstGeom prst="rect">
            <a:avLst/>
          </a:prstGeom>
        </p:spPr>
      </p:pic>
      <p:pic>
        <p:nvPicPr>
          <p:cNvPr id="15" name="그림 14">
            <a:extLst>
              <a:ext uri="{FF2B5EF4-FFF2-40B4-BE49-F238E27FC236}">
                <a16:creationId xmlns:a16="http://schemas.microsoft.com/office/drawing/2014/main" id="{81EA1F94-39E0-6F5C-CBC0-914650CD1F8A}"/>
              </a:ext>
            </a:extLst>
          </p:cNvPr>
          <p:cNvPicPr>
            <a:picLocks noChangeAspect="1"/>
          </p:cNvPicPr>
          <p:nvPr/>
        </p:nvPicPr>
        <p:blipFill>
          <a:blip r:embed="rId5"/>
          <a:stretch>
            <a:fillRect/>
          </a:stretch>
        </p:blipFill>
        <p:spPr>
          <a:xfrm>
            <a:off x="6211827" y="3107717"/>
            <a:ext cx="2772441" cy="552515"/>
          </a:xfrm>
          <a:prstGeom prst="rect">
            <a:avLst/>
          </a:prstGeom>
        </p:spPr>
      </p:pic>
      <p:cxnSp>
        <p:nvCxnSpPr>
          <p:cNvPr id="5" name="꺾인 연결선[E] 4">
            <a:extLst>
              <a:ext uri="{FF2B5EF4-FFF2-40B4-BE49-F238E27FC236}">
                <a16:creationId xmlns:a16="http://schemas.microsoft.com/office/drawing/2014/main" id="{0A728C98-C8B6-3BBC-5358-89CB15490D0C}"/>
              </a:ext>
            </a:extLst>
          </p:cNvPr>
          <p:cNvCxnSpPr>
            <a:cxnSpLocks/>
            <a:stCxn id="7" idx="1"/>
          </p:cNvCxnSpPr>
          <p:nvPr/>
        </p:nvCxnSpPr>
        <p:spPr>
          <a:xfrm rot="10800000" flipV="1">
            <a:off x="6211827" y="1940733"/>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CF51C5-4A52-1DEC-32D8-DA69A062B88D}"/>
              </a:ext>
            </a:extLst>
          </p:cNvPr>
          <p:cNvSpPr txBox="1"/>
          <p:nvPr/>
        </p:nvSpPr>
        <p:spPr>
          <a:xfrm>
            <a:off x="164845" y="141514"/>
            <a:ext cx="7146828" cy="646331"/>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 [sequence]</a:t>
            </a:r>
          </a:p>
          <a:p>
            <a:pPr algn="l"/>
            <a:r>
              <a:rPr kumimoji="1" lang="en-US" altLang="ko-Kore-KR" spc="-40" dirty="0">
                <a:latin typeface="+mn-ea"/>
              </a:rPr>
              <a:t>  -  Using D-separation in Bayesian network </a:t>
            </a:r>
            <a:r>
              <a:rPr kumimoji="1" lang="en-US" altLang="ko-KR" spc="-40" dirty="0">
                <a:latin typeface="+mn-ea"/>
              </a:rPr>
              <a:t>[</a:t>
            </a:r>
            <a:r>
              <a:rPr kumimoji="1" lang="ko-KR" altLang="en-US" spc="-40" dirty="0">
                <a:latin typeface="+mn-ea"/>
              </a:rPr>
              <a:t>조건부 독립</a:t>
            </a:r>
            <a:r>
              <a:rPr kumimoji="1" lang="en-US" altLang="ko-KR" spc="-40" dirty="0">
                <a:latin typeface="+mn-ea"/>
              </a:rPr>
              <a:t>]</a:t>
            </a:r>
            <a:endParaRPr kumimoji="1" lang="en-US" altLang="ko-Kore-KR" spc="-40" dirty="0">
              <a:latin typeface="+mn-ea"/>
            </a:endParaRPr>
          </a:p>
        </p:txBody>
      </p:sp>
      <p:pic>
        <p:nvPicPr>
          <p:cNvPr id="27" name="그림 26">
            <a:extLst>
              <a:ext uri="{FF2B5EF4-FFF2-40B4-BE49-F238E27FC236}">
                <a16:creationId xmlns:a16="http://schemas.microsoft.com/office/drawing/2014/main" id="{234E0D78-412E-A3CA-2AB1-47ECC96A153E}"/>
              </a:ext>
            </a:extLst>
          </p:cNvPr>
          <p:cNvPicPr>
            <a:picLocks noChangeAspect="1"/>
          </p:cNvPicPr>
          <p:nvPr/>
        </p:nvPicPr>
        <p:blipFill>
          <a:blip r:embed="rId6"/>
          <a:stretch>
            <a:fillRect/>
          </a:stretch>
        </p:blipFill>
        <p:spPr>
          <a:xfrm>
            <a:off x="3940301" y="982424"/>
            <a:ext cx="1501086" cy="2446576"/>
          </a:xfrm>
          <a:prstGeom prst="rect">
            <a:avLst/>
          </a:prstGeom>
        </p:spPr>
      </p:pic>
      <p:sp>
        <p:nvSpPr>
          <p:cNvPr id="28" name="TextBox 27">
            <a:extLst>
              <a:ext uri="{FF2B5EF4-FFF2-40B4-BE49-F238E27FC236}">
                <a16:creationId xmlns:a16="http://schemas.microsoft.com/office/drawing/2014/main" id="{99329EA0-BD89-444A-268F-5E34CC0CFF66}"/>
              </a:ext>
            </a:extLst>
          </p:cNvPr>
          <p:cNvSpPr txBox="1"/>
          <p:nvPr/>
        </p:nvSpPr>
        <p:spPr>
          <a:xfrm>
            <a:off x="370919" y="3840991"/>
            <a:ext cx="2888291" cy="246221"/>
          </a:xfrm>
          <a:prstGeom prst="rect">
            <a:avLst/>
          </a:prstGeom>
          <a:noFill/>
        </p:spPr>
        <p:txBody>
          <a:bodyPr wrap="none" lIns="0" tIns="0" rIns="0" bIns="0" rtlCol="0">
            <a:spAutoFit/>
          </a:bodyPr>
          <a:lstStyle/>
          <a:p>
            <a:pPr algn="l"/>
            <a:r>
              <a:rPr kumimoji="1" lang="en-US" altLang="ko-Kore-KR" sz="1600" spc="-40" dirty="0">
                <a:latin typeface="+mn-ea"/>
              </a:rPr>
              <a:t>Ex) </a:t>
            </a:r>
            <a:r>
              <a:rPr kumimoji="1" lang="en-US" altLang="ko-KR" sz="1600" spc="-40" dirty="0">
                <a:latin typeface="+mn-ea"/>
              </a:rPr>
              <a:t>each module has 3 instances</a:t>
            </a:r>
            <a:endParaRPr kumimoji="1" lang="ko-Kore-KR" altLang="en-US" sz="1600" spc="-40" dirty="0">
              <a:latin typeface="+mn-ea"/>
            </a:endParaRPr>
          </a:p>
        </p:txBody>
      </p:sp>
      <p:sp>
        <p:nvSpPr>
          <p:cNvPr id="29" name="TextBox 28">
            <a:extLst>
              <a:ext uri="{FF2B5EF4-FFF2-40B4-BE49-F238E27FC236}">
                <a16:creationId xmlns:a16="http://schemas.microsoft.com/office/drawing/2014/main" id="{251914F5-FAC1-1639-B640-3857DB3219AA}"/>
              </a:ext>
            </a:extLst>
          </p:cNvPr>
          <p:cNvSpPr txBox="1"/>
          <p:nvPr/>
        </p:nvSpPr>
        <p:spPr>
          <a:xfrm>
            <a:off x="627357" y="4227797"/>
            <a:ext cx="3208571" cy="246221"/>
          </a:xfrm>
          <a:prstGeom prst="rect">
            <a:avLst/>
          </a:prstGeom>
          <a:noFill/>
        </p:spPr>
        <p:txBody>
          <a:bodyPr wrap="none" lIns="0" tIns="0" rIns="0" bIns="0" rtlCol="0">
            <a:spAutoFit/>
          </a:bodyPr>
          <a:lstStyle/>
          <a:p>
            <a:pPr algn="l"/>
            <a:r>
              <a:rPr kumimoji="1" lang="en-US" altLang="ko-Kore-KR" sz="1600" spc="-40" dirty="0" err="1">
                <a:latin typeface="+mn-ea"/>
              </a:rPr>
              <a:t>i</a:t>
            </a:r>
            <a:r>
              <a:rPr kumimoji="1" lang="en-US" altLang="ko-Kore-KR" sz="1600" spc="-40" dirty="0">
                <a:latin typeface="+mn-ea"/>
              </a:rPr>
              <a:t>)</a:t>
            </a:r>
            <a:r>
              <a:rPr kumimoji="1" lang="ko-Kore-KR" altLang="en-US" sz="1600" spc="-40" dirty="0">
                <a:latin typeface="+mn-ea"/>
              </a:rPr>
              <a:t> </a:t>
            </a:r>
            <a:r>
              <a:rPr kumimoji="1" lang="en-US" altLang="ko-Kore-KR" sz="1600" spc="-40" dirty="0">
                <a:latin typeface="+mn-ea"/>
              </a:rPr>
              <a:t>Without replacement dependence</a:t>
            </a:r>
            <a:endParaRPr kumimoji="1" lang="ko-Kore-KR" altLang="en-US" sz="1600" spc="-40" dirty="0">
              <a:latin typeface="+mn-ea"/>
            </a:endParaRPr>
          </a:p>
        </p:txBody>
      </p:sp>
      <p:sp>
        <p:nvSpPr>
          <p:cNvPr id="30" name="TextBox 29">
            <a:extLst>
              <a:ext uri="{FF2B5EF4-FFF2-40B4-BE49-F238E27FC236}">
                <a16:creationId xmlns:a16="http://schemas.microsoft.com/office/drawing/2014/main" id="{445A13E8-F940-EFFF-002C-591948FE9029}"/>
              </a:ext>
            </a:extLst>
          </p:cNvPr>
          <p:cNvSpPr txBox="1"/>
          <p:nvPr/>
        </p:nvSpPr>
        <p:spPr>
          <a:xfrm>
            <a:off x="765215" y="4614603"/>
            <a:ext cx="1466427" cy="246221"/>
          </a:xfrm>
          <a:prstGeom prst="rect">
            <a:avLst/>
          </a:prstGeom>
          <a:noFill/>
        </p:spPr>
        <p:txBody>
          <a:bodyPr wrap="none" lIns="0" tIns="0" rIns="0" bIns="0" rtlCol="0">
            <a:spAutoFit/>
          </a:bodyPr>
          <a:lstStyle/>
          <a:p>
            <a:pPr algn="l"/>
            <a:r>
              <a:rPr kumimoji="1" lang="en-US" altLang="ko-Kore-KR" sz="1600" spc="-40" dirty="0">
                <a:latin typeface="+mn-ea"/>
              </a:rPr>
              <a:t> = </a:t>
            </a:r>
            <a:r>
              <a:rPr kumimoji="1" lang="en-US" altLang="ko-Kore-KR" sz="1600" b="1" spc="-40" dirty="0">
                <a:latin typeface="+mn-ea"/>
              </a:rPr>
              <a:t>3</a:t>
            </a:r>
            <a:r>
              <a:rPr kumimoji="1" lang="en-US" altLang="ko-Kore-KR" sz="1600" b="1" spc="-40" baseline="30000" dirty="0">
                <a:latin typeface="+mn-ea"/>
              </a:rPr>
              <a:t>6</a:t>
            </a:r>
            <a:r>
              <a:rPr kumimoji="1" lang="en-US" altLang="ko-Kore-KR" sz="1600" spc="-40" dirty="0">
                <a:latin typeface="+mn-ea"/>
              </a:rPr>
              <a:t> candidates</a:t>
            </a:r>
            <a:endParaRPr kumimoji="1" lang="ko-Kore-KR" altLang="en-US" sz="1600" spc="-40" dirty="0">
              <a:latin typeface="+mn-ea"/>
            </a:endParaRPr>
          </a:p>
        </p:txBody>
      </p:sp>
      <p:sp>
        <p:nvSpPr>
          <p:cNvPr id="33" name="TextBox 32">
            <a:extLst>
              <a:ext uri="{FF2B5EF4-FFF2-40B4-BE49-F238E27FC236}">
                <a16:creationId xmlns:a16="http://schemas.microsoft.com/office/drawing/2014/main" id="{231F2F7E-B7CD-CC29-F0F9-A4DDA825BF3C}"/>
              </a:ext>
            </a:extLst>
          </p:cNvPr>
          <p:cNvSpPr txBox="1"/>
          <p:nvPr/>
        </p:nvSpPr>
        <p:spPr>
          <a:xfrm>
            <a:off x="627357" y="4946740"/>
            <a:ext cx="2720617" cy="492443"/>
          </a:xfrm>
          <a:prstGeom prst="rect">
            <a:avLst/>
          </a:prstGeom>
          <a:noFill/>
        </p:spPr>
        <p:txBody>
          <a:bodyPr wrap="none" lIns="0" tIns="0" rIns="0" bIns="0" rtlCol="0">
            <a:spAutoFit/>
          </a:bodyPr>
          <a:lstStyle/>
          <a:p>
            <a:pPr algn="l"/>
            <a:r>
              <a:rPr kumimoji="1" lang="en-US" altLang="ko-Kore-KR" sz="1600" spc="-40" dirty="0">
                <a:latin typeface="+mn-ea"/>
              </a:rPr>
              <a:t>ii) Using D-separation with M1</a:t>
            </a:r>
          </a:p>
          <a:p>
            <a:pPr algn="l"/>
            <a:endParaRPr kumimoji="1" lang="ko-Kore-KR" altLang="en-US" sz="1600" b="1" spc="-40" dirty="0">
              <a:latin typeface="+mn-ea"/>
            </a:endParaRPr>
          </a:p>
        </p:txBody>
      </p:sp>
      <p:sp>
        <p:nvSpPr>
          <p:cNvPr id="34" name="TextBox 33">
            <a:extLst>
              <a:ext uri="{FF2B5EF4-FFF2-40B4-BE49-F238E27FC236}">
                <a16:creationId xmlns:a16="http://schemas.microsoft.com/office/drawing/2014/main" id="{16B32168-569B-1A6C-7E1E-EDB1C77D970D}"/>
              </a:ext>
            </a:extLst>
          </p:cNvPr>
          <p:cNvSpPr txBox="1"/>
          <p:nvPr/>
        </p:nvSpPr>
        <p:spPr>
          <a:xfrm>
            <a:off x="1167568" y="6205106"/>
            <a:ext cx="1640193" cy="276999"/>
          </a:xfrm>
          <a:prstGeom prst="rect">
            <a:avLst/>
          </a:prstGeom>
          <a:noFill/>
        </p:spPr>
        <p:txBody>
          <a:bodyPr wrap="none" lIns="0" tIns="0" rIns="0" bIns="0" rtlCol="0">
            <a:spAutoFit/>
          </a:bodyPr>
          <a:lstStyle/>
          <a:p>
            <a:pPr algn="ctr"/>
            <a:r>
              <a:rPr kumimoji="1" lang="en-US" altLang="ko-KR" b="1" spc="-40" dirty="0">
                <a:solidFill>
                  <a:srgbClr val="C00000"/>
                </a:solidFill>
                <a:latin typeface="+mn-ea"/>
              </a:rPr>
              <a:t>“</a:t>
            </a:r>
            <a:r>
              <a:rPr kumimoji="1" lang="ko-Kore-KR" altLang="en-US" b="1" spc="-40" dirty="0">
                <a:solidFill>
                  <a:srgbClr val="C00000"/>
                </a:solidFill>
                <a:latin typeface="+mn-ea"/>
              </a:rPr>
              <a:t>독립적인 선택</a:t>
            </a:r>
            <a:r>
              <a:rPr kumimoji="1" lang="en-US" altLang="ko-Kore-KR" b="1" spc="-40" dirty="0">
                <a:solidFill>
                  <a:srgbClr val="C00000"/>
                </a:solidFill>
                <a:latin typeface="+mn-ea"/>
              </a:rPr>
              <a:t>"</a:t>
            </a:r>
            <a:endParaRPr kumimoji="1" lang="ko-Kore-KR" altLang="en-US" b="1" spc="-40" dirty="0">
              <a:solidFill>
                <a:srgbClr val="C00000"/>
              </a:solidFill>
              <a:latin typeface="+mn-ea"/>
            </a:endParaRPr>
          </a:p>
        </p:txBody>
      </p:sp>
      <p:sp>
        <p:nvSpPr>
          <p:cNvPr id="35" name="TextBox 34">
            <a:extLst>
              <a:ext uri="{FF2B5EF4-FFF2-40B4-BE49-F238E27FC236}">
                <a16:creationId xmlns:a16="http://schemas.microsoft.com/office/drawing/2014/main" id="{056149B1-91E7-FC1F-850F-2D8E480916E2}"/>
              </a:ext>
            </a:extLst>
          </p:cNvPr>
          <p:cNvSpPr txBox="1"/>
          <p:nvPr/>
        </p:nvSpPr>
        <p:spPr>
          <a:xfrm>
            <a:off x="5222449" y="488308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sp>
        <p:nvSpPr>
          <p:cNvPr id="36" name="TextBox 35">
            <a:extLst>
              <a:ext uri="{FF2B5EF4-FFF2-40B4-BE49-F238E27FC236}">
                <a16:creationId xmlns:a16="http://schemas.microsoft.com/office/drawing/2014/main" id="{E8732EDC-0B89-EB09-91C4-BD770DEC6AD1}"/>
              </a:ext>
            </a:extLst>
          </p:cNvPr>
          <p:cNvSpPr txBox="1"/>
          <p:nvPr/>
        </p:nvSpPr>
        <p:spPr>
          <a:xfrm>
            <a:off x="875525" y="5324285"/>
            <a:ext cx="3046027" cy="738664"/>
          </a:xfrm>
          <a:prstGeom prst="rect">
            <a:avLst/>
          </a:prstGeom>
          <a:noFill/>
        </p:spPr>
        <p:txBody>
          <a:bodyPr wrap="none" lIns="0" tIns="0" rIns="0" bIns="0" rtlCol="0">
            <a:spAutoFit/>
          </a:bodyPr>
          <a:lstStyle/>
          <a:p>
            <a:pPr algn="l"/>
            <a:r>
              <a:rPr kumimoji="1" lang="en-US" altLang="ko-Kore-KR" sz="1600" spc="-40" dirty="0">
                <a:latin typeface="+mn-ea"/>
              </a:rPr>
              <a:t>= subgroup1 (M1, M6, M7)</a:t>
            </a:r>
          </a:p>
          <a:p>
            <a:pPr algn="l"/>
            <a:r>
              <a:rPr kumimoji="1" lang="en-US" altLang="ko-Kore-KR" sz="1600" spc="-40" dirty="0">
                <a:latin typeface="+mn-ea"/>
              </a:rPr>
              <a:t> = sub group2(M1, M9, M10,M11)</a:t>
            </a:r>
          </a:p>
          <a:p>
            <a:pPr algn="l"/>
            <a:r>
              <a:rPr kumimoji="1" lang="en-US" altLang="ko-Kore-KR" sz="1600" spc="-40" dirty="0">
                <a:latin typeface="+mn-ea"/>
                <a:sym typeface="Wingdings" pitchFamily="2" charset="2"/>
              </a:rPr>
              <a:t> </a:t>
            </a:r>
            <a:r>
              <a:rPr kumimoji="1" lang="en-US" altLang="ko-Kore-KR" sz="1600" spc="-40" dirty="0">
                <a:latin typeface="+mn-ea"/>
              </a:rPr>
              <a:t>3</a:t>
            </a:r>
            <a:r>
              <a:rPr kumimoji="1" lang="en-US" altLang="ko-Kore-KR" sz="1600" spc="-40" baseline="30000" dirty="0">
                <a:latin typeface="+mn-ea"/>
              </a:rPr>
              <a:t>3</a:t>
            </a:r>
            <a:r>
              <a:rPr kumimoji="1" lang="en-US" altLang="ko-Kore-KR" sz="1600" spc="-40" dirty="0">
                <a:latin typeface="+mn-ea"/>
              </a:rPr>
              <a:t> + 3</a:t>
            </a:r>
            <a:r>
              <a:rPr kumimoji="1" lang="en-US" altLang="ko-Kore-KR" sz="1600" spc="-40" baseline="30000" dirty="0">
                <a:latin typeface="+mn-ea"/>
              </a:rPr>
              <a:t>4 </a:t>
            </a:r>
            <a:r>
              <a:rPr kumimoji="1" lang="en-US" altLang="ko-Kore-KR" sz="1600" spc="-40" dirty="0">
                <a:latin typeface="+mn-ea"/>
              </a:rPr>
              <a:t>= </a:t>
            </a:r>
            <a:r>
              <a:rPr kumimoji="1" lang="en-US" altLang="ko-Kore-KR" sz="1600" b="1" spc="-40" dirty="0">
                <a:latin typeface="+mn-ea"/>
              </a:rPr>
              <a:t>4 * 3</a:t>
            </a:r>
            <a:r>
              <a:rPr kumimoji="1" lang="en-US" altLang="ko-Kore-KR" sz="1600" b="1" spc="-40" baseline="30000" dirty="0">
                <a:latin typeface="+mn-ea"/>
              </a:rPr>
              <a:t>3</a:t>
            </a:r>
            <a:r>
              <a:rPr kumimoji="1" lang="en-US" altLang="ko-Kore-KR" sz="1600" b="1" spc="-40" dirty="0">
                <a:latin typeface="+mn-ea"/>
              </a:rPr>
              <a:t> &lt;&lt; 3</a:t>
            </a:r>
            <a:r>
              <a:rPr kumimoji="1" lang="en-US" altLang="ko-Kore-KR" sz="1600" b="1" spc="-40" baseline="30000" dirty="0">
                <a:latin typeface="+mn-ea"/>
              </a:rPr>
              <a:t>6</a:t>
            </a:r>
            <a:endParaRPr kumimoji="1" lang="ko-Kore-KR" altLang="en-US" sz="1600" b="1" spc="-40" dirty="0">
              <a:latin typeface="+mn-ea"/>
            </a:endParaRPr>
          </a:p>
        </p:txBody>
      </p:sp>
      <p:cxnSp>
        <p:nvCxnSpPr>
          <p:cNvPr id="37" name="직선 연결선[R] 36">
            <a:extLst>
              <a:ext uri="{FF2B5EF4-FFF2-40B4-BE49-F238E27FC236}">
                <a16:creationId xmlns:a16="http://schemas.microsoft.com/office/drawing/2014/main" id="{49DA6645-BAE9-8B9F-F53B-DFFF7CE20735}"/>
              </a:ext>
            </a:extLst>
          </p:cNvPr>
          <p:cNvCxnSpPr>
            <a:cxnSpLocks/>
          </p:cNvCxnSpPr>
          <p:nvPr/>
        </p:nvCxnSpPr>
        <p:spPr>
          <a:xfrm>
            <a:off x="0" y="3752312"/>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E] 37">
            <a:extLst>
              <a:ext uri="{FF2B5EF4-FFF2-40B4-BE49-F238E27FC236}">
                <a16:creationId xmlns:a16="http://schemas.microsoft.com/office/drawing/2014/main" id="{2A56097A-068D-C015-4C08-3F3DE6DF42D9}"/>
              </a:ext>
            </a:extLst>
          </p:cNvPr>
          <p:cNvCxnSpPr>
            <a:cxnSpLocks/>
            <a:stCxn id="34" idx="3"/>
            <a:endCxn id="41" idx="3"/>
          </p:cNvCxnSpPr>
          <p:nvPr/>
        </p:nvCxnSpPr>
        <p:spPr>
          <a:xfrm flipV="1">
            <a:off x="2807761" y="4061097"/>
            <a:ext cx="2632888" cy="2282509"/>
          </a:xfrm>
          <a:prstGeom prst="bentConnector3">
            <a:avLst>
              <a:gd name="adj1" fmla="val 59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AFCE986-D3EE-AA04-FC79-8114DE1F1374}"/>
              </a:ext>
            </a:extLst>
          </p:cNvPr>
          <p:cNvSpPr txBox="1"/>
          <p:nvPr/>
        </p:nvSpPr>
        <p:spPr>
          <a:xfrm flipH="1">
            <a:off x="5440649" y="3907208"/>
            <a:ext cx="2843666" cy="307777"/>
          </a:xfrm>
          <a:prstGeom prst="rect">
            <a:avLst/>
          </a:prstGeom>
          <a:noFill/>
        </p:spPr>
        <p:txBody>
          <a:bodyPr wrap="square" lIns="0" tIns="0" rIns="0" bIns="0" rtlCol="0">
            <a:spAutoFit/>
          </a:bodyPr>
          <a:lstStyle/>
          <a:p>
            <a:pPr algn="l"/>
            <a:r>
              <a:rPr kumimoji="1" lang="en-US" altLang="ko-Kore-KR" sz="2000" b="1" spc="-40" dirty="0">
                <a:solidFill>
                  <a:srgbClr val="C00000"/>
                </a:solidFill>
                <a:latin typeface="+mn-ea"/>
              </a:rPr>
              <a:t>Stochastic problem</a:t>
            </a:r>
            <a:endParaRPr kumimoji="1" lang="ko-Kore-KR" altLang="en-US" sz="2000" b="1" spc="-40" dirty="0">
              <a:solidFill>
                <a:srgbClr val="C00000"/>
              </a:solidFill>
              <a:latin typeface="+mn-ea"/>
            </a:endParaRPr>
          </a:p>
        </p:txBody>
      </p:sp>
      <p:sp>
        <p:nvSpPr>
          <p:cNvPr id="46" name="TextBox 45">
            <a:extLst>
              <a:ext uri="{FF2B5EF4-FFF2-40B4-BE49-F238E27FC236}">
                <a16:creationId xmlns:a16="http://schemas.microsoft.com/office/drawing/2014/main" id="{E03A35E6-B1C8-E360-62DF-8F3C851AB575}"/>
              </a:ext>
            </a:extLst>
          </p:cNvPr>
          <p:cNvSpPr txBox="1"/>
          <p:nvPr/>
        </p:nvSpPr>
        <p:spPr>
          <a:xfrm>
            <a:off x="4877323" y="4303897"/>
            <a:ext cx="3970318" cy="738664"/>
          </a:xfrm>
          <a:prstGeom prst="rect">
            <a:avLst/>
          </a:prstGeom>
          <a:noFill/>
        </p:spPr>
        <p:txBody>
          <a:bodyPr wrap="none" lIns="0" tIns="0" rIns="0" bIns="0" rtlCol="0">
            <a:spAutoFit/>
          </a:bodyPr>
          <a:lstStyle/>
          <a:p>
            <a:pPr algn="l"/>
            <a:r>
              <a:rPr kumimoji="1" lang="en-US" altLang="ko-Kore-KR" sz="1600" spc="-40" dirty="0">
                <a:latin typeface="+mn-ea"/>
              </a:rPr>
              <a:t>Module</a:t>
            </a:r>
            <a:r>
              <a:rPr kumimoji="1" lang="ko-Kore-KR" altLang="en-US" sz="1600" spc="-40" dirty="0">
                <a:latin typeface="+mn-ea"/>
              </a:rPr>
              <a:t>마다</a:t>
            </a:r>
            <a:r>
              <a:rPr kumimoji="1" lang="en-US" altLang="ko-Kore-KR" sz="1600" spc="-40" dirty="0">
                <a:latin typeface="+mn-ea"/>
              </a:rPr>
              <a:t> </a:t>
            </a:r>
            <a:r>
              <a:rPr kumimoji="1" lang="ko-Kore-KR" altLang="en-US" sz="1600" spc="-40" dirty="0">
                <a:latin typeface="+mn-ea"/>
              </a:rPr>
              <a:t>신규 </a:t>
            </a:r>
            <a:r>
              <a:rPr kumimoji="1" lang="en-US" altLang="ko-Kore-KR" sz="1600" spc="-40" dirty="0">
                <a:solidFill>
                  <a:srgbClr val="C00000"/>
                </a:solidFill>
                <a:latin typeface="+mn-ea"/>
              </a:rPr>
              <a:t>instance </a:t>
            </a:r>
            <a:r>
              <a:rPr kumimoji="1" lang="ko-Kore-KR" altLang="en-US" sz="1600" spc="-40" dirty="0">
                <a:solidFill>
                  <a:srgbClr val="C00000"/>
                </a:solidFill>
                <a:latin typeface="+mn-ea"/>
              </a:rPr>
              <a:t>출시에 대한 </a:t>
            </a:r>
            <a:r>
              <a:rPr kumimoji="1" lang="en-US" altLang="ko-Kore-KR" sz="1600" spc="-40" dirty="0">
                <a:solidFill>
                  <a:srgbClr val="C00000"/>
                </a:solidFill>
                <a:latin typeface="+mn-ea"/>
              </a:rPr>
              <a:t>R</a:t>
            </a:r>
            <a:r>
              <a:rPr kumimoji="1" lang="en-US" altLang="ko-KR" sz="1600" spc="-40" dirty="0">
                <a:solidFill>
                  <a:srgbClr val="C00000"/>
                </a:solidFill>
                <a:latin typeface="+mn-ea"/>
              </a:rPr>
              <a:t>isk</a:t>
            </a:r>
            <a:endParaRPr kumimoji="1" lang="en-US" altLang="ko-KR" sz="1600" spc="-40" dirty="0">
              <a:latin typeface="+mn-ea"/>
            </a:endParaRPr>
          </a:p>
          <a:p>
            <a:pPr marL="285750" indent="-285750" algn="l">
              <a:buFontTx/>
              <a:buChar char="-"/>
            </a:pPr>
            <a:r>
              <a:rPr kumimoji="1" lang="en-US" altLang="ko-Kore-KR" sz="1600" spc="-40" dirty="0">
                <a:latin typeface="+mn-ea"/>
              </a:rPr>
              <a:t>d</a:t>
            </a:r>
            <a:r>
              <a:rPr kumimoji="1" lang="en-US" altLang="ko-KR" sz="1600" spc="-40" dirty="0">
                <a:latin typeface="+mn-ea"/>
              </a:rPr>
              <a:t>esign spec (replacement dependency)</a:t>
            </a:r>
          </a:p>
          <a:p>
            <a:pPr marL="285750" indent="-285750" algn="l">
              <a:buFontTx/>
              <a:buChar char="-"/>
            </a:pPr>
            <a:r>
              <a:rPr kumimoji="1" lang="en-US" altLang="ko-KR" sz="1600" spc="-40" dirty="0">
                <a:latin typeface="+mn-ea"/>
              </a:rPr>
              <a:t>New module development or not</a:t>
            </a:r>
          </a:p>
        </p:txBody>
      </p:sp>
      <p:sp>
        <p:nvSpPr>
          <p:cNvPr id="48" name="TextBox 47">
            <a:extLst>
              <a:ext uri="{FF2B5EF4-FFF2-40B4-BE49-F238E27FC236}">
                <a16:creationId xmlns:a16="http://schemas.microsoft.com/office/drawing/2014/main" id="{4230FFB1-06A3-D192-C8E6-9E590A443A07}"/>
              </a:ext>
            </a:extLst>
          </p:cNvPr>
          <p:cNvSpPr txBox="1"/>
          <p:nvPr/>
        </p:nvSpPr>
        <p:spPr>
          <a:xfrm>
            <a:off x="5006535" y="5697352"/>
            <a:ext cx="3699539" cy="553998"/>
          </a:xfrm>
          <a:prstGeom prst="rect">
            <a:avLst/>
          </a:prstGeom>
          <a:noFill/>
        </p:spPr>
        <p:txBody>
          <a:bodyPr wrap="none" lIns="0" tIns="0" rIns="0" bIns="0" rtlCol="0">
            <a:spAutoFit/>
          </a:bodyPr>
          <a:lstStyle/>
          <a:p>
            <a:pPr algn="ctr"/>
            <a:r>
              <a:rPr kumimoji="1" lang="ko-Kore-KR" altLang="en-US" spc="-40" dirty="0">
                <a:latin typeface="+mn-ea"/>
              </a:rPr>
              <a:t>많은 </a:t>
            </a:r>
            <a:r>
              <a:rPr kumimoji="1" lang="en-US" altLang="ko-Kore-KR" spc="-40" dirty="0">
                <a:latin typeface="+mn-ea"/>
              </a:rPr>
              <a:t>module </a:t>
            </a:r>
            <a:r>
              <a:rPr kumimoji="1" lang="ko-Kore-KR" altLang="en-US" spc="-40" dirty="0">
                <a:latin typeface="+mn-ea"/>
              </a:rPr>
              <a:t>사이의 의존성은 </a:t>
            </a:r>
            <a:endParaRPr kumimoji="1" lang="en-US" altLang="ko-Kore-KR" spc="-40" dirty="0">
              <a:latin typeface="+mn-ea"/>
            </a:endParaRPr>
          </a:p>
          <a:p>
            <a:pPr algn="ctr"/>
            <a:r>
              <a:rPr kumimoji="1" lang="ko-Kore-KR" altLang="en-US" b="1" spc="-40" dirty="0">
                <a:latin typeface="+mn-ea"/>
              </a:rPr>
              <a:t>불확실성으로 인한 </a:t>
            </a:r>
            <a:r>
              <a:rPr kumimoji="1" lang="en-US" altLang="ko-Kore-KR" b="1" spc="-40" dirty="0">
                <a:latin typeface="+mn-ea"/>
              </a:rPr>
              <a:t>risk propagation</a:t>
            </a:r>
            <a:endParaRPr kumimoji="1" lang="en-US" altLang="ko-KR" b="1" spc="-40" dirty="0">
              <a:latin typeface="+mn-ea"/>
            </a:endParaRPr>
          </a:p>
        </p:txBody>
      </p:sp>
      <p:sp>
        <p:nvSpPr>
          <p:cNvPr id="51" name="오른쪽 화살표[R] 50">
            <a:extLst>
              <a:ext uri="{FF2B5EF4-FFF2-40B4-BE49-F238E27FC236}">
                <a16:creationId xmlns:a16="http://schemas.microsoft.com/office/drawing/2014/main" id="{04A2DD47-1AA7-4355-CB8B-D2C427426616}"/>
              </a:ext>
            </a:extLst>
          </p:cNvPr>
          <p:cNvSpPr/>
          <p:nvPr/>
        </p:nvSpPr>
        <p:spPr>
          <a:xfrm rot="5400000">
            <a:off x="6535731" y="5119922"/>
            <a:ext cx="411630" cy="511212"/>
          </a:xfrm>
          <a:prstGeom prst="rightArrow">
            <a:avLst>
              <a:gd name="adj1" fmla="val 50000"/>
              <a:gd name="adj2" fmla="val 475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080341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47AB79E-4E89-E562-7D50-8F9417DBEDF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53F5A2C-57A5-8A34-9584-A9015C0825EB}"/>
              </a:ext>
            </a:extLst>
          </p:cNvPr>
          <p:cNvSpPr>
            <a:spLocks noGrp="1"/>
          </p:cNvSpPr>
          <p:nvPr>
            <p:ph type="sldNum" sz="quarter" idx="4"/>
          </p:nvPr>
        </p:nvSpPr>
        <p:spPr/>
        <p:txBody>
          <a:bodyPr/>
          <a:lstStyle/>
          <a:p>
            <a:fld id="{528F71E4-6861-4081-93F7-1CE13C0AE979}" type="slidenum">
              <a:rPr lang="ko-KR" altLang="en-US" smtClean="0"/>
              <a:pPr/>
              <a:t>51</a:t>
            </a:fld>
            <a:endParaRPr lang="ko-KR" altLang="en-US" dirty="0"/>
          </a:p>
        </p:txBody>
      </p:sp>
      <p:sp>
        <p:nvSpPr>
          <p:cNvPr id="11" name="TextBox 10">
            <a:extLst>
              <a:ext uri="{FF2B5EF4-FFF2-40B4-BE49-F238E27FC236}">
                <a16:creationId xmlns:a16="http://schemas.microsoft.com/office/drawing/2014/main" id="{C4473D1A-C93D-705F-9496-119CEFD6077C}"/>
              </a:ext>
            </a:extLst>
          </p:cNvPr>
          <p:cNvSpPr txBox="1"/>
          <p:nvPr/>
        </p:nvSpPr>
        <p:spPr>
          <a:xfrm>
            <a:off x="155274" y="201657"/>
            <a:ext cx="4687070" cy="338554"/>
          </a:xfrm>
          <a:prstGeom prst="rect">
            <a:avLst/>
          </a:prstGeom>
          <a:noFill/>
        </p:spPr>
        <p:txBody>
          <a:bodyPr wrap="square">
            <a:spAutoFit/>
          </a:bodyPr>
          <a:lstStyle/>
          <a:p>
            <a:r>
              <a:rPr kumimoji="1" lang="en-US" altLang="ko-KR" sz="1600" spc="-40" dirty="0">
                <a:latin typeface="+mn-ea"/>
                <a:sym typeface="Wingdings" pitchFamily="2" charset="2"/>
              </a:rPr>
              <a:t>- </a:t>
            </a:r>
            <a:r>
              <a:rPr kumimoji="1" lang="en-US" altLang="ko-Kore-KR" sz="1600" spc="-40" dirty="0">
                <a:latin typeface="+mn-ea"/>
                <a:sym typeface="Wingdings" pitchFamily="2" charset="2"/>
              </a:rPr>
              <a:t>Risk</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 = available time</a:t>
            </a:r>
            <a:r>
              <a:rPr kumimoji="1" lang="en-US" altLang="ko-KR" sz="1600" spc="-40" dirty="0">
                <a:latin typeface="+mn-ea"/>
                <a:sym typeface="Wingdings" pitchFamily="2" charset="2"/>
              </a:rPr>
              <a:t>, </a:t>
            </a:r>
            <a:r>
              <a:rPr kumimoji="1" lang="en-US" altLang="ko-Kore-KR" sz="1600" spc="-40" dirty="0">
                <a:latin typeface="+mn-ea"/>
                <a:sym typeface="Wingdings" pitchFamily="2" charset="2"/>
              </a:rPr>
              <a:t>Risk</a:t>
            </a:r>
            <a:r>
              <a:rPr kumimoji="1" lang="en-US" altLang="ko-Kore-KR" sz="1600" spc="-40" baseline="-25000" dirty="0">
                <a:latin typeface="+mn-ea"/>
                <a:sym typeface="Wingdings" pitchFamily="2" charset="2"/>
              </a:rPr>
              <a:t>2</a:t>
            </a:r>
            <a:r>
              <a:rPr kumimoji="1" lang="en-US" altLang="ko-Kore-KR" sz="1600" spc="-40" dirty="0">
                <a:latin typeface="+mn-ea"/>
                <a:sym typeface="Wingdings" pitchFamily="2" charset="2"/>
              </a:rPr>
              <a:t> = unit cost</a:t>
            </a:r>
            <a:endParaRPr lang="ko-Kore-KR" altLang="en-US" sz="1600" dirty="0"/>
          </a:p>
        </p:txBody>
      </p:sp>
      <p:grpSp>
        <p:nvGrpSpPr>
          <p:cNvPr id="23" name="그룹 22">
            <a:extLst>
              <a:ext uri="{FF2B5EF4-FFF2-40B4-BE49-F238E27FC236}">
                <a16:creationId xmlns:a16="http://schemas.microsoft.com/office/drawing/2014/main" id="{1CCFE638-6768-2160-C1F6-C58A7C1331E7}"/>
              </a:ext>
            </a:extLst>
          </p:cNvPr>
          <p:cNvGrpSpPr/>
          <p:nvPr/>
        </p:nvGrpSpPr>
        <p:grpSpPr>
          <a:xfrm>
            <a:off x="3463601" y="1664295"/>
            <a:ext cx="2633851" cy="1723623"/>
            <a:chOff x="4978443" y="866682"/>
            <a:chExt cx="3312697" cy="2167867"/>
          </a:xfrm>
        </p:grpSpPr>
        <p:pic>
          <p:nvPicPr>
            <p:cNvPr id="7" name="그림 6">
              <a:extLst>
                <a:ext uri="{FF2B5EF4-FFF2-40B4-BE49-F238E27FC236}">
                  <a16:creationId xmlns:a16="http://schemas.microsoft.com/office/drawing/2014/main" id="{39F85D21-70D8-3198-B6D7-5F70ED13316A}"/>
                </a:ext>
              </a:extLst>
            </p:cNvPr>
            <p:cNvPicPr>
              <a:picLocks noChangeAspect="1"/>
            </p:cNvPicPr>
            <p:nvPr/>
          </p:nvPicPr>
          <p:blipFill>
            <a:blip r:embed="rId3"/>
            <a:stretch>
              <a:fillRect/>
            </a:stretch>
          </p:blipFill>
          <p:spPr>
            <a:xfrm>
              <a:off x="4978443" y="866682"/>
              <a:ext cx="3312697" cy="2167867"/>
            </a:xfrm>
            <a:prstGeom prst="rect">
              <a:avLst/>
            </a:prstGeom>
          </p:spPr>
        </p:pic>
        <p:sp>
          <p:nvSpPr>
            <p:cNvPr id="19" name="모서리가 둥근 직사각형 18">
              <a:extLst>
                <a:ext uri="{FF2B5EF4-FFF2-40B4-BE49-F238E27FC236}">
                  <a16:creationId xmlns:a16="http://schemas.microsoft.com/office/drawing/2014/main" id="{7CC9BA20-A04E-2DE9-A7D1-9A2B8E1A1410}"/>
                </a:ext>
              </a:extLst>
            </p:cNvPr>
            <p:cNvSpPr/>
            <p:nvPr/>
          </p:nvSpPr>
          <p:spPr>
            <a:xfrm>
              <a:off x="5104327" y="1749618"/>
              <a:ext cx="3087566" cy="12370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8" name="그림 7">
            <a:extLst>
              <a:ext uri="{FF2B5EF4-FFF2-40B4-BE49-F238E27FC236}">
                <a16:creationId xmlns:a16="http://schemas.microsoft.com/office/drawing/2014/main" id="{3F5B5246-95B3-339F-0A67-52EAF262C727}"/>
              </a:ext>
            </a:extLst>
          </p:cNvPr>
          <p:cNvPicPr>
            <a:picLocks noChangeAspect="1"/>
          </p:cNvPicPr>
          <p:nvPr/>
        </p:nvPicPr>
        <p:blipFill>
          <a:blip r:embed="rId4"/>
          <a:stretch>
            <a:fillRect/>
          </a:stretch>
        </p:blipFill>
        <p:spPr>
          <a:xfrm>
            <a:off x="6125120" y="1695703"/>
            <a:ext cx="2984251" cy="1499624"/>
          </a:xfrm>
          <a:prstGeom prst="rect">
            <a:avLst/>
          </a:prstGeom>
        </p:spPr>
      </p:pic>
      <p:sp>
        <p:nvSpPr>
          <p:cNvPr id="25" name="TextBox 24">
            <a:extLst>
              <a:ext uri="{FF2B5EF4-FFF2-40B4-BE49-F238E27FC236}">
                <a16:creationId xmlns:a16="http://schemas.microsoft.com/office/drawing/2014/main" id="{F30969ED-6293-D659-ED03-4698F5B89757}"/>
              </a:ext>
            </a:extLst>
          </p:cNvPr>
          <p:cNvSpPr txBox="1"/>
          <p:nvPr/>
        </p:nvSpPr>
        <p:spPr>
          <a:xfrm>
            <a:off x="5394716" y="957169"/>
            <a:ext cx="2059577" cy="276999"/>
          </a:xfrm>
          <a:prstGeom prst="rect">
            <a:avLst/>
          </a:prstGeom>
          <a:noFill/>
        </p:spPr>
        <p:txBody>
          <a:bodyPr wrap="square" lIns="0" tIns="0" rIns="0" bIns="0" rtlCol="0">
            <a:spAutoFit/>
          </a:bodyPr>
          <a:lstStyle/>
          <a:p>
            <a:pPr algn="l"/>
            <a:r>
              <a:rPr kumimoji="1" lang="en-US" altLang="ko-Kore-KR" spc="-40" dirty="0">
                <a:latin typeface="+mn-ea"/>
              </a:rPr>
              <a:t>Given at beginning </a:t>
            </a:r>
            <a:endParaRPr kumimoji="1" lang="ko-Kore-KR" altLang="en-US" spc="-40" dirty="0">
              <a:latin typeface="+mn-ea"/>
            </a:endParaRPr>
          </a:p>
        </p:txBody>
      </p:sp>
      <p:sp>
        <p:nvSpPr>
          <p:cNvPr id="30" name="왼쪽 중괄호[L] 29">
            <a:extLst>
              <a:ext uri="{FF2B5EF4-FFF2-40B4-BE49-F238E27FC236}">
                <a16:creationId xmlns:a16="http://schemas.microsoft.com/office/drawing/2014/main" id="{C39448C3-D8B1-8580-10DB-D014D54A67C9}"/>
              </a:ext>
            </a:extLst>
          </p:cNvPr>
          <p:cNvSpPr/>
          <p:nvPr/>
        </p:nvSpPr>
        <p:spPr>
          <a:xfrm rot="5400000">
            <a:off x="6318090" y="-96078"/>
            <a:ext cx="201770" cy="298425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5" name="직사각형 4">
            <a:extLst>
              <a:ext uri="{FF2B5EF4-FFF2-40B4-BE49-F238E27FC236}">
                <a16:creationId xmlns:a16="http://schemas.microsoft.com/office/drawing/2014/main" id="{CD9BBDD3-2E9F-2166-87D8-AC2F89EA9C31}"/>
              </a:ext>
            </a:extLst>
          </p:cNvPr>
          <p:cNvSpPr/>
          <p:nvPr/>
        </p:nvSpPr>
        <p:spPr>
          <a:xfrm>
            <a:off x="187230" y="3470083"/>
            <a:ext cx="8956770" cy="3111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ore-KR" altLang="en-US" sz="1600" dirty="0">
                <a:solidFill>
                  <a:schemeClr val="tx1"/>
                </a:solidFill>
              </a:rPr>
              <a:t>전제</a:t>
            </a:r>
            <a:r>
              <a:rPr kumimoji="1" lang="en-US" altLang="ko-Kore-KR" sz="1600" dirty="0">
                <a:solidFill>
                  <a:schemeClr val="tx1"/>
                </a:solidFill>
              </a:rPr>
              <a:t>1) </a:t>
            </a:r>
            <a:r>
              <a:rPr kumimoji="1" lang="ko-Kore-KR" altLang="en-US" sz="1600" dirty="0">
                <a:solidFill>
                  <a:schemeClr val="tx1"/>
                </a:solidFill>
              </a:rPr>
              <a:t>신규 </a:t>
            </a:r>
            <a:r>
              <a:rPr kumimoji="1" lang="en-US" altLang="ko-Kore-KR" sz="1600" dirty="0">
                <a:solidFill>
                  <a:schemeClr val="tx1"/>
                </a:solidFill>
              </a:rPr>
              <a:t>instance</a:t>
            </a:r>
            <a:r>
              <a:rPr kumimoji="1" lang="ko-Kore-KR" altLang="en-US" sz="1600" dirty="0">
                <a:solidFill>
                  <a:schemeClr val="tx1"/>
                </a:solidFill>
              </a:rPr>
              <a:t>가 나왔다 하더라도</a:t>
            </a:r>
            <a:r>
              <a:rPr kumimoji="1" lang="en-US" altLang="ko-Kore-KR" sz="1600" dirty="0">
                <a:solidFill>
                  <a:schemeClr val="tx1"/>
                </a:solidFill>
              </a:rPr>
              <a:t>, </a:t>
            </a:r>
            <a:r>
              <a:rPr kumimoji="1" lang="ko-Kore-KR" altLang="en-US" sz="1600" dirty="0">
                <a:solidFill>
                  <a:schemeClr val="tx1"/>
                </a:solidFill>
              </a:rPr>
              <a:t>기존 </a:t>
            </a:r>
            <a:r>
              <a:rPr kumimoji="1" lang="en-US" altLang="ko-Kore-KR" sz="1600" dirty="0">
                <a:solidFill>
                  <a:schemeClr val="tx1"/>
                </a:solidFill>
              </a:rPr>
              <a:t>instance</a:t>
            </a:r>
            <a:r>
              <a:rPr kumimoji="1" lang="ko-Kore-KR" altLang="en-US" sz="1600" dirty="0">
                <a:solidFill>
                  <a:schemeClr val="tx1"/>
                </a:solidFill>
              </a:rPr>
              <a:t>를 사용할 수 있다</a:t>
            </a:r>
            <a:r>
              <a:rPr kumimoji="1" lang="en-US" altLang="ko-KR" sz="1600" dirty="0">
                <a:solidFill>
                  <a:schemeClr val="tx1"/>
                </a:solidFill>
              </a:rPr>
              <a:t>.</a:t>
            </a:r>
          </a:p>
          <a:p>
            <a:r>
              <a:rPr kumimoji="1" lang="ko-Kore-KR" altLang="en-US" sz="1600" dirty="0">
                <a:solidFill>
                  <a:schemeClr val="tx1"/>
                </a:solidFill>
              </a:rPr>
              <a:t>전제</a:t>
            </a:r>
            <a:r>
              <a:rPr kumimoji="1" lang="en-US" altLang="ko-Kore-KR" sz="1600" dirty="0">
                <a:solidFill>
                  <a:schemeClr val="tx1"/>
                </a:solidFill>
              </a:rPr>
              <a:t>2</a:t>
            </a:r>
            <a:r>
              <a:rPr kumimoji="1" lang="en-US" altLang="ko-KR" sz="1600" dirty="0">
                <a:solidFill>
                  <a:schemeClr val="tx1"/>
                </a:solidFill>
              </a:rPr>
              <a:t>) risk(uncertainty)</a:t>
            </a:r>
            <a:r>
              <a:rPr kumimoji="1" lang="ko-KR" altLang="en-US" sz="1600" dirty="0">
                <a:solidFill>
                  <a:schemeClr val="tx1"/>
                </a:solidFill>
              </a:rPr>
              <a:t>란</a:t>
            </a:r>
            <a:r>
              <a:rPr kumimoji="1" lang="en-US" altLang="ko-KR" sz="1600" dirty="0">
                <a:solidFill>
                  <a:schemeClr val="tx1"/>
                </a:solidFill>
              </a:rPr>
              <a:t>, </a:t>
            </a:r>
            <a:r>
              <a:rPr kumimoji="1" lang="ko-KR" altLang="en-US" sz="1600" dirty="0">
                <a:solidFill>
                  <a:schemeClr val="tx1"/>
                </a:solidFill>
              </a:rPr>
              <a:t>신규 </a:t>
            </a:r>
            <a:r>
              <a:rPr kumimoji="1" lang="en-US" altLang="ko-KR" sz="1600" dirty="0">
                <a:solidFill>
                  <a:schemeClr val="tx1"/>
                </a:solidFill>
              </a:rPr>
              <a:t>instance</a:t>
            </a:r>
            <a:r>
              <a:rPr kumimoji="1" lang="ko-KR" altLang="en-US" sz="1600" dirty="0">
                <a:solidFill>
                  <a:schemeClr val="tx1"/>
                </a:solidFill>
              </a:rPr>
              <a:t>에만 해당한다</a:t>
            </a:r>
            <a:r>
              <a:rPr kumimoji="1" lang="en-US" altLang="ko-KR" sz="1600" dirty="0">
                <a:solidFill>
                  <a:schemeClr val="tx1"/>
                </a:solidFill>
              </a:rPr>
              <a:t>. </a:t>
            </a:r>
          </a:p>
          <a:p>
            <a:r>
              <a:rPr kumimoji="1" lang="ko-KR" altLang="en-US" sz="1600" dirty="0">
                <a:solidFill>
                  <a:schemeClr val="tx1"/>
                </a:solidFill>
              </a:rPr>
              <a:t>전제</a:t>
            </a:r>
            <a:r>
              <a:rPr kumimoji="1" lang="en-US" altLang="ko-KR" sz="1600" dirty="0">
                <a:solidFill>
                  <a:schemeClr val="tx1"/>
                </a:solidFill>
              </a:rPr>
              <a:t>3) Module instance</a:t>
            </a:r>
            <a:r>
              <a:rPr kumimoji="1" lang="ko-KR" altLang="en-US" sz="1600" dirty="0">
                <a:solidFill>
                  <a:schemeClr val="tx1"/>
                </a:solidFill>
              </a:rPr>
              <a:t>의 가격은 신규 </a:t>
            </a:r>
            <a:r>
              <a:rPr kumimoji="1" lang="en-US" altLang="ko-KR" sz="1600" dirty="0">
                <a:solidFill>
                  <a:schemeClr val="tx1"/>
                </a:solidFill>
              </a:rPr>
              <a:t>instance</a:t>
            </a:r>
            <a:r>
              <a:rPr kumimoji="1" lang="ko-KR" altLang="en-US" sz="1600" dirty="0">
                <a:solidFill>
                  <a:schemeClr val="tx1"/>
                </a:solidFill>
              </a:rPr>
              <a:t>가 </a:t>
            </a:r>
            <a:r>
              <a:rPr kumimoji="1" lang="ko-KR" altLang="en-US" sz="1600" dirty="0" err="1">
                <a:solidFill>
                  <a:schemeClr val="tx1"/>
                </a:solidFill>
              </a:rPr>
              <a:t>나올때</a:t>
            </a:r>
            <a:r>
              <a:rPr kumimoji="1" lang="ko-KR" altLang="en-US" sz="1600" dirty="0">
                <a:solidFill>
                  <a:schemeClr val="tx1"/>
                </a:solidFill>
              </a:rPr>
              <a:t> </a:t>
            </a:r>
            <a:r>
              <a:rPr kumimoji="1" lang="en-US" altLang="ko-KR" sz="1600" dirty="0">
                <a:solidFill>
                  <a:schemeClr val="tx1"/>
                </a:solidFill>
              </a:rPr>
              <a:t>alpha </a:t>
            </a:r>
            <a:r>
              <a:rPr kumimoji="1" lang="ko-KR" altLang="en-US" sz="1600" dirty="0">
                <a:solidFill>
                  <a:schemeClr val="tx1"/>
                </a:solidFill>
              </a:rPr>
              <a:t>만큼 가격이 낮아진다</a:t>
            </a:r>
            <a:r>
              <a:rPr kumimoji="1" lang="en-US" altLang="ko-KR" sz="1600" dirty="0">
                <a:solidFill>
                  <a:schemeClr val="tx1"/>
                </a:solidFill>
              </a:rPr>
              <a:t>. </a:t>
            </a:r>
          </a:p>
          <a:p>
            <a:r>
              <a:rPr kumimoji="1" lang="en-US" altLang="ko-KR" sz="1600" dirty="0">
                <a:solidFill>
                  <a:schemeClr val="tx1"/>
                </a:solidFill>
              </a:rPr>
              <a:t>[cost</a:t>
            </a:r>
            <a:r>
              <a:rPr kumimoji="1" lang="ko-KR" altLang="en-US" sz="1600" dirty="0">
                <a:solidFill>
                  <a:schemeClr val="tx1"/>
                </a:solidFill>
              </a:rPr>
              <a:t>을 유지하기 위하여</a:t>
            </a:r>
            <a:r>
              <a:rPr kumimoji="1" lang="en-US" altLang="ko-KR" sz="1600" dirty="0">
                <a:solidFill>
                  <a:schemeClr val="tx1"/>
                </a:solidFill>
              </a:rPr>
              <a:t>]</a:t>
            </a:r>
          </a:p>
          <a:p>
            <a:endParaRPr kumimoji="1" lang="en-US" altLang="ko-Kore-KR" sz="1600" dirty="0">
              <a:solidFill>
                <a:schemeClr val="tx1"/>
              </a:solidFill>
            </a:endParaRPr>
          </a:p>
          <a:p>
            <a:r>
              <a:rPr kumimoji="1" lang="en-US" altLang="ko-KR" sz="1600" dirty="0">
                <a:solidFill>
                  <a:schemeClr val="tx1"/>
                </a:solidFill>
              </a:rPr>
              <a:t>Risk </a:t>
            </a:r>
            <a:r>
              <a:rPr kumimoji="1" lang="ko-KR" altLang="en-US" sz="1600" dirty="0">
                <a:solidFill>
                  <a:schemeClr val="tx1"/>
                </a:solidFill>
              </a:rPr>
              <a:t>의미</a:t>
            </a:r>
            <a:r>
              <a:rPr kumimoji="1" lang="en-US" altLang="ko-KR" sz="1600" dirty="0">
                <a:solidFill>
                  <a:schemeClr val="tx1"/>
                </a:solidFill>
              </a:rPr>
              <a:t>) New module instances</a:t>
            </a:r>
            <a:r>
              <a:rPr kumimoji="1" lang="ko-KR" altLang="en-US" sz="1600" dirty="0">
                <a:solidFill>
                  <a:schemeClr val="tx1"/>
                </a:solidFill>
              </a:rPr>
              <a:t>의 불확실성</a:t>
            </a:r>
            <a:r>
              <a:rPr kumimoji="1" lang="en-US" altLang="ko-KR" sz="1600" dirty="0">
                <a:solidFill>
                  <a:schemeClr val="tx1"/>
                </a:solidFill>
              </a:rPr>
              <a:t>[deadline, cost]</a:t>
            </a:r>
            <a:r>
              <a:rPr kumimoji="1" lang="ko-KR" altLang="en-US" sz="1600" dirty="0">
                <a:solidFill>
                  <a:schemeClr val="tx1"/>
                </a:solidFill>
              </a:rPr>
              <a:t> </a:t>
            </a:r>
            <a:endParaRPr kumimoji="1" lang="en-US" altLang="ko-KR" sz="1600" dirty="0">
              <a:solidFill>
                <a:schemeClr val="tx1"/>
              </a:solidFill>
            </a:endParaRPr>
          </a:p>
          <a:p>
            <a:pPr marL="285750" indent="-285750">
              <a:buFont typeface="Wingdings" pitchFamily="2" charset="2"/>
              <a:buChar char="è"/>
            </a:pPr>
            <a:r>
              <a:rPr kumimoji="1" lang="ko-KR" altLang="en-US" sz="1600" dirty="0">
                <a:solidFill>
                  <a:schemeClr val="tx1"/>
                </a:solidFill>
                <a:sym typeface="Wingdings" pitchFamily="2" charset="2"/>
              </a:rPr>
              <a:t>초기 계획된 </a:t>
            </a:r>
            <a:r>
              <a:rPr kumimoji="1" lang="en-US" altLang="ko-KR" sz="1600" dirty="0">
                <a:solidFill>
                  <a:schemeClr val="tx1"/>
                </a:solidFill>
                <a:sym typeface="Wingdings" pitchFamily="2" charset="2"/>
              </a:rPr>
              <a:t>module selection [deadline]</a:t>
            </a:r>
            <a:r>
              <a:rPr kumimoji="1" lang="ko-KR" altLang="en-US" sz="1600" dirty="0">
                <a:solidFill>
                  <a:schemeClr val="tx1"/>
                </a:solidFill>
                <a:sym typeface="Wingdings" pitchFamily="2" charset="2"/>
              </a:rPr>
              <a:t>이 </a:t>
            </a:r>
            <a:r>
              <a:rPr kumimoji="1" lang="en-US" altLang="ko-KR" sz="1600" dirty="0">
                <a:solidFill>
                  <a:schemeClr val="tx1"/>
                </a:solidFill>
                <a:sym typeface="Wingdings" pitchFamily="2" charset="2"/>
              </a:rPr>
              <a:t>infeasible or not optimal solution. [unit cost]</a:t>
            </a:r>
          </a:p>
          <a:p>
            <a:pPr marL="285750" indent="-285750">
              <a:buFont typeface="Wingdings" pitchFamily="2" charset="2"/>
              <a:buChar char="è"/>
            </a:pPr>
            <a:endParaRPr kumimoji="1" lang="en-US" altLang="ko-Kore-KR" sz="1600" dirty="0">
              <a:solidFill>
                <a:schemeClr val="tx1"/>
              </a:solidFill>
              <a:sym typeface="Wingdings" pitchFamily="2" charset="2"/>
            </a:endParaRPr>
          </a:p>
          <a:p>
            <a:r>
              <a:rPr kumimoji="1" lang="ko-Kore-KR" altLang="en-US" sz="1600" dirty="0">
                <a:solidFill>
                  <a:schemeClr val="tx1"/>
                </a:solidFill>
                <a:sym typeface="Wingdings" pitchFamily="2" charset="2"/>
              </a:rPr>
              <a:t>차이</a:t>
            </a:r>
            <a:r>
              <a:rPr kumimoji="1" lang="en-US" altLang="ko-KR" sz="1600" dirty="0">
                <a:solidFill>
                  <a:schemeClr val="tx1"/>
                </a:solidFill>
                <a:sym typeface="Wingdings" pitchFamily="2" charset="2"/>
              </a:rPr>
              <a:t>) </a:t>
            </a:r>
            <a:r>
              <a:rPr kumimoji="1" lang="ko-KR" altLang="en-US" sz="1600" dirty="0">
                <a:solidFill>
                  <a:schemeClr val="tx1"/>
                </a:solidFill>
                <a:sym typeface="Wingdings" pitchFamily="2" charset="2"/>
              </a:rPr>
              <a:t>핵심 부품에 대한 차기 </a:t>
            </a:r>
            <a:r>
              <a:rPr kumimoji="1" lang="en-US" altLang="ko-KR" sz="1600" dirty="0">
                <a:solidFill>
                  <a:schemeClr val="tx1"/>
                </a:solidFill>
                <a:sym typeface="Wingdings" pitchFamily="2" charset="2"/>
              </a:rPr>
              <a:t>instance</a:t>
            </a:r>
            <a:r>
              <a:rPr kumimoji="1" lang="ko-KR" altLang="en-US" sz="1600" dirty="0">
                <a:solidFill>
                  <a:schemeClr val="tx1"/>
                </a:solidFill>
                <a:sym typeface="Wingdings" pitchFamily="2" charset="2"/>
              </a:rPr>
              <a:t>에 확실성 ↑ </a:t>
            </a:r>
            <a:endParaRPr kumimoji="1" lang="en-US" altLang="ko-KR" sz="1600" dirty="0">
              <a:solidFill>
                <a:schemeClr val="tx1"/>
              </a:solidFill>
              <a:sym typeface="Wingdings" pitchFamily="2" charset="2"/>
            </a:endParaRPr>
          </a:p>
          <a:p>
            <a:pPr marL="285750" indent="-285750">
              <a:buFont typeface="Wingdings" pitchFamily="2" charset="2"/>
              <a:buChar char="à"/>
            </a:pPr>
            <a:r>
              <a:rPr kumimoji="1" lang="en-US" altLang="ko-KR" sz="1600" dirty="0">
                <a:solidFill>
                  <a:schemeClr val="tx1"/>
                </a:solidFill>
                <a:sym typeface="Wingdings" pitchFamily="2" charset="2"/>
              </a:rPr>
              <a:t>module sub-grouping</a:t>
            </a:r>
            <a:r>
              <a:rPr kumimoji="1" lang="ko-KR" altLang="en-US" sz="1600" dirty="0">
                <a:solidFill>
                  <a:schemeClr val="tx1"/>
                </a:solidFill>
                <a:sym typeface="Wingdings" pitchFamily="2" charset="2"/>
              </a:rPr>
              <a:t>이 가능해져</a:t>
            </a:r>
            <a:r>
              <a:rPr kumimoji="1" lang="en-US" altLang="ko-KR" sz="1600" dirty="0">
                <a:solidFill>
                  <a:schemeClr val="tx1"/>
                </a:solidFill>
                <a:sym typeface="Wingdings" pitchFamily="2" charset="2"/>
              </a:rPr>
              <a:t>,</a:t>
            </a:r>
            <a:r>
              <a:rPr kumimoji="1" lang="ko-KR" altLang="en-US" sz="1600" dirty="0">
                <a:solidFill>
                  <a:schemeClr val="tx1"/>
                </a:solidFill>
                <a:sym typeface="Wingdings" pitchFamily="2" charset="2"/>
              </a:rPr>
              <a:t> 다른 추가 모듈에 대한 </a:t>
            </a:r>
            <a:r>
              <a:rPr kumimoji="1" lang="en-US" altLang="ko-KR" sz="1600" dirty="0">
                <a:solidFill>
                  <a:schemeClr val="tx1"/>
                </a:solidFill>
                <a:sym typeface="Wingdings" pitchFamily="2" charset="2"/>
              </a:rPr>
              <a:t>risk</a:t>
            </a:r>
            <a:r>
              <a:rPr kumimoji="1" lang="ko-KR" altLang="en-US" sz="1600" dirty="0">
                <a:solidFill>
                  <a:schemeClr val="tx1"/>
                </a:solidFill>
                <a:sym typeface="Wingdings" pitchFamily="2" charset="2"/>
              </a:rPr>
              <a:t>가 </a:t>
            </a:r>
            <a:r>
              <a:rPr kumimoji="1" lang="en-US" altLang="ko-KR" sz="1600" dirty="0">
                <a:solidFill>
                  <a:schemeClr val="tx1"/>
                </a:solidFill>
                <a:sym typeface="Wingdings" pitchFamily="2" charset="2"/>
              </a:rPr>
              <a:t>localized?</a:t>
            </a:r>
            <a:br>
              <a:rPr kumimoji="1" lang="en-US" altLang="ko-KR" sz="1600" dirty="0">
                <a:solidFill>
                  <a:schemeClr val="tx1"/>
                </a:solidFill>
                <a:sym typeface="Wingdings" pitchFamily="2" charset="2"/>
              </a:rPr>
            </a:br>
            <a:endParaRPr kumimoji="1" lang="en-US" altLang="ko-KR" sz="1600" dirty="0">
              <a:solidFill>
                <a:schemeClr val="tx1"/>
              </a:solidFill>
              <a:sym typeface="Wingdings" pitchFamily="2" charset="2"/>
            </a:endParaRPr>
          </a:p>
          <a:p>
            <a:r>
              <a:rPr kumimoji="1" lang="en-US" altLang="ko-KR" sz="1600" dirty="0">
                <a:solidFill>
                  <a:schemeClr val="tx1"/>
                </a:solidFill>
                <a:sym typeface="Wingdings" pitchFamily="2" charset="2"/>
              </a:rPr>
              <a:t>Module selection</a:t>
            </a:r>
            <a:r>
              <a:rPr kumimoji="1" lang="ko-Kore-KR" altLang="en-US" sz="1600" dirty="0">
                <a:solidFill>
                  <a:schemeClr val="tx1"/>
                </a:solidFill>
                <a:sym typeface="Wingdings" pitchFamily="2" charset="2"/>
              </a:rPr>
              <a:t> 문제에서</a:t>
            </a:r>
            <a:r>
              <a:rPr kumimoji="1" lang="en-US" altLang="ko-Kore-KR" sz="1600" dirty="0">
                <a:solidFill>
                  <a:schemeClr val="tx1"/>
                </a:solidFill>
                <a:sym typeface="Wingdings" pitchFamily="2" charset="2"/>
              </a:rPr>
              <a:t>, </a:t>
            </a:r>
            <a:r>
              <a:rPr kumimoji="1" lang="ko-Kore-KR" altLang="en-US" sz="1600" dirty="0">
                <a:solidFill>
                  <a:schemeClr val="tx1"/>
                </a:solidFill>
                <a:sym typeface="Wingdings" pitchFamily="2" charset="2"/>
              </a:rPr>
              <a:t>신규 </a:t>
            </a:r>
            <a:r>
              <a:rPr kumimoji="1" lang="en-US" altLang="ko-Kore-KR" sz="1600" dirty="0">
                <a:solidFill>
                  <a:schemeClr val="tx1"/>
                </a:solidFill>
                <a:sym typeface="Wingdings" pitchFamily="2" charset="2"/>
              </a:rPr>
              <a:t>instance</a:t>
            </a:r>
            <a:r>
              <a:rPr kumimoji="1" lang="ko-Kore-KR" altLang="en-US" sz="1600" dirty="0">
                <a:solidFill>
                  <a:schemeClr val="tx1"/>
                </a:solidFill>
                <a:sym typeface="Wingdings" pitchFamily="2" charset="2"/>
              </a:rPr>
              <a:t>에 대한 불확실성으로 인해</a:t>
            </a:r>
            <a:r>
              <a:rPr kumimoji="1" lang="en-US" altLang="ko-Kore-KR" sz="1600" dirty="0">
                <a:solidFill>
                  <a:schemeClr val="tx1"/>
                </a:solidFill>
                <a:sym typeface="Wingdings" pitchFamily="2" charset="2"/>
              </a:rPr>
              <a:t>, </a:t>
            </a:r>
            <a:r>
              <a:rPr kumimoji="1" lang="ko-Kore-KR" altLang="en-US" sz="1600" dirty="0">
                <a:solidFill>
                  <a:schemeClr val="tx1"/>
                </a:solidFill>
                <a:sym typeface="Wingdings" pitchFamily="2" charset="2"/>
              </a:rPr>
              <a:t>파급된 </a:t>
            </a:r>
            <a:r>
              <a:rPr kumimoji="1" lang="en-US" altLang="ko-Kore-KR" sz="1600" dirty="0">
                <a:solidFill>
                  <a:schemeClr val="tx1"/>
                </a:solidFill>
                <a:sym typeface="Wingdings" pitchFamily="2" charset="2"/>
              </a:rPr>
              <a:t>loss (risk)</a:t>
            </a:r>
            <a:r>
              <a:rPr kumimoji="1" lang="ko-Kore-KR" altLang="en-US" sz="1600" dirty="0">
                <a:solidFill>
                  <a:schemeClr val="tx1"/>
                </a:solidFill>
                <a:sym typeface="Wingdings" pitchFamily="2" charset="2"/>
              </a:rPr>
              <a:t>가 막힐 수 있는가</a:t>
            </a:r>
            <a:r>
              <a:rPr kumimoji="1" lang="en-US" altLang="ko-Kore-KR" sz="1600" dirty="0">
                <a:solidFill>
                  <a:schemeClr val="tx1"/>
                </a:solidFill>
                <a:sym typeface="Wingdings" pitchFamily="2" charset="2"/>
              </a:rPr>
              <a:t>?</a:t>
            </a:r>
            <a:endParaRPr kumimoji="1" lang="en-US" altLang="ko-KR" sz="1600" dirty="0">
              <a:solidFill>
                <a:schemeClr val="tx1"/>
              </a:solidFill>
              <a:sym typeface="Wingdings" pitchFamily="2" charset="2"/>
            </a:endParaRPr>
          </a:p>
        </p:txBody>
      </p:sp>
      <p:grpSp>
        <p:nvGrpSpPr>
          <p:cNvPr id="9" name="그룹 8">
            <a:extLst>
              <a:ext uri="{FF2B5EF4-FFF2-40B4-BE49-F238E27FC236}">
                <a16:creationId xmlns:a16="http://schemas.microsoft.com/office/drawing/2014/main" id="{3B74B048-B9AE-973A-41CE-CEB8C4C7C19E}"/>
              </a:ext>
            </a:extLst>
          </p:cNvPr>
          <p:cNvGrpSpPr/>
          <p:nvPr/>
        </p:nvGrpSpPr>
        <p:grpSpPr>
          <a:xfrm>
            <a:off x="14729" y="867329"/>
            <a:ext cx="3435038" cy="2507679"/>
            <a:chOff x="8184" y="895728"/>
            <a:chExt cx="3435038" cy="2507679"/>
          </a:xfrm>
        </p:grpSpPr>
        <p:pic>
          <p:nvPicPr>
            <p:cNvPr id="17" name="그림 16">
              <a:extLst>
                <a:ext uri="{FF2B5EF4-FFF2-40B4-BE49-F238E27FC236}">
                  <a16:creationId xmlns:a16="http://schemas.microsoft.com/office/drawing/2014/main" id="{6D67685C-A439-5279-A585-B720C2578919}"/>
                </a:ext>
              </a:extLst>
            </p:cNvPr>
            <p:cNvPicPr>
              <a:picLocks noChangeAspect="1"/>
            </p:cNvPicPr>
            <p:nvPr/>
          </p:nvPicPr>
          <p:blipFill>
            <a:blip r:embed="rId5"/>
            <a:stretch>
              <a:fillRect/>
            </a:stretch>
          </p:blipFill>
          <p:spPr>
            <a:xfrm>
              <a:off x="1005895" y="895728"/>
              <a:ext cx="1538575" cy="2507679"/>
            </a:xfrm>
            <a:prstGeom prst="rect">
              <a:avLst/>
            </a:prstGeom>
          </p:spPr>
        </p:pic>
        <p:sp>
          <p:nvSpPr>
            <p:cNvPr id="18" name="TextBox 17">
              <a:extLst>
                <a:ext uri="{FF2B5EF4-FFF2-40B4-BE49-F238E27FC236}">
                  <a16:creationId xmlns:a16="http://schemas.microsoft.com/office/drawing/2014/main" id="{6D62F844-F3BF-AA16-AA56-383819E06318}"/>
                </a:ext>
              </a:extLst>
            </p:cNvPr>
            <p:cNvSpPr txBox="1"/>
            <p:nvPr/>
          </p:nvSpPr>
          <p:spPr>
            <a:xfrm>
              <a:off x="2396440" y="1237196"/>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a:t>
              </a:r>
              <a:endParaRPr lang="ko-Kore-KR" altLang="en-US" sz="1600" dirty="0"/>
            </a:p>
          </p:txBody>
        </p:sp>
        <p:sp>
          <p:nvSpPr>
            <p:cNvPr id="24" name="TextBox 23">
              <a:extLst>
                <a:ext uri="{FF2B5EF4-FFF2-40B4-BE49-F238E27FC236}">
                  <a16:creationId xmlns:a16="http://schemas.microsoft.com/office/drawing/2014/main" id="{5F137CF0-42E9-D1B4-F263-EF1C9FE5ABC9}"/>
                </a:ext>
              </a:extLst>
            </p:cNvPr>
            <p:cNvSpPr txBox="1"/>
            <p:nvPr/>
          </p:nvSpPr>
          <p:spPr>
            <a:xfrm>
              <a:off x="2316755" y="2389017"/>
              <a:ext cx="1126467"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11</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11</a:t>
              </a:r>
              <a:r>
                <a:rPr kumimoji="1" lang="en-US" altLang="ko-Kore-KR" sz="1600" spc="-40" dirty="0">
                  <a:latin typeface="+mn-ea"/>
                  <a:sym typeface="Wingdings" pitchFamily="2" charset="2"/>
                </a:rPr>
                <a:t>}</a:t>
              </a:r>
              <a:endParaRPr lang="ko-Kore-KR" altLang="en-US" sz="1600" dirty="0"/>
            </a:p>
          </p:txBody>
        </p:sp>
        <p:sp>
          <p:nvSpPr>
            <p:cNvPr id="26" name="TextBox 25">
              <a:extLst>
                <a:ext uri="{FF2B5EF4-FFF2-40B4-BE49-F238E27FC236}">
                  <a16:creationId xmlns:a16="http://schemas.microsoft.com/office/drawing/2014/main" id="{59B8EDEE-0C4E-AD3E-BA72-054108ACFC23}"/>
                </a:ext>
              </a:extLst>
            </p:cNvPr>
            <p:cNvSpPr txBox="1"/>
            <p:nvPr/>
          </p:nvSpPr>
          <p:spPr>
            <a:xfrm>
              <a:off x="8184" y="2929296"/>
              <a:ext cx="126895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10</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10</a:t>
              </a:r>
              <a:r>
                <a:rPr kumimoji="1" lang="en-US" altLang="ko-Kore-KR" sz="1600" spc="-40" dirty="0">
                  <a:latin typeface="+mn-ea"/>
                  <a:sym typeface="Wingdings" pitchFamily="2" charset="2"/>
                </a:rPr>
                <a:t>}</a:t>
              </a:r>
              <a:endParaRPr lang="ko-Kore-KR" altLang="en-US" sz="1600" dirty="0"/>
            </a:p>
          </p:txBody>
        </p:sp>
        <p:sp>
          <p:nvSpPr>
            <p:cNvPr id="31" name="TextBox 30">
              <a:extLst>
                <a:ext uri="{FF2B5EF4-FFF2-40B4-BE49-F238E27FC236}">
                  <a16:creationId xmlns:a16="http://schemas.microsoft.com/office/drawing/2014/main" id="{D074F4AB-8C87-B811-2B8C-C843487C3BC3}"/>
                </a:ext>
              </a:extLst>
            </p:cNvPr>
            <p:cNvSpPr txBox="1"/>
            <p:nvPr/>
          </p:nvSpPr>
          <p:spPr>
            <a:xfrm>
              <a:off x="553293" y="2322547"/>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9</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9</a:t>
              </a:r>
              <a:r>
                <a:rPr kumimoji="1" lang="en-US" altLang="ko-Kore-KR" sz="1600" spc="-40" dirty="0">
                  <a:latin typeface="+mn-ea"/>
                  <a:sym typeface="Wingdings" pitchFamily="2" charset="2"/>
                </a:rPr>
                <a:t>}</a:t>
              </a:r>
              <a:endParaRPr lang="ko-Kore-KR" altLang="en-US" sz="1600" dirty="0"/>
            </a:p>
          </p:txBody>
        </p:sp>
        <p:sp>
          <p:nvSpPr>
            <p:cNvPr id="32" name="TextBox 31">
              <a:extLst>
                <a:ext uri="{FF2B5EF4-FFF2-40B4-BE49-F238E27FC236}">
                  <a16:creationId xmlns:a16="http://schemas.microsoft.com/office/drawing/2014/main" id="{CACEEAC7-0AEF-847E-5909-44BE22E28BB7}"/>
                </a:ext>
              </a:extLst>
            </p:cNvPr>
            <p:cNvSpPr txBox="1"/>
            <p:nvPr/>
          </p:nvSpPr>
          <p:spPr>
            <a:xfrm>
              <a:off x="168627" y="180067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7</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7</a:t>
              </a:r>
              <a:r>
                <a:rPr kumimoji="1" lang="en-US" altLang="ko-Kore-KR" sz="1600" spc="-40" dirty="0">
                  <a:latin typeface="+mn-ea"/>
                  <a:sym typeface="Wingdings" pitchFamily="2" charset="2"/>
                </a:rPr>
                <a:t>}</a:t>
              </a:r>
              <a:endParaRPr lang="ko-Kore-KR" altLang="en-US" sz="1600" dirty="0"/>
            </a:p>
          </p:txBody>
        </p:sp>
        <p:sp>
          <p:nvSpPr>
            <p:cNvPr id="33" name="TextBox 32">
              <a:extLst>
                <a:ext uri="{FF2B5EF4-FFF2-40B4-BE49-F238E27FC236}">
                  <a16:creationId xmlns:a16="http://schemas.microsoft.com/office/drawing/2014/main" id="{0B348B3A-E2FC-45C9-1A76-16F958F1D726}"/>
                </a:ext>
              </a:extLst>
            </p:cNvPr>
            <p:cNvSpPr txBox="1"/>
            <p:nvPr/>
          </p:nvSpPr>
          <p:spPr>
            <a:xfrm>
              <a:off x="180685" y="95014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6</a:t>
              </a:r>
              <a:r>
                <a:rPr kumimoji="1" lang="en-US" altLang="ko-Kore-KR" sz="1600" spc="-40" dirty="0">
                  <a:latin typeface="+mn-ea"/>
                  <a:sym typeface="Wingdings" pitchFamily="2" charset="2"/>
                </a:rPr>
                <a:t>, b</a:t>
              </a:r>
              <a:r>
                <a:rPr kumimoji="1" lang="en-US" altLang="ko-Kore-KR" sz="1600" spc="-40" baseline="-25000" dirty="0">
                  <a:latin typeface="+mn-ea"/>
                  <a:sym typeface="Wingdings" pitchFamily="2" charset="2"/>
                </a:rPr>
                <a:t>6</a:t>
              </a:r>
              <a:r>
                <a:rPr kumimoji="1" lang="en-US" altLang="ko-Kore-KR" sz="1600" spc="-40" dirty="0">
                  <a:latin typeface="+mn-ea"/>
                  <a:sym typeface="Wingdings" pitchFamily="2" charset="2"/>
                </a:rPr>
                <a:t>}</a:t>
              </a:r>
              <a:endParaRPr lang="ko-Kore-KR" altLang="en-US" sz="1600" dirty="0"/>
            </a:p>
          </p:txBody>
        </p:sp>
      </p:grpSp>
    </p:spTree>
    <p:extLst>
      <p:ext uri="{BB962C8B-B14F-4D97-AF65-F5344CB8AC3E}">
        <p14:creationId xmlns:p14="http://schemas.microsoft.com/office/powerpoint/2010/main" val="2709613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04E0922-F409-7A71-6736-DBA0858C834E}"/>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EB925332-D5AD-F281-9EFA-5085C46AE8FC}"/>
              </a:ext>
            </a:extLst>
          </p:cNvPr>
          <p:cNvSpPr>
            <a:spLocks noGrp="1"/>
          </p:cNvSpPr>
          <p:nvPr>
            <p:ph type="sldNum" sz="quarter" idx="4"/>
          </p:nvPr>
        </p:nvSpPr>
        <p:spPr/>
        <p:txBody>
          <a:bodyPr/>
          <a:lstStyle/>
          <a:p>
            <a:fld id="{528F71E4-6861-4081-93F7-1CE13C0AE979}" type="slidenum">
              <a:rPr lang="ko-KR" altLang="en-US" smtClean="0"/>
              <a:pPr/>
              <a:t>52</a:t>
            </a:fld>
            <a:endParaRPr lang="ko-KR" altLang="en-US" dirty="0"/>
          </a:p>
        </p:txBody>
      </p:sp>
      <p:sp>
        <p:nvSpPr>
          <p:cNvPr id="12" name="타원 11">
            <a:extLst>
              <a:ext uri="{FF2B5EF4-FFF2-40B4-BE49-F238E27FC236}">
                <a16:creationId xmlns:a16="http://schemas.microsoft.com/office/drawing/2014/main" id="{BB8DB920-0613-D715-C061-53DA6C31B14D}"/>
              </a:ext>
            </a:extLst>
          </p:cNvPr>
          <p:cNvSpPr/>
          <p:nvPr/>
        </p:nvSpPr>
        <p:spPr>
          <a:xfrm>
            <a:off x="771108" y="569592"/>
            <a:ext cx="740860" cy="740860"/>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13" name="타원 12">
            <a:extLst>
              <a:ext uri="{FF2B5EF4-FFF2-40B4-BE49-F238E27FC236}">
                <a16:creationId xmlns:a16="http://schemas.microsoft.com/office/drawing/2014/main" id="{52B50083-66E0-F7AA-7001-E35BBEA83935}"/>
              </a:ext>
            </a:extLst>
          </p:cNvPr>
          <p:cNvSpPr/>
          <p:nvPr/>
        </p:nvSpPr>
        <p:spPr>
          <a:xfrm>
            <a:off x="1776355" y="889539"/>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14" name="타원 13">
            <a:extLst>
              <a:ext uri="{FF2B5EF4-FFF2-40B4-BE49-F238E27FC236}">
                <a16:creationId xmlns:a16="http://schemas.microsoft.com/office/drawing/2014/main" id="{C94E297A-FDAB-1246-3C8B-139AF7425A86}"/>
              </a:ext>
            </a:extLst>
          </p:cNvPr>
          <p:cNvSpPr/>
          <p:nvPr/>
        </p:nvSpPr>
        <p:spPr>
          <a:xfrm>
            <a:off x="2011165" y="272699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15" name="타원 14">
            <a:extLst>
              <a:ext uri="{FF2B5EF4-FFF2-40B4-BE49-F238E27FC236}">
                <a16:creationId xmlns:a16="http://schemas.microsoft.com/office/drawing/2014/main" id="{ABDAB480-CF87-59FB-EA3E-B71E0F7AF845}"/>
              </a:ext>
            </a:extLst>
          </p:cNvPr>
          <p:cNvSpPr/>
          <p:nvPr/>
        </p:nvSpPr>
        <p:spPr>
          <a:xfrm>
            <a:off x="752792" y="1461067"/>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16" name="타원 15">
            <a:extLst>
              <a:ext uri="{FF2B5EF4-FFF2-40B4-BE49-F238E27FC236}">
                <a16:creationId xmlns:a16="http://schemas.microsoft.com/office/drawing/2014/main" id="{74287EAD-22C9-76D2-F49E-46637D10ED16}"/>
              </a:ext>
            </a:extLst>
          </p:cNvPr>
          <p:cNvSpPr/>
          <p:nvPr/>
        </p:nvSpPr>
        <p:spPr>
          <a:xfrm>
            <a:off x="1267313" y="2127099"/>
            <a:ext cx="740860" cy="740860"/>
          </a:xfrm>
          <a:prstGeom prst="ellipse">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17" name="타원 16">
            <a:extLst>
              <a:ext uri="{FF2B5EF4-FFF2-40B4-BE49-F238E27FC236}">
                <a16:creationId xmlns:a16="http://schemas.microsoft.com/office/drawing/2014/main" id="{7EAFF20D-8CCC-65DE-4BBC-4D8E4D7D8D53}"/>
              </a:ext>
            </a:extLst>
          </p:cNvPr>
          <p:cNvSpPr/>
          <p:nvPr/>
        </p:nvSpPr>
        <p:spPr>
          <a:xfrm>
            <a:off x="752792" y="293775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18" name="직선 화살표 연결선 17">
            <a:extLst>
              <a:ext uri="{FF2B5EF4-FFF2-40B4-BE49-F238E27FC236}">
                <a16:creationId xmlns:a16="http://schemas.microsoft.com/office/drawing/2014/main" id="{73A80F4A-4C2D-0343-BE5B-4933769E6BD1}"/>
              </a:ext>
            </a:extLst>
          </p:cNvPr>
          <p:cNvCxnSpPr>
            <a:stCxn id="15" idx="0"/>
            <a:endCxn id="12" idx="4"/>
          </p:cNvCxnSpPr>
          <p:nvPr/>
        </p:nvCxnSpPr>
        <p:spPr>
          <a:xfrm flipV="1">
            <a:off x="1123222" y="1310452"/>
            <a:ext cx="18316" cy="15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C5AEC21-F918-4A06-9CA9-A249C9D21DB9}"/>
              </a:ext>
            </a:extLst>
          </p:cNvPr>
          <p:cNvCxnSpPr>
            <a:cxnSpLocks/>
            <a:stCxn id="12" idx="6"/>
            <a:endCxn id="13" idx="1"/>
          </p:cNvCxnSpPr>
          <p:nvPr/>
        </p:nvCxnSpPr>
        <p:spPr>
          <a:xfrm>
            <a:off x="1511968" y="940022"/>
            <a:ext cx="372883" cy="580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8A0E1B5-FE95-3CAF-F526-675D37CDFB10}"/>
              </a:ext>
            </a:extLst>
          </p:cNvPr>
          <p:cNvCxnSpPr>
            <a:cxnSpLocks/>
            <a:stCxn id="13" idx="4"/>
            <a:endCxn id="14" idx="0"/>
          </p:cNvCxnSpPr>
          <p:nvPr/>
        </p:nvCxnSpPr>
        <p:spPr>
          <a:xfrm>
            <a:off x="2146785" y="1630399"/>
            <a:ext cx="234810" cy="10965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9C42079-9BDC-E691-4CFE-0AE70F12C89A}"/>
              </a:ext>
            </a:extLst>
          </p:cNvPr>
          <p:cNvCxnSpPr>
            <a:cxnSpLocks/>
            <a:stCxn id="16" idx="5"/>
            <a:endCxn id="14" idx="1"/>
          </p:cNvCxnSpPr>
          <p:nvPr/>
        </p:nvCxnSpPr>
        <p:spPr>
          <a:xfrm>
            <a:off x="1899677" y="2759463"/>
            <a:ext cx="219984" cy="7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D8375D2-BF77-33F1-E258-BB95E3FD93EB}"/>
              </a:ext>
            </a:extLst>
          </p:cNvPr>
          <p:cNvCxnSpPr>
            <a:cxnSpLocks/>
            <a:stCxn id="16" idx="3"/>
            <a:endCxn id="17" idx="0"/>
          </p:cNvCxnSpPr>
          <p:nvPr/>
        </p:nvCxnSpPr>
        <p:spPr>
          <a:xfrm flipH="1">
            <a:off x="1123222" y="2759463"/>
            <a:ext cx="252587" cy="178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8FC2B97-4B9A-3FEC-7C31-035772FA01EA}"/>
              </a:ext>
            </a:extLst>
          </p:cNvPr>
          <p:cNvSpPr txBox="1"/>
          <p:nvPr/>
        </p:nvSpPr>
        <p:spPr>
          <a:xfrm>
            <a:off x="3615912" y="475127"/>
            <a:ext cx="5408345" cy="553998"/>
          </a:xfrm>
          <a:prstGeom prst="rect">
            <a:avLst/>
          </a:prstGeom>
          <a:noFill/>
        </p:spPr>
        <p:txBody>
          <a:bodyPr wrap="square" lIns="0" tIns="0" rIns="0" bIns="0" rtlCol="0">
            <a:spAutoFit/>
          </a:bodyPr>
          <a:lstStyle/>
          <a:p>
            <a:pPr algn="l"/>
            <a:r>
              <a:rPr kumimoji="1" lang="en-US" altLang="ko-Kore-KR" spc="-40" dirty="0">
                <a:latin typeface="+mn-ea"/>
              </a:rPr>
              <a:t>Independent Sub-group</a:t>
            </a:r>
            <a:r>
              <a:rPr kumimoji="1" lang="ko-Kore-KR" altLang="en-US" spc="-40" dirty="0">
                <a:latin typeface="+mn-ea"/>
              </a:rPr>
              <a:t>으로 만들 수 있는 </a:t>
            </a:r>
            <a:endParaRPr kumimoji="1" lang="en-US" altLang="ko-Kore-KR" spc="-40" dirty="0">
              <a:latin typeface="+mn-ea"/>
            </a:endParaRPr>
          </a:p>
          <a:p>
            <a:pPr algn="l"/>
            <a:r>
              <a:rPr kumimoji="1" lang="en-US" altLang="ko-Kore-KR" spc="-40" dirty="0">
                <a:latin typeface="+mn-ea"/>
              </a:rPr>
              <a:t>candidate</a:t>
            </a:r>
            <a:r>
              <a:rPr kumimoji="1" lang="ko-Kore-KR" altLang="en-US" spc="-40" dirty="0">
                <a:latin typeface="+mn-ea"/>
              </a:rPr>
              <a:t>는 </a:t>
            </a:r>
            <a:r>
              <a:rPr kumimoji="1" lang="en-US" altLang="ko-Kore-KR" spc="-40" dirty="0">
                <a:latin typeface="+mn-ea"/>
              </a:rPr>
              <a:t>3</a:t>
            </a:r>
            <a:r>
              <a:rPr kumimoji="1" lang="ko-Kore-KR" altLang="en-US" spc="-40" dirty="0">
                <a:latin typeface="+mn-ea"/>
              </a:rPr>
              <a:t>개</a:t>
            </a:r>
            <a:r>
              <a:rPr kumimoji="1" lang="en-US" altLang="ko-Kore-KR" spc="-40" dirty="0">
                <a:latin typeface="+mn-ea"/>
              </a:rPr>
              <a:t> = {M1, M6, M9} </a:t>
            </a:r>
            <a:r>
              <a:rPr kumimoji="1" lang="en-US" altLang="ko-Kore-KR" spc="-40" dirty="0">
                <a:latin typeface="+mn-ea"/>
                <a:sym typeface="Wingdings" pitchFamily="2" charset="2"/>
              </a:rPr>
              <a:t> 2</a:t>
            </a:r>
            <a:r>
              <a:rPr kumimoji="1" lang="en-US" altLang="ko-Kore-KR" spc="-40" baseline="30000" dirty="0">
                <a:latin typeface="+mn-ea"/>
                <a:sym typeface="Wingdings" pitchFamily="2" charset="2"/>
              </a:rPr>
              <a:t>3</a:t>
            </a:r>
            <a:endParaRPr kumimoji="1" lang="ko-Kore-KR" altLang="en-US" spc="-40" dirty="0">
              <a:latin typeface="+mn-ea"/>
            </a:endParaRPr>
          </a:p>
        </p:txBody>
      </p:sp>
      <p:sp>
        <p:nvSpPr>
          <p:cNvPr id="24" name="TextBox 23">
            <a:extLst>
              <a:ext uri="{FF2B5EF4-FFF2-40B4-BE49-F238E27FC236}">
                <a16:creationId xmlns:a16="http://schemas.microsoft.com/office/drawing/2014/main" id="{806911AB-7A54-3BEC-BA4B-6C1039C27B73}"/>
              </a:ext>
            </a:extLst>
          </p:cNvPr>
          <p:cNvSpPr txBox="1"/>
          <p:nvPr/>
        </p:nvSpPr>
        <p:spPr>
          <a:xfrm flipH="1">
            <a:off x="3615912" y="2914416"/>
            <a:ext cx="5084418" cy="615553"/>
          </a:xfrm>
          <a:prstGeom prst="rect">
            <a:avLst/>
          </a:prstGeom>
          <a:noFill/>
        </p:spPr>
        <p:txBody>
          <a:bodyPr wrap="square" lIns="0" tIns="0" rIns="0" bIns="0" rtlCol="0">
            <a:spAutoFit/>
          </a:bodyPr>
          <a:lstStyle/>
          <a:p>
            <a:pPr algn="ctr"/>
            <a:r>
              <a:rPr kumimoji="1" lang="ko-Kore-KR" altLang="en-US" sz="2000" spc="-40" dirty="0">
                <a:latin typeface="+mn-ea"/>
              </a:rPr>
              <a:t>조합을 어떻게 하는지에 따라서 </a:t>
            </a:r>
            <a:endParaRPr kumimoji="1" lang="en-US" altLang="ko-Kore-KR" sz="2000" spc="-40" dirty="0">
              <a:latin typeface="+mn-ea"/>
            </a:endParaRPr>
          </a:p>
          <a:p>
            <a:pPr algn="ctr"/>
            <a:r>
              <a:rPr kumimoji="1" lang="ko-Kore-KR" altLang="en-US" sz="2000" spc="-40" dirty="0">
                <a:latin typeface="+mn-ea"/>
              </a:rPr>
              <a:t>전체 문제 푸는 형태가다름</a:t>
            </a:r>
            <a:r>
              <a:rPr kumimoji="1" lang="en-US" altLang="ko-Kore-KR" sz="2000" spc="-40" dirty="0">
                <a:latin typeface="+mn-ea"/>
              </a:rPr>
              <a:t>.</a:t>
            </a:r>
            <a:endParaRPr kumimoji="1" lang="ko-Kore-KR" altLang="en-US" sz="2000" spc="-40" dirty="0">
              <a:latin typeface="+mn-ea"/>
            </a:endParaRPr>
          </a:p>
        </p:txBody>
      </p:sp>
      <p:sp>
        <p:nvSpPr>
          <p:cNvPr id="38" name="타원 37">
            <a:extLst>
              <a:ext uri="{FF2B5EF4-FFF2-40B4-BE49-F238E27FC236}">
                <a16:creationId xmlns:a16="http://schemas.microsoft.com/office/drawing/2014/main" id="{9A373C18-45AC-B18D-1906-DEDAB616A386}"/>
              </a:ext>
            </a:extLst>
          </p:cNvPr>
          <p:cNvSpPr/>
          <p:nvPr/>
        </p:nvSpPr>
        <p:spPr>
          <a:xfrm>
            <a:off x="-4240748" y="554181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39" name="타원 38">
            <a:extLst>
              <a:ext uri="{FF2B5EF4-FFF2-40B4-BE49-F238E27FC236}">
                <a16:creationId xmlns:a16="http://schemas.microsoft.com/office/drawing/2014/main" id="{35F6C07D-00C4-638F-CD88-4988A9E3586B}"/>
              </a:ext>
            </a:extLst>
          </p:cNvPr>
          <p:cNvSpPr/>
          <p:nvPr/>
        </p:nvSpPr>
        <p:spPr>
          <a:xfrm>
            <a:off x="-3705872" y="3911581"/>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40" name="타원 39">
            <a:extLst>
              <a:ext uri="{FF2B5EF4-FFF2-40B4-BE49-F238E27FC236}">
                <a16:creationId xmlns:a16="http://schemas.microsoft.com/office/drawing/2014/main" id="{9F00487F-E65E-E586-EF53-6B77F10BD514}"/>
              </a:ext>
            </a:extLst>
          </p:cNvPr>
          <p:cNvSpPr/>
          <p:nvPr/>
        </p:nvSpPr>
        <p:spPr>
          <a:xfrm>
            <a:off x="-2965012"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41" name="타원 40">
            <a:extLst>
              <a:ext uri="{FF2B5EF4-FFF2-40B4-BE49-F238E27FC236}">
                <a16:creationId xmlns:a16="http://schemas.microsoft.com/office/drawing/2014/main" id="{E76CDEFA-9526-ED8E-2279-4F062CC0EA68}"/>
              </a:ext>
            </a:extLst>
          </p:cNvPr>
          <p:cNvSpPr/>
          <p:nvPr/>
        </p:nvSpPr>
        <p:spPr>
          <a:xfrm>
            <a:off x="-5228029"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42" name="타원 41">
            <a:extLst>
              <a:ext uri="{FF2B5EF4-FFF2-40B4-BE49-F238E27FC236}">
                <a16:creationId xmlns:a16="http://schemas.microsoft.com/office/drawing/2014/main" id="{3A67850E-8BF6-02AB-F153-F8B378511AE3}"/>
              </a:ext>
            </a:extLst>
          </p:cNvPr>
          <p:cNvSpPr/>
          <p:nvPr/>
        </p:nvSpPr>
        <p:spPr>
          <a:xfrm>
            <a:off x="-2278400" y="4856631"/>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43" name="타원 42">
            <a:extLst>
              <a:ext uri="{FF2B5EF4-FFF2-40B4-BE49-F238E27FC236}">
                <a16:creationId xmlns:a16="http://schemas.microsoft.com/office/drawing/2014/main" id="{CD2A33AB-CE07-4FB6-FD51-56C2D77B1AED}"/>
              </a:ext>
            </a:extLst>
          </p:cNvPr>
          <p:cNvSpPr/>
          <p:nvPr/>
        </p:nvSpPr>
        <p:spPr>
          <a:xfrm>
            <a:off x="-1609137"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44" name="직선 화살표 연결선 43">
            <a:extLst>
              <a:ext uri="{FF2B5EF4-FFF2-40B4-BE49-F238E27FC236}">
                <a16:creationId xmlns:a16="http://schemas.microsoft.com/office/drawing/2014/main" id="{75609804-D16B-AF19-9070-E1794F1E164E}"/>
              </a:ext>
            </a:extLst>
          </p:cNvPr>
          <p:cNvCxnSpPr>
            <a:cxnSpLocks/>
            <a:stCxn id="41" idx="6"/>
            <a:endCxn id="38" idx="2"/>
          </p:cNvCxnSpPr>
          <p:nvPr/>
        </p:nvCxnSpPr>
        <p:spPr>
          <a:xfrm flipV="1">
            <a:off x="-4487169" y="5912242"/>
            <a:ext cx="246421" cy="8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BD8B908-05EC-8A2C-DBC2-E0A3272777ED}"/>
              </a:ext>
            </a:extLst>
          </p:cNvPr>
          <p:cNvCxnSpPr>
            <a:cxnSpLocks/>
            <a:stCxn id="38" idx="0"/>
            <a:endCxn id="39" idx="3"/>
          </p:cNvCxnSpPr>
          <p:nvPr/>
        </p:nvCxnSpPr>
        <p:spPr>
          <a:xfrm flipV="1">
            <a:off x="-3870318" y="4543945"/>
            <a:ext cx="272942" cy="9978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FBDDA69-1998-73F8-E556-4B60F9902A2C}"/>
              </a:ext>
            </a:extLst>
          </p:cNvPr>
          <p:cNvCxnSpPr>
            <a:cxnSpLocks/>
            <a:stCxn id="39" idx="4"/>
            <a:endCxn id="40" idx="1"/>
          </p:cNvCxnSpPr>
          <p:nvPr/>
        </p:nvCxnSpPr>
        <p:spPr>
          <a:xfrm>
            <a:off x="-3335442" y="4652441"/>
            <a:ext cx="478926" cy="100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475233-C84B-1CD2-6592-3B58D3AD89FF}"/>
              </a:ext>
            </a:extLst>
          </p:cNvPr>
          <p:cNvCxnSpPr>
            <a:cxnSpLocks/>
            <a:stCxn id="42" idx="2"/>
            <a:endCxn id="40" idx="6"/>
          </p:cNvCxnSpPr>
          <p:nvPr/>
        </p:nvCxnSpPr>
        <p:spPr>
          <a:xfrm>
            <a:off x="-2278400" y="5227061"/>
            <a:ext cx="54248" cy="693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3CD8E4E-F0E1-C720-0E83-AEB4A53B7BFE}"/>
              </a:ext>
            </a:extLst>
          </p:cNvPr>
          <p:cNvCxnSpPr>
            <a:cxnSpLocks/>
            <a:stCxn id="42" idx="5"/>
            <a:endCxn id="43" idx="1"/>
          </p:cNvCxnSpPr>
          <p:nvPr/>
        </p:nvCxnSpPr>
        <p:spPr>
          <a:xfrm>
            <a:off x="-1646036" y="5488995"/>
            <a:ext cx="145395" cy="1694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90">
            <a:extLst>
              <a:ext uri="{FF2B5EF4-FFF2-40B4-BE49-F238E27FC236}">
                <a16:creationId xmlns:a16="http://schemas.microsoft.com/office/drawing/2014/main" id="{91AC4EDB-6572-0E83-3574-7C6F4D5CA9BF}"/>
              </a:ext>
            </a:extLst>
          </p:cNvPr>
          <p:cNvSpPr/>
          <p:nvPr/>
        </p:nvSpPr>
        <p:spPr>
          <a:xfrm>
            <a:off x="-5313765" y="5189616"/>
            <a:ext cx="1867037" cy="12646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2" name="모서리가 둥근 직사각형 91">
            <a:extLst>
              <a:ext uri="{FF2B5EF4-FFF2-40B4-BE49-F238E27FC236}">
                <a16:creationId xmlns:a16="http://schemas.microsoft.com/office/drawing/2014/main" id="{8B5D86AB-8BFE-C96C-8EE7-A124400D2A92}"/>
              </a:ext>
            </a:extLst>
          </p:cNvPr>
          <p:cNvSpPr/>
          <p:nvPr/>
        </p:nvSpPr>
        <p:spPr>
          <a:xfrm>
            <a:off x="-3103965" y="4755782"/>
            <a:ext cx="2335500" cy="1718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20" name="그림 119">
            <a:extLst>
              <a:ext uri="{FF2B5EF4-FFF2-40B4-BE49-F238E27FC236}">
                <a16:creationId xmlns:a16="http://schemas.microsoft.com/office/drawing/2014/main" id="{8B0F793D-8258-0157-6EE1-48E0106341B7}"/>
              </a:ext>
            </a:extLst>
          </p:cNvPr>
          <p:cNvPicPr>
            <a:picLocks noChangeAspect="1"/>
          </p:cNvPicPr>
          <p:nvPr/>
        </p:nvPicPr>
        <p:blipFill>
          <a:blip r:embed="rId3"/>
          <a:stretch>
            <a:fillRect/>
          </a:stretch>
        </p:blipFill>
        <p:spPr>
          <a:xfrm>
            <a:off x="119742" y="4680224"/>
            <a:ext cx="2715021" cy="1535234"/>
          </a:xfrm>
          <a:prstGeom prst="rect">
            <a:avLst/>
          </a:prstGeom>
        </p:spPr>
      </p:pic>
      <p:pic>
        <p:nvPicPr>
          <p:cNvPr id="121" name="그림 120">
            <a:extLst>
              <a:ext uri="{FF2B5EF4-FFF2-40B4-BE49-F238E27FC236}">
                <a16:creationId xmlns:a16="http://schemas.microsoft.com/office/drawing/2014/main" id="{7F2602B0-6B28-AEE8-1744-A418877917D9}"/>
              </a:ext>
            </a:extLst>
          </p:cNvPr>
          <p:cNvPicPr>
            <a:picLocks noChangeAspect="1"/>
          </p:cNvPicPr>
          <p:nvPr/>
        </p:nvPicPr>
        <p:blipFill>
          <a:blip r:embed="rId4"/>
          <a:stretch>
            <a:fillRect/>
          </a:stretch>
        </p:blipFill>
        <p:spPr>
          <a:xfrm>
            <a:off x="3126799" y="4533115"/>
            <a:ext cx="2884339" cy="1610422"/>
          </a:xfrm>
          <a:prstGeom prst="rect">
            <a:avLst/>
          </a:prstGeom>
        </p:spPr>
      </p:pic>
      <p:sp>
        <p:nvSpPr>
          <p:cNvPr id="164" name="TextBox 163">
            <a:extLst>
              <a:ext uri="{FF2B5EF4-FFF2-40B4-BE49-F238E27FC236}">
                <a16:creationId xmlns:a16="http://schemas.microsoft.com/office/drawing/2014/main" id="{5D9CF520-02F7-C112-72AF-9413134C5042}"/>
              </a:ext>
            </a:extLst>
          </p:cNvPr>
          <p:cNvSpPr txBox="1"/>
          <p:nvPr/>
        </p:nvSpPr>
        <p:spPr>
          <a:xfrm>
            <a:off x="904001" y="3930571"/>
            <a:ext cx="1191032" cy="276999"/>
          </a:xfrm>
          <a:prstGeom prst="rect">
            <a:avLst/>
          </a:prstGeom>
          <a:noFill/>
        </p:spPr>
        <p:txBody>
          <a:bodyPr wrap="none" lIns="0" tIns="0" rIns="0" bIns="0" rtlCol="0">
            <a:spAutoFit/>
          </a:bodyPr>
          <a:lstStyle/>
          <a:p>
            <a:pPr algn="l"/>
            <a:r>
              <a:rPr kumimoji="1" lang="en-US" altLang="ko-Kore-KR" b="1" spc="-40" dirty="0">
                <a:latin typeface="+mn-ea"/>
              </a:rPr>
              <a:t>Case 1) M1</a:t>
            </a:r>
            <a:endParaRPr kumimoji="1" lang="ko-Kore-KR" altLang="en-US" b="1" spc="-40" dirty="0">
              <a:latin typeface="+mn-ea"/>
            </a:endParaRPr>
          </a:p>
        </p:txBody>
      </p:sp>
      <p:sp>
        <p:nvSpPr>
          <p:cNvPr id="165" name="TextBox 164">
            <a:extLst>
              <a:ext uri="{FF2B5EF4-FFF2-40B4-BE49-F238E27FC236}">
                <a16:creationId xmlns:a16="http://schemas.microsoft.com/office/drawing/2014/main" id="{6D65AAC6-A114-177A-B6F6-400EBF549FE7}"/>
              </a:ext>
            </a:extLst>
          </p:cNvPr>
          <p:cNvSpPr txBox="1"/>
          <p:nvPr/>
        </p:nvSpPr>
        <p:spPr>
          <a:xfrm>
            <a:off x="3934811" y="3934872"/>
            <a:ext cx="1191032" cy="276999"/>
          </a:xfrm>
          <a:prstGeom prst="rect">
            <a:avLst/>
          </a:prstGeom>
          <a:noFill/>
        </p:spPr>
        <p:txBody>
          <a:bodyPr wrap="none" lIns="0" tIns="0" rIns="0" bIns="0" rtlCol="0">
            <a:spAutoFit/>
          </a:bodyPr>
          <a:lstStyle/>
          <a:p>
            <a:pPr algn="l"/>
            <a:r>
              <a:rPr kumimoji="1" lang="en-US" altLang="ko-Kore-KR" b="1" spc="-40" dirty="0">
                <a:latin typeface="+mn-ea"/>
              </a:rPr>
              <a:t>Case 2) M6</a:t>
            </a:r>
            <a:endParaRPr kumimoji="1" lang="ko-Kore-KR" altLang="en-US" b="1" spc="-40" dirty="0">
              <a:latin typeface="+mn-ea"/>
            </a:endParaRPr>
          </a:p>
        </p:txBody>
      </p:sp>
      <p:sp>
        <p:nvSpPr>
          <p:cNvPr id="166" name="TextBox 165">
            <a:extLst>
              <a:ext uri="{FF2B5EF4-FFF2-40B4-BE49-F238E27FC236}">
                <a16:creationId xmlns:a16="http://schemas.microsoft.com/office/drawing/2014/main" id="{D1D42E2B-38A0-A80D-498B-E7584653B4B6}"/>
              </a:ext>
            </a:extLst>
          </p:cNvPr>
          <p:cNvSpPr txBox="1"/>
          <p:nvPr/>
        </p:nvSpPr>
        <p:spPr>
          <a:xfrm>
            <a:off x="6551543" y="3930571"/>
            <a:ext cx="2147063" cy="276999"/>
          </a:xfrm>
          <a:prstGeom prst="rect">
            <a:avLst/>
          </a:prstGeom>
          <a:noFill/>
        </p:spPr>
        <p:txBody>
          <a:bodyPr wrap="none" lIns="0" tIns="0" rIns="0" bIns="0" rtlCol="0">
            <a:spAutoFit/>
          </a:bodyPr>
          <a:lstStyle/>
          <a:p>
            <a:pPr algn="l"/>
            <a:r>
              <a:rPr kumimoji="1" lang="en-US" altLang="ko-Kore-KR" b="1" spc="-40" dirty="0">
                <a:latin typeface="+mn-ea"/>
              </a:rPr>
              <a:t>Case 3) M1, M6, M9</a:t>
            </a:r>
            <a:endParaRPr kumimoji="1" lang="ko-Kore-KR" altLang="en-US" b="1" spc="-40" dirty="0">
              <a:latin typeface="+mn-ea"/>
            </a:endParaRPr>
          </a:p>
        </p:txBody>
      </p:sp>
      <p:sp>
        <p:nvSpPr>
          <p:cNvPr id="167" name="TextBox 166">
            <a:extLst>
              <a:ext uri="{FF2B5EF4-FFF2-40B4-BE49-F238E27FC236}">
                <a16:creationId xmlns:a16="http://schemas.microsoft.com/office/drawing/2014/main" id="{20C32A5A-D176-D131-B5A4-78790913CA1C}"/>
              </a:ext>
            </a:extLst>
          </p:cNvPr>
          <p:cNvSpPr txBox="1"/>
          <p:nvPr/>
        </p:nvSpPr>
        <p:spPr>
          <a:xfrm>
            <a:off x="119742" y="37928"/>
            <a:ext cx="8606395" cy="307777"/>
          </a:xfrm>
          <a:prstGeom prst="rect">
            <a:avLst/>
          </a:prstGeom>
          <a:noFill/>
        </p:spPr>
        <p:txBody>
          <a:bodyPr wrap="none" lIns="0" tIns="0" rIns="0" bIns="0" rtlCol="0">
            <a:spAutoFit/>
          </a:bodyPr>
          <a:lstStyle/>
          <a:p>
            <a:pPr algn="l"/>
            <a:r>
              <a:rPr kumimoji="1" lang="en-US" altLang="ko-Kore-KR" sz="2000" b="1" spc="-40" dirty="0">
                <a:latin typeface="+mn-ea"/>
              </a:rPr>
              <a:t>Module</a:t>
            </a:r>
            <a:r>
              <a:rPr kumimoji="1" lang="ko-Kore-KR" altLang="en-US" sz="2000" b="1" spc="-40" dirty="0">
                <a:latin typeface="+mn-ea"/>
              </a:rPr>
              <a:t> </a:t>
            </a:r>
            <a:r>
              <a:rPr kumimoji="1" lang="en-US" altLang="ko-KR" sz="2000" b="1" spc="-40" dirty="0">
                <a:latin typeface="+mn-ea"/>
              </a:rPr>
              <a:t>configuration </a:t>
            </a:r>
            <a:r>
              <a:rPr kumimoji="1" lang="ko-KR" altLang="en-US" sz="2000" b="1" spc="-40" dirty="0">
                <a:latin typeface="+mn-ea"/>
              </a:rPr>
              <a:t>문제로 가면</a:t>
            </a:r>
            <a:r>
              <a:rPr kumimoji="1" lang="en-US" altLang="ko-KR" sz="2000" b="1" spc="-40" dirty="0">
                <a:latin typeface="+mn-ea"/>
              </a:rPr>
              <a:t>, global vs sub-optimal</a:t>
            </a:r>
            <a:r>
              <a:rPr kumimoji="1" lang="ko-KR" altLang="en-US" sz="2000" b="1" spc="-40" dirty="0">
                <a:latin typeface="+mn-ea"/>
              </a:rPr>
              <a:t>로 풀 수는 있음</a:t>
            </a:r>
            <a:r>
              <a:rPr kumimoji="1" lang="en-US" altLang="ko-KR" sz="2000" b="1" spc="-40" dirty="0">
                <a:latin typeface="+mn-ea"/>
              </a:rPr>
              <a:t>.</a:t>
            </a:r>
            <a:endParaRPr kumimoji="1" lang="ko-Kore-KR" altLang="en-US" sz="2000" b="1" spc="-40" dirty="0">
              <a:latin typeface="+mn-ea"/>
            </a:endParaRPr>
          </a:p>
        </p:txBody>
      </p:sp>
      <p:sp>
        <p:nvSpPr>
          <p:cNvPr id="168" name="TextBox 167">
            <a:extLst>
              <a:ext uri="{FF2B5EF4-FFF2-40B4-BE49-F238E27FC236}">
                <a16:creationId xmlns:a16="http://schemas.microsoft.com/office/drawing/2014/main" id="{DC396404-ABC7-B263-D8C8-4B22363AE310}"/>
              </a:ext>
            </a:extLst>
          </p:cNvPr>
          <p:cNvSpPr txBox="1"/>
          <p:nvPr/>
        </p:nvSpPr>
        <p:spPr>
          <a:xfrm>
            <a:off x="3615912" y="2117167"/>
            <a:ext cx="5004255" cy="492443"/>
          </a:xfrm>
          <a:prstGeom prst="rect">
            <a:avLst/>
          </a:prstGeom>
          <a:noFill/>
        </p:spPr>
        <p:txBody>
          <a:bodyPr wrap="none" lIns="0" tIns="0" rIns="0" bIns="0" rtlCol="0">
            <a:spAutoFit/>
          </a:bodyPr>
          <a:lstStyle/>
          <a:p>
            <a:pPr algn="l"/>
            <a:r>
              <a:rPr kumimoji="1" lang="ko-Kore-KR" altLang="en-US" sz="1600" b="1" spc="-40" dirty="0">
                <a:solidFill>
                  <a:srgbClr val="C00000"/>
                </a:solidFill>
                <a:latin typeface="+mn-ea"/>
              </a:rPr>
              <a:t>이에 따른 차이는 멀 보여줄 수 있을까는 또 다른 이야기</a:t>
            </a:r>
            <a:endParaRPr kumimoji="1" lang="en-US" altLang="ko-Kore-KR" sz="1600" b="1" spc="-40" dirty="0">
              <a:solidFill>
                <a:srgbClr val="C00000"/>
              </a:solidFill>
              <a:latin typeface="+mn-ea"/>
            </a:endParaRPr>
          </a:p>
          <a:p>
            <a:pPr algn="l"/>
            <a:r>
              <a:rPr kumimoji="1" lang="ko-Kore-KR" altLang="en-US" sz="1600" b="1" spc="-40" dirty="0">
                <a:latin typeface="+mn-ea"/>
              </a:rPr>
              <a:t>기존에 </a:t>
            </a:r>
            <a:r>
              <a:rPr kumimoji="1" lang="en-US" altLang="ko-Kore-KR" sz="1600" b="1" spc="-40" dirty="0">
                <a:latin typeface="+mn-ea"/>
              </a:rPr>
              <a:t>two-phase</a:t>
            </a:r>
            <a:r>
              <a:rPr kumimoji="1" lang="ko-Kore-KR" altLang="en-US" sz="1600" b="1" spc="-40" dirty="0">
                <a:latin typeface="+mn-ea"/>
              </a:rPr>
              <a:t>로 업데이트 계속하는거와의 차이는</a:t>
            </a:r>
            <a:r>
              <a:rPr kumimoji="1" lang="en-US" altLang="ko-Kore-KR" sz="1600" b="1" spc="-40" dirty="0">
                <a:latin typeface="+mn-ea"/>
              </a:rPr>
              <a:t>?</a:t>
            </a:r>
            <a:endParaRPr kumimoji="1" lang="ko-Kore-KR" altLang="en-US" sz="1600" b="1" spc="-40" dirty="0">
              <a:latin typeface="+mn-ea"/>
            </a:endParaRPr>
          </a:p>
        </p:txBody>
      </p:sp>
      <p:sp>
        <p:nvSpPr>
          <p:cNvPr id="171" name="타원 170">
            <a:extLst>
              <a:ext uri="{FF2B5EF4-FFF2-40B4-BE49-F238E27FC236}">
                <a16:creationId xmlns:a16="http://schemas.microsoft.com/office/drawing/2014/main" id="{005C7E1E-128E-A233-42FA-92C4171AD89F}"/>
              </a:ext>
            </a:extLst>
          </p:cNvPr>
          <p:cNvSpPr/>
          <p:nvPr/>
        </p:nvSpPr>
        <p:spPr>
          <a:xfrm>
            <a:off x="-4403855" y="1087108"/>
            <a:ext cx="740860" cy="740860"/>
          </a:xfrm>
          <a:prstGeom prst="ellipse">
            <a:avLst/>
          </a:prstGeom>
          <a:solidFill>
            <a:srgbClr val="C00000">
              <a:alpha val="407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172" name="타원 171">
            <a:extLst>
              <a:ext uri="{FF2B5EF4-FFF2-40B4-BE49-F238E27FC236}">
                <a16:creationId xmlns:a16="http://schemas.microsoft.com/office/drawing/2014/main" id="{F9BD51D0-2FB5-7104-EE65-1886A0E53CE6}"/>
              </a:ext>
            </a:extLst>
          </p:cNvPr>
          <p:cNvSpPr/>
          <p:nvPr/>
        </p:nvSpPr>
        <p:spPr>
          <a:xfrm>
            <a:off x="-3379880" y="1087108"/>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173" name="타원 172">
            <a:extLst>
              <a:ext uri="{FF2B5EF4-FFF2-40B4-BE49-F238E27FC236}">
                <a16:creationId xmlns:a16="http://schemas.microsoft.com/office/drawing/2014/main" id="{AB40F3FB-426B-41CF-90BB-EC50617A3DB6}"/>
              </a:ext>
            </a:extLst>
          </p:cNvPr>
          <p:cNvSpPr/>
          <p:nvPr/>
        </p:nvSpPr>
        <p:spPr>
          <a:xfrm>
            <a:off x="-3407978"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174" name="타원 173">
            <a:extLst>
              <a:ext uri="{FF2B5EF4-FFF2-40B4-BE49-F238E27FC236}">
                <a16:creationId xmlns:a16="http://schemas.microsoft.com/office/drawing/2014/main" id="{A523194F-13B8-F228-8A8C-24E944DF0CA3}"/>
              </a:ext>
            </a:extLst>
          </p:cNvPr>
          <p:cNvSpPr/>
          <p:nvPr/>
        </p:nvSpPr>
        <p:spPr>
          <a:xfrm>
            <a:off x="-4794347"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175" name="타원 174">
            <a:extLst>
              <a:ext uri="{FF2B5EF4-FFF2-40B4-BE49-F238E27FC236}">
                <a16:creationId xmlns:a16="http://schemas.microsoft.com/office/drawing/2014/main" id="{7E9E19E1-0FEE-2771-3FA9-5073024E95BC}"/>
              </a:ext>
            </a:extLst>
          </p:cNvPr>
          <p:cNvSpPr/>
          <p:nvPr/>
        </p:nvSpPr>
        <p:spPr>
          <a:xfrm>
            <a:off x="-2041738" y="1087108"/>
            <a:ext cx="740860" cy="740860"/>
          </a:xfrm>
          <a:prstGeom prst="ellipse">
            <a:avLst/>
          </a:prstGeom>
          <a:solidFill>
            <a:srgbClr val="C00000">
              <a:alpha val="407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176" name="타원 175">
            <a:extLst>
              <a:ext uri="{FF2B5EF4-FFF2-40B4-BE49-F238E27FC236}">
                <a16:creationId xmlns:a16="http://schemas.microsoft.com/office/drawing/2014/main" id="{E0946A46-0103-5CD7-E248-2D4CB85C997A}"/>
              </a:ext>
            </a:extLst>
          </p:cNvPr>
          <p:cNvSpPr/>
          <p:nvPr/>
        </p:nvSpPr>
        <p:spPr>
          <a:xfrm>
            <a:off x="-2145134"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177" name="직선 화살표 연결선 176">
            <a:extLst>
              <a:ext uri="{FF2B5EF4-FFF2-40B4-BE49-F238E27FC236}">
                <a16:creationId xmlns:a16="http://schemas.microsoft.com/office/drawing/2014/main" id="{9FC4965F-1716-4523-7384-522E9C96716A}"/>
              </a:ext>
            </a:extLst>
          </p:cNvPr>
          <p:cNvCxnSpPr>
            <a:cxnSpLocks/>
            <a:stCxn id="174" idx="0"/>
            <a:endCxn id="171" idx="2"/>
          </p:cNvCxnSpPr>
          <p:nvPr/>
        </p:nvCxnSpPr>
        <p:spPr>
          <a:xfrm flipV="1">
            <a:off x="-4423917" y="1457538"/>
            <a:ext cx="20062" cy="97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직선 화살표 연결선 177">
            <a:extLst>
              <a:ext uri="{FF2B5EF4-FFF2-40B4-BE49-F238E27FC236}">
                <a16:creationId xmlns:a16="http://schemas.microsoft.com/office/drawing/2014/main" id="{4D383EA0-B667-8BC7-7BDF-F7C3428C2B10}"/>
              </a:ext>
            </a:extLst>
          </p:cNvPr>
          <p:cNvCxnSpPr>
            <a:cxnSpLocks/>
            <a:stCxn id="171" idx="6"/>
            <a:endCxn id="172" idx="2"/>
          </p:cNvCxnSpPr>
          <p:nvPr/>
        </p:nvCxnSpPr>
        <p:spPr>
          <a:xfrm>
            <a:off x="-3662995" y="1457538"/>
            <a:ext cx="2831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a16="http://schemas.microsoft.com/office/drawing/2014/main" id="{CAEB9164-4886-2FF5-5F0F-7851F99A99DA}"/>
              </a:ext>
            </a:extLst>
          </p:cNvPr>
          <p:cNvCxnSpPr>
            <a:cxnSpLocks/>
            <a:stCxn id="172" idx="4"/>
            <a:endCxn id="173" idx="0"/>
          </p:cNvCxnSpPr>
          <p:nvPr/>
        </p:nvCxnSpPr>
        <p:spPr>
          <a:xfrm flipH="1">
            <a:off x="-3037548" y="1827968"/>
            <a:ext cx="28098" cy="601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a16="http://schemas.microsoft.com/office/drawing/2014/main" id="{7527DCE1-736E-975E-4501-F1C86CF3DF04}"/>
              </a:ext>
            </a:extLst>
          </p:cNvPr>
          <p:cNvCxnSpPr>
            <a:cxnSpLocks/>
            <a:stCxn id="175" idx="2"/>
            <a:endCxn id="173" idx="7"/>
          </p:cNvCxnSpPr>
          <p:nvPr/>
        </p:nvCxnSpPr>
        <p:spPr>
          <a:xfrm flipH="1">
            <a:off x="-2775614" y="1457538"/>
            <a:ext cx="733876" cy="1080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74EDC93E-1C45-682B-A2A0-54DECF849CF3}"/>
              </a:ext>
            </a:extLst>
          </p:cNvPr>
          <p:cNvCxnSpPr>
            <a:cxnSpLocks/>
            <a:stCxn id="175" idx="5"/>
            <a:endCxn id="176" idx="0"/>
          </p:cNvCxnSpPr>
          <p:nvPr/>
        </p:nvCxnSpPr>
        <p:spPr>
          <a:xfrm flipH="1">
            <a:off x="-1774704" y="1719472"/>
            <a:ext cx="365330" cy="709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모서리가 둥근 직사각형 181">
            <a:extLst>
              <a:ext uri="{FF2B5EF4-FFF2-40B4-BE49-F238E27FC236}">
                <a16:creationId xmlns:a16="http://schemas.microsoft.com/office/drawing/2014/main" id="{01B26566-8CFD-2DF9-F71E-65EF8A6648E8}"/>
              </a:ext>
            </a:extLst>
          </p:cNvPr>
          <p:cNvSpPr/>
          <p:nvPr/>
        </p:nvSpPr>
        <p:spPr>
          <a:xfrm>
            <a:off x="-4880083" y="2261172"/>
            <a:ext cx="967353" cy="96487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3" name="모서리가 둥근 직사각형 182">
            <a:extLst>
              <a:ext uri="{FF2B5EF4-FFF2-40B4-BE49-F238E27FC236}">
                <a16:creationId xmlns:a16="http://schemas.microsoft.com/office/drawing/2014/main" id="{A1A402A6-051C-D7B7-50DC-B7537A2B9387}"/>
              </a:ext>
            </a:extLst>
          </p:cNvPr>
          <p:cNvSpPr/>
          <p:nvPr/>
        </p:nvSpPr>
        <p:spPr>
          <a:xfrm>
            <a:off x="-3546931" y="2258190"/>
            <a:ext cx="996176" cy="988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8" name="모서리가 둥근 직사각형 187">
            <a:extLst>
              <a:ext uri="{FF2B5EF4-FFF2-40B4-BE49-F238E27FC236}">
                <a16:creationId xmlns:a16="http://schemas.microsoft.com/office/drawing/2014/main" id="{7B342DAA-F857-8A3E-5839-49CEB09C4AB1}"/>
              </a:ext>
            </a:extLst>
          </p:cNvPr>
          <p:cNvSpPr/>
          <p:nvPr/>
        </p:nvSpPr>
        <p:spPr>
          <a:xfrm>
            <a:off x="-2286291" y="2258190"/>
            <a:ext cx="996176" cy="988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38" name="그림 237">
            <a:extLst>
              <a:ext uri="{FF2B5EF4-FFF2-40B4-BE49-F238E27FC236}">
                <a16:creationId xmlns:a16="http://schemas.microsoft.com/office/drawing/2014/main" id="{F0F08BEF-08CC-3532-6EE9-1A25182B30C8}"/>
              </a:ext>
            </a:extLst>
          </p:cNvPr>
          <p:cNvPicPr>
            <a:picLocks noChangeAspect="1"/>
          </p:cNvPicPr>
          <p:nvPr/>
        </p:nvPicPr>
        <p:blipFill>
          <a:blip r:embed="rId5"/>
          <a:stretch>
            <a:fillRect/>
          </a:stretch>
        </p:blipFill>
        <p:spPr>
          <a:xfrm>
            <a:off x="6199622" y="4529824"/>
            <a:ext cx="2688311" cy="1624386"/>
          </a:xfrm>
          <a:prstGeom prst="rect">
            <a:avLst/>
          </a:prstGeom>
        </p:spPr>
      </p:pic>
    </p:spTree>
    <p:extLst>
      <p:ext uri="{BB962C8B-B14F-4D97-AF65-F5344CB8AC3E}">
        <p14:creationId xmlns:p14="http://schemas.microsoft.com/office/powerpoint/2010/main" val="3283199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04E0922-F409-7A71-6736-DBA0858C834E}"/>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EB925332-D5AD-F281-9EFA-5085C46AE8FC}"/>
              </a:ext>
            </a:extLst>
          </p:cNvPr>
          <p:cNvSpPr>
            <a:spLocks noGrp="1"/>
          </p:cNvSpPr>
          <p:nvPr>
            <p:ph type="sldNum" sz="quarter" idx="4"/>
          </p:nvPr>
        </p:nvSpPr>
        <p:spPr/>
        <p:txBody>
          <a:bodyPr/>
          <a:lstStyle/>
          <a:p>
            <a:fld id="{528F71E4-6861-4081-93F7-1CE13C0AE979}" type="slidenum">
              <a:rPr lang="ko-KR" altLang="en-US" smtClean="0"/>
              <a:pPr/>
              <a:t>53</a:t>
            </a:fld>
            <a:endParaRPr lang="ko-KR" altLang="en-US" dirty="0"/>
          </a:p>
        </p:txBody>
      </p:sp>
      <p:sp>
        <p:nvSpPr>
          <p:cNvPr id="12" name="타원 11">
            <a:extLst>
              <a:ext uri="{FF2B5EF4-FFF2-40B4-BE49-F238E27FC236}">
                <a16:creationId xmlns:a16="http://schemas.microsoft.com/office/drawing/2014/main" id="{BB8DB920-0613-D715-C061-53DA6C31B14D}"/>
              </a:ext>
            </a:extLst>
          </p:cNvPr>
          <p:cNvSpPr/>
          <p:nvPr/>
        </p:nvSpPr>
        <p:spPr>
          <a:xfrm>
            <a:off x="771108" y="569592"/>
            <a:ext cx="740860" cy="740860"/>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13" name="타원 12">
            <a:extLst>
              <a:ext uri="{FF2B5EF4-FFF2-40B4-BE49-F238E27FC236}">
                <a16:creationId xmlns:a16="http://schemas.microsoft.com/office/drawing/2014/main" id="{52B50083-66E0-F7AA-7001-E35BBEA83935}"/>
              </a:ext>
            </a:extLst>
          </p:cNvPr>
          <p:cNvSpPr/>
          <p:nvPr/>
        </p:nvSpPr>
        <p:spPr>
          <a:xfrm>
            <a:off x="1776355" y="889539"/>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14" name="타원 13">
            <a:extLst>
              <a:ext uri="{FF2B5EF4-FFF2-40B4-BE49-F238E27FC236}">
                <a16:creationId xmlns:a16="http://schemas.microsoft.com/office/drawing/2014/main" id="{C94E297A-FDAB-1246-3C8B-139AF7425A86}"/>
              </a:ext>
            </a:extLst>
          </p:cNvPr>
          <p:cNvSpPr/>
          <p:nvPr/>
        </p:nvSpPr>
        <p:spPr>
          <a:xfrm>
            <a:off x="2011165" y="272699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15" name="타원 14">
            <a:extLst>
              <a:ext uri="{FF2B5EF4-FFF2-40B4-BE49-F238E27FC236}">
                <a16:creationId xmlns:a16="http://schemas.microsoft.com/office/drawing/2014/main" id="{ABDAB480-CF87-59FB-EA3E-B71E0F7AF845}"/>
              </a:ext>
            </a:extLst>
          </p:cNvPr>
          <p:cNvSpPr/>
          <p:nvPr/>
        </p:nvSpPr>
        <p:spPr>
          <a:xfrm>
            <a:off x="752792" y="1461067"/>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16" name="타원 15">
            <a:extLst>
              <a:ext uri="{FF2B5EF4-FFF2-40B4-BE49-F238E27FC236}">
                <a16:creationId xmlns:a16="http://schemas.microsoft.com/office/drawing/2014/main" id="{74287EAD-22C9-76D2-F49E-46637D10ED16}"/>
              </a:ext>
            </a:extLst>
          </p:cNvPr>
          <p:cNvSpPr/>
          <p:nvPr/>
        </p:nvSpPr>
        <p:spPr>
          <a:xfrm>
            <a:off x="1267313" y="2127099"/>
            <a:ext cx="740860" cy="740860"/>
          </a:xfrm>
          <a:prstGeom prst="ellipse">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17" name="타원 16">
            <a:extLst>
              <a:ext uri="{FF2B5EF4-FFF2-40B4-BE49-F238E27FC236}">
                <a16:creationId xmlns:a16="http://schemas.microsoft.com/office/drawing/2014/main" id="{7EAFF20D-8CCC-65DE-4BBC-4D8E4D7D8D53}"/>
              </a:ext>
            </a:extLst>
          </p:cNvPr>
          <p:cNvSpPr/>
          <p:nvPr/>
        </p:nvSpPr>
        <p:spPr>
          <a:xfrm>
            <a:off x="752792" y="293775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18" name="직선 화살표 연결선 17">
            <a:extLst>
              <a:ext uri="{FF2B5EF4-FFF2-40B4-BE49-F238E27FC236}">
                <a16:creationId xmlns:a16="http://schemas.microsoft.com/office/drawing/2014/main" id="{73A80F4A-4C2D-0343-BE5B-4933769E6BD1}"/>
              </a:ext>
            </a:extLst>
          </p:cNvPr>
          <p:cNvCxnSpPr>
            <a:stCxn id="15" idx="0"/>
            <a:endCxn id="12" idx="4"/>
          </p:cNvCxnSpPr>
          <p:nvPr/>
        </p:nvCxnSpPr>
        <p:spPr>
          <a:xfrm flipV="1">
            <a:off x="1123222" y="1310452"/>
            <a:ext cx="18316" cy="15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C5AEC21-F918-4A06-9CA9-A249C9D21DB9}"/>
              </a:ext>
            </a:extLst>
          </p:cNvPr>
          <p:cNvCxnSpPr>
            <a:cxnSpLocks/>
            <a:stCxn id="12" idx="6"/>
            <a:endCxn id="13" idx="1"/>
          </p:cNvCxnSpPr>
          <p:nvPr/>
        </p:nvCxnSpPr>
        <p:spPr>
          <a:xfrm>
            <a:off x="1511968" y="940022"/>
            <a:ext cx="372883" cy="580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8A0E1B5-FE95-3CAF-F526-675D37CDFB10}"/>
              </a:ext>
            </a:extLst>
          </p:cNvPr>
          <p:cNvCxnSpPr>
            <a:cxnSpLocks/>
            <a:stCxn id="13" idx="4"/>
            <a:endCxn id="14" idx="0"/>
          </p:cNvCxnSpPr>
          <p:nvPr/>
        </p:nvCxnSpPr>
        <p:spPr>
          <a:xfrm>
            <a:off x="2146785" y="1630399"/>
            <a:ext cx="234810" cy="10965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9C42079-9BDC-E691-4CFE-0AE70F12C89A}"/>
              </a:ext>
            </a:extLst>
          </p:cNvPr>
          <p:cNvCxnSpPr>
            <a:cxnSpLocks/>
            <a:stCxn id="16" idx="5"/>
            <a:endCxn id="14" idx="1"/>
          </p:cNvCxnSpPr>
          <p:nvPr/>
        </p:nvCxnSpPr>
        <p:spPr>
          <a:xfrm>
            <a:off x="1899677" y="2759463"/>
            <a:ext cx="219984" cy="7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D8375D2-BF77-33F1-E258-BB95E3FD93EB}"/>
              </a:ext>
            </a:extLst>
          </p:cNvPr>
          <p:cNvCxnSpPr>
            <a:cxnSpLocks/>
            <a:stCxn id="16" idx="3"/>
            <a:endCxn id="17" idx="0"/>
          </p:cNvCxnSpPr>
          <p:nvPr/>
        </p:nvCxnSpPr>
        <p:spPr>
          <a:xfrm flipH="1">
            <a:off x="1123222" y="2759463"/>
            <a:ext cx="252587" cy="178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A373C18-45AC-B18D-1906-DEDAB616A386}"/>
              </a:ext>
            </a:extLst>
          </p:cNvPr>
          <p:cNvSpPr/>
          <p:nvPr/>
        </p:nvSpPr>
        <p:spPr>
          <a:xfrm>
            <a:off x="-4240748" y="554181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39" name="타원 38">
            <a:extLst>
              <a:ext uri="{FF2B5EF4-FFF2-40B4-BE49-F238E27FC236}">
                <a16:creationId xmlns:a16="http://schemas.microsoft.com/office/drawing/2014/main" id="{35F6C07D-00C4-638F-CD88-4988A9E3586B}"/>
              </a:ext>
            </a:extLst>
          </p:cNvPr>
          <p:cNvSpPr/>
          <p:nvPr/>
        </p:nvSpPr>
        <p:spPr>
          <a:xfrm>
            <a:off x="-3705872" y="3911581"/>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40" name="타원 39">
            <a:extLst>
              <a:ext uri="{FF2B5EF4-FFF2-40B4-BE49-F238E27FC236}">
                <a16:creationId xmlns:a16="http://schemas.microsoft.com/office/drawing/2014/main" id="{9F00487F-E65E-E586-EF53-6B77F10BD514}"/>
              </a:ext>
            </a:extLst>
          </p:cNvPr>
          <p:cNvSpPr/>
          <p:nvPr/>
        </p:nvSpPr>
        <p:spPr>
          <a:xfrm>
            <a:off x="-2965012"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41" name="타원 40">
            <a:extLst>
              <a:ext uri="{FF2B5EF4-FFF2-40B4-BE49-F238E27FC236}">
                <a16:creationId xmlns:a16="http://schemas.microsoft.com/office/drawing/2014/main" id="{E76CDEFA-9526-ED8E-2279-4F062CC0EA68}"/>
              </a:ext>
            </a:extLst>
          </p:cNvPr>
          <p:cNvSpPr/>
          <p:nvPr/>
        </p:nvSpPr>
        <p:spPr>
          <a:xfrm>
            <a:off x="-5228029"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42" name="타원 41">
            <a:extLst>
              <a:ext uri="{FF2B5EF4-FFF2-40B4-BE49-F238E27FC236}">
                <a16:creationId xmlns:a16="http://schemas.microsoft.com/office/drawing/2014/main" id="{3A67850E-8BF6-02AB-F153-F8B378511AE3}"/>
              </a:ext>
            </a:extLst>
          </p:cNvPr>
          <p:cNvSpPr/>
          <p:nvPr/>
        </p:nvSpPr>
        <p:spPr>
          <a:xfrm>
            <a:off x="-2278400" y="4856631"/>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43" name="타원 42">
            <a:extLst>
              <a:ext uri="{FF2B5EF4-FFF2-40B4-BE49-F238E27FC236}">
                <a16:creationId xmlns:a16="http://schemas.microsoft.com/office/drawing/2014/main" id="{CD2A33AB-CE07-4FB6-FD51-56C2D77B1AED}"/>
              </a:ext>
            </a:extLst>
          </p:cNvPr>
          <p:cNvSpPr/>
          <p:nvPr/>
        </p:nvSpPr>
        <p:spPr>
          <a:xfrm>
            <a:off x="-1609137" y="554997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44" name="직선 화살표 연결선 43">
            <a:extLst>
              <a:ext uri="{FF2B5EF4-FFF2-40B4-BE49-F238E27FC236}">
                <a16:creationId xmlns:a16="http://schemas.microsoft.com/office/drawing/2014/main" id="{75609804-D16B-AF19-9070-E1794F1E164E}"/>
              </a:ext>
            </a:extLst>
          </p:cNvPr>
          <p:cNvCxnSpPr>
            <a:cxnSpLocks/>
            <a:stCxn id="41" idx="6"/>
            <a:endCxn id="38" idx="2"/>
          </p:cNvCxnSpPr>
          <p:nvPr/>
        </p:nvCxnSpPr>
        <p:spPr>
          <a:xfrm flipV="1">
            <a:off x="-4487169" y="5912242"/>
            <a:ext cx="246421" cy="8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BD8B908-05EC-8A2C-DBC2-E0A3272777ED}"/>
              </a:ext>
            </a:extLst>
          </p:cNvPr>
          <p:cNvCxnSpPr>
            <a:cxnSpLocks/>
            <a:stCxn id="38" idx="0"/>
            <a:endCxn id="39" idx="3"/>
          </p:cNvCxnSpPr>
          <p:nvPr/>
        </p:nvCxnSpPr>
        <p:spPr>
          <a:xfrm flipV="1">
            <a:off x="-3870318" y="4543945"/>
            <a:ext cx="272942" cy="9978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FBDDA69-1998-73F8-E556-4B60F9902A2C}"/>
              </a:ext>
            </a:extLst>
          </p:cNvPr>
          <p:cNvCxnSpPr>
            <a:cxnSpLocks/>
            <a:stCxn id="39" idx="4"/>
            <a:endCxn id="40" idx="1"/>
          </p:cNvCxnSpPr>
          <p:nvPr/>
        </p:nvCxnSpPr>
        <p:spPr>
          <a:xfrm>
            <a:off x="-3335442" y="4652441"/>
            <a:ext cx="478926" cy="100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475233-C84B-1CD2-6592-3B58D3AD89FF}"/>
              </a:ext>
            </a:extLst>
          </p:cNvPr>
          <p:cNvCxnSpPr>
            <a:cxnSpLocks/>
            <a:stCxn id="42" idx="2"/>
            <a:endCxn id="40" idx="6"/>
          </p:cNvCxnSpPr>
          <p:nvPr/>
        </p:nvCxnSpPr>
        <p:spPr>
          <a:xfrm>
            <a:off x="-2278400" y="5227061"/>
            <a:ext cx="54248" cy="6933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3CD8E4E-F0E1-C720-0E83-AEB4A53B7BFE}"/>
              </a:ext>
            </a:extLst>
          </p:cNvPr>
          <p:cNvCxnSpPr>
            <a:cxnSpLocks/>
            <a:stCxn id="42" idx="5"/>
            <a:endCxn id="43" idx="1"/>
          </p:cNvCxnSpPr>
          <p:nvPr/>
        </p:nvCxnSpPr>
        <p:spPr>
          <a:xfrm>
            <a:off x="-1646036" y="5488995"/>
            <a:ext cx="145395" cy="1694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90">
            <a:extLst>
              <a:ext uri="{FF2B5EF4-FFF2-40B4-BE49-F238E27FC236}">
                <a16:creationId xmlns:a16="http://schemas.microsoft.com/office/drawing/2014/main" id="{91AC4EDB-6572-0E83-3574-7C6F4D5CA9BF}"/>
              </a:ext>
            </a:extLst>
          </p:cNvPr>
          <p:cNvSpPr/>
          <p:nvPr/>
        </p:nvSpPr>
        <p:spPr>
          <a:xfrm>
            <a:off x="-5313765" y="5189616"/>
            <a:ext cx="1867037" cy="12646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2" name="모서리가 둥근 직사각형 91">
            <a:extLst>
              <a:ext uri="{FF2B5EF4-FFF2-40B4-BE49-F238E27FC236}">
                <a16:creationId xmlns:a16="http://schemas.microsoft.com/office/drawing/2014/main" id="{8B5D86AB-8BFE-C96C-8EE7-A124400D2A92}"/>
              </a:ext>
            </a:extLst>
          </p:cNvPr>
          <p:cNvSpPr/>
          <p:nvPr/>
        </p:nvSpPr>
        <p:spPr>
          <a:xfrm>
            <a:off x="-3103965" y="4755782"/>
            <a:ext cx="2335500" cy="1718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20" name="그림 119">
            <a:extLst>
              <a:ext uri="{FF2B5EF4-FFF2-40B4-BE49-F238E27FC236}">
                <a16:creationId xmlns:a16="http://schemas.microsoft.com/office/drawing/2014/main" id="{8B0F793D-8258-0157-6EE1-48E0106341B7}"/>
              </a:ext>
            </a:extLst>
          </p:cNvPr>
          <p:cNvPicPr>
            <a:picLocks noChangeAspect="1"/>
          </p:cNvPicPr>
          <p:nvPr/>
        </p:nvPicPr>
        <p:blipFill>
          <a:blip r:embed="rId3"/>
          <a:stretch>
            <a:fillRect/>
          </a:stretch>
        </p:blipFill>
        <p:spPr>
          <a:xfrm>
            <a:off x="119742" y="4680224"/>
            <a:ext cx="2715021" cy="1535234"/>
          </a:xfrm>
          <a:prstGeom prst="rect">
            <a:avLst/>
          </a:prstGeom>
        </p:spPr>
      </p:pic>
      <p:pic>
        <p:nvPicPr>
          <p:cNvPr id="121" name="그림 120">
            <a:extLst>
              <a:ext uri="{FF2B5EF4-FFF2-40B4-BE49-F238E27FC236}">
                <a16:creationId xmlns:a16="http://schemas.microsoft.com/office/drawing/2014/main" id="{7F2602B0-6B28-AEE8-1744-A418877917D9}"/>
              </a:ext>
            </a:extLst>
          </p:cNvPr>
          <p:cNvPicPr>
            <a:picLocks noChangeAspect="1"/>
          </p:cNvPicPr>
          <p:nvPr/>
        </p:nvPicPr>
        <p:blipFill>
          <a:blip r:embed="rId4"/>
          <a:stretch>
            <a:fillRect/>
          </a:stretch>
        </p:blipFill>
        <p:spPr>
          <a:xfrm>
            <a:off x="3126799" y="4533115"/>
            <a:ext cx="2884339" cy="1610422"/>
          </a:xfrm>
          <a:prstGeom prst="rect">
            <a:avLst/>
          </a:prstGeom>
        </p:spPr>
      </p:pic>
      <p:sp>
        <p:nvSpPr>
          <p:cNvPr id="164" name="TextBox 163">
            <a:extLst>
              <a:ext uri="{FF2B5EF4-FFF2-40B4-BE49-F238E27FC236}">
                <a16:creationId xmlns:a16="http://schemas.microsoft.com/office/drawing/2014/main" id="{5D9CF520-02F7-C112-72AF-9413134C5042}"/>
              </a:ext>
            </a:extLst>
          </p:cNvPr>
          <p:cNvSpPr txBox="1"/>
          <p:nvPr/>
        </p:nvSpPr>
        <p:spPr>
          <a:xfrm>
            <a:off x="904001" y="3930571"/>
            <a:ext cx="1191032" cy="276999"/>
          </a:xfrm>
          <a:prstGeom prst="rect">
            <a:avLst/>
          </a:prstGeom>
          <a:noFill/>
        </p:spPr>
        <p:txBody>
          <a:bodyPr wrap="none" lIns="0" tIns="0" rIns="0" bIns="0" rtlCol="0">
            <a:spAutoFit/>
          </a:bodyPr>
          <a:lstStyle/>
          <a:p>
            <a:pPr algn="l"/>
            <a:r>
              <a:rPr kumimoji="1" lang="en-US" altLang="ko-Kore-KR" b="1" spc="-40" dirty="0">
                <a:latin typeface="+mn-ea"/>
              </a:rPr>
              <a:t>Case 1) M1</a:t>
            </a:r>
            <a:endParaRPr kumimoji="1" lang="ko-Kore-KR" altLang="en-US" b="1" spc="-40" dirty="0">
              <a:latin typeface="+mn-ea"/>
            </a:endParaRPr>
          </a:p>
        </p:txBody>
      </p:sp>
      <p:sp>
        <p:nvSpPr>
          <p:cNvPr id="165" name="TextBox 164">
            <a:extLst>
              <a:ext uri="{FF2B5EF4-FFF2-40B4-BE49-F238E27FC236}">
                <a16:creationId xmlns:a16="http://schemas.microsoft.com/office/drawing/2014/main" id="{6D65AAC6-A114-177A-B6F6-400EBF549FE7}"/>
              </a:ext>
            </a:extLst>
          </p:cNvPr>
          <p:cNvSpPr txBox="1"/>
          <p:nvPr/>
        </p:nvSpPr>
        <p:spPr>
          <a:xfrm>
            <a:off x="3934811" y="3934872"/>
            <a:ext cx="1191032" cy="276999"/>
          </a:xfrm>
          <a:prstGeom prst="rect">
            <a:avLst/>
          </a:prstGeom>
          <a:noFill/>
        </p:spPr>
        <p:txBody>
          <a:bodyPr wrap="none" lIns="0" tIns="0" rIns="0" bIns="0" rtlCol="0">
            <a:spAutoFit/>
          </a:bodyPr>
          <a:lstStyle/>
          <a:p>
            <a:pPr algn="l"/>
            <a:r>
              <a:rPr kumimoji="1" lang="en-US" altLang="ko-Kore-KR" b="1" spc="-40" dirty="0">
                <a:latin typeface="+mn-ea"/>
              </a:rPr>
              <a:t>Case 2) M6</a:t>
            </a:r>
            <a:endParaRPr kumimoji="1" lang="ko-Kore-KR" altLang="en-US" b="1" spc="-40" dirty="0">
              <a:latin typeface="+mn-ea"/>
            </a:endParaRPr>
          </a:p>
        </p:txBody>
      </p:sp>
      <p:sp>
        <p:nvSpPr>
          <p:cNvPr id="166" name="TextBox 165">
            <a:extLst>
              <a:ext uri="{FF2B5EF4-FFF2-40B4-BE49-F238E27FC236}">
                <a16:creationId xmlns:a16="http://schemas.microsoft.com/office/drawing/2014/main" id="{D1D42E2B-38A0-A80D-498B-E7584653B4B6}"/>
              </a:ext>
            </a:extLst>
          </p:cNvPr>
          <p:cNvSpPr txBox="1"/>
          <p:nvPr/>
        </p:nvSpPr>
        <p:spPr>
          <a:xfrm>
            <a:off x="6551543" y="3930571"/>
            <a:ext cx="2147063" cy="276999"/>
          </a:xfrm>
          <a:prstGeom prst="rect">
            <a:avLst/>
          </a:prstGeom>
          <a:noFill/>
        </p:spPr>
        <p:txBody>
          <a:bodyPr wrap="none" lIns="0" tIns="0" rIns="0" bIns="0" rtlCol="0">
            <a:spAutoFit/>
          </a:bodyPr>
          <a:lstStyle/>
          <a:p>
            <a:pPr algn="l"/>
            <a:r>
              <a:rPr kumimoji="1" lang="en-US" altLang="ko-Kore-KR" b="1" spc="-40" dirty="0">
                <a:latin typeface="+mn-ea"/>
              </a:rPr>
              <a:t>Case 3) M1, M6, M9</a:t>
            </a:r>
            <a:endParaRPr kumimoji="1" lang="ko-Kore-KR" altLang="en-US" b="1" spc="-40" dirty="0">
              <a:latin typeface="+mn-ea"/>
            </a:endParaRPr>
          </a:p>
        </p:txBody>
      </p:sp>
      <p:sp>
        <p:nvSpPr>
          <p:cNvPr id="171" name="타원 170">
            <a:extLst>
              <a:ext uri="{FF2B5EF4-FFF2-40B4-BE49-F238E27FC236}">
                <a16:creationId xmlns:a16="http://schemas.microsoft.com/office/drawing/2014/main" id="{005C7E1E-128E-A233-42FA-92C4171AD89F}"/>
              </a:ext>
            </a:extLst>
          </p:cNvPr>
          <p:cNvSpPr/>
          <p:nvPr/>
        </p:nvSpPr>
        <p:spPr>
          <a:xfrm>
            <a:off x="-4403855" y="1087108"/>
            <a:ext cx="740860" cy="740860"/>
          </a:xfrm>
          <a:prstGeom prst="ellipse">
            <a:avLst/>
          </a:prstGeom>
          <a:solidFill>
            <a:srgbClr val="C00000">
              <a:alpha val="407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172" name="타원 171">
            <a:extLst>
              <a:ext uri="{FF2B5EF4-FFF2-40B4-BE49-F238E27FC236}">
                <a16:creationId xmlns:a16="http://schemas.microsoft.com/office/drawing/2014/main" id="{F9BD51D0-2FB5-7104-EE65-1886A0E53CE6}"/>
              </a:ext>
            </a:extLst>
          </p:cNvPr>
          <p:cNvSpPr/>
          <p:nvPr/>
        </p:nvSpPr>
        <p:spPr>
          <a:xfrm>
            <a:off x="-3379880" y="1087108"/>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173" name="타원 172">
            <a:extLst>
              <a:ext uri="{FF2B5EF4-FFF2-40B4-BE49-F238E27FC236}">
                <a16:creationId xmlns:a16="http://schemas.microsoft.com/office/drawing/2014/main" id="{AB40F3FB-426B-41CF-90BB-EC50617A3DB6}"/>
              </a:ext>
            </a:extLst>
          </p:cNvPr>
          <p:cNvSpPr/>
          <p:nvPr/>
        </p:nvSpPr>
        <p:spPr>
          <a:xfrm>
            <a:off x="-3407978"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174" name="타원 173">
            <a:extLst>
              <a:ext uri="{FF2B5EF4-FFF2-40B4-BE49-F238E27FC236}">
                <a16:creationId xmlns:a16="http://schemas.microsoft.com/office/drawing/2014/main" id="{A523194F-13B8-F228-8A8C-24E944DF0CA3}"/>
              </a:ext>
            </a:extLst>
          </p:cNvPr>
          <p:cNvSpPr/>
          <p:nvPr/>
        </p:nvSpPr>
        <p:spPr>
          <a:xfrm>
            <a:off x="-4794347"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175" name="타원 174">
            <a:extLst>
              <a:ext uri="{FF2B5EF4-FFF2-40B4-BE49-F238E27FC236}">
                <a16:creationId xmlns:a16="http://schemas.microsoft.com/office/drawing/2014/main" id="{7E9E19E1-0FEE-2771-3FA9-5073024E95BC}"/>
              </a:ext>
            </a:extLst>
          </p:cNvPr>
          <p:cNvSpPr/>
          <p:nvPr/>
        </p:nvSpPr>
        <p:spPr>
          <a:xfrm>
            <a:off x="-2041738" y="1087108"/>
            <a:ext cx="740860" cy="740860"/>
          </a:xfrm>
          <a:prstGeom prst="ellipse">
            <a:avLst/>
          </a:prstGeom>
          <a:solidFill>
            <a:srgbClr val="C00000">
              <a:alpha val="407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176" name="타원 175">
            <a:extLst>
              <a:ext uri="{FF2B5EF4-FFF2-40B4-BE49-F238E27FC236}">
                <a16:creationId xmlns:a16="http://schemas.microsoft.com/office/drawing/2014/main" id="{E0946A46-0103-5CD7-E248-2D4CB85C997A}"/>
              </a:ext>
            </a:extLst>
          </p:cNvPr>
          <p:cNvSpPr/>
          <p:nvPr/>
        </p:nvSpPr>
        <p:spPr>
          <a:xfrm>
            <a:off x="-2145134" y="242934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177" name="직선 화살표 연결선 176">
            <a:extLst>
              <a:ext uri="{FF2B5EF4-FFF2-40B4-BE49-F238E27FC236}">
                <a16:creationId xmlns:a16="http://schemas.microsoft.com/office/drawing/2014/main" id="{9FC4965F-1716-4523-7384-522E9C96716A}"/>
              </a:ext>
            </a:extLst>
          </p:cNvPr>
          <p:cNvCxnSpPr>
            <a:cxnSpLocks/>
            <a:stCxn id="174" idx="0"/>
            <a:endCxn id="171" idx="2"/>
          </p:cNvCxnSpPr>
          <p:nvPr/>
        </p:nvCxnSpPr>
        <p:spPr>
          <a:xfrm flipV="1">
            <a:off x="-4423917" y="1457538"/>
            <a:ext cx="20062" cy="97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직선 화살표 연결선 177">
            <a:extLst>
              <a:ext uri="{FF2B5EF4-FFF2-40B4-BE49-F238E27FC236}">
                <a16:creationId xmlns:a16="http://schemas.microsoft.com/office/drawing/2014/main" id="{4D383EA0-B667-8BC7-7BDF-F7C3428C2B10}"/>
              </a:ext>
            </a:extLst>
          </p:cNvPr>
          <p:cNvCxnSpPr>
            <a:cxnSpLocks/>
            <a:stCxn id="171" idx="6"/>
            <a:endCxn id="172" idx="2"/>
          </p:cNvCxnSpPr>
          <p:nvPr/>
        </p:nvCxnSpPr>
        <p:spPr>
          <a:xfrm>
            <a:off x="-3662995" y="1457538"/>
            <a:ext cx="2831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a16="http://schemas.microsoft.com/office/drawing/2014/main" id="{CAEB9164-4886-2FF5-5F0F-7851F99A99DA}"/>
              </a:ext>
            </a:extLst>
          </p:cNvPr>
          <p:cNvCxnSpPr>
            <a:cxnSpLocks/>
            <a:stCxn id="172" idx="4"/>
            <a:endCxn id="173" idx="0"/>
          </p:cNvCxnSpPr>
          <p:nvPr/>
        </p:nvCxnSpPr>
        <p:spPr>
          <a:xfrm flipH="1">
            <a:off x="-3037548" y="1827968"/>
            <a:ext cx="28098" cy="601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a16="http://schemas.microsoft.com/office/drawing/2014/main" id="{7527DCE1-736E-975E-4501-F1C86CF3DF04}"/>
              </a:ext>
            </a:extLst>
          </p:cNvPr>
          <p:cNvCxnSpPr>
            <a:cxnSpLocks/>
            <a:stCxn id="175" idx="2"/>
            <a:endCxn id="173" idx="7"/>
          </p:cNvCxnSpPr>
          <p:nvPr/>
        </p:nvCxnSpPr>
        <p:spPr>
          <a:xfrm flipH="1">
            <a:off x="-2775614" y="1457538"/>
            <a:ext cx="733876" cy="1080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74EDC93E-1C45-682B-A2A0-54DECF849CF3}"/>
              </a:ext>
            </a:extLst>
          </p:cNvPr>
          <p:cNvCxnSpPr>
            <a:cxnSpLocks/>
            <a:stCxn id="175" idx="5"/>
            <a:endCxn id="176" idx="0"/>
          </p:cNvCxnSpPr>
          <p:nvPr/>
        </p:nvCxnSpPr>
        <p:spPr>
          <a:xfrm flipH="1">
            <a:off x="-1774704" y="1719472"/>
            <a:ext cx="365330" cy="709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모서리가 둥근 직사각형 181">
            <a:extLst>
              <a:ext uri="{FF2B5EF4-FFF2-40B4-BE49-F238E27FC236}">
                <a16:creationId xmlns:a16="http://schemas.microsoft.com/office/drawing/2014/main" id="{01B26566-8CFD-2DF9-F71E-65EF8A6648E8}"/>
              </a:ext>
            </a:extLst>
          </p:cNvPr>
          <p:cNvSpPr/>
          <p:nvPr/>
        </p:nvSpPr>
        <p:spPr>
          <a:xfrm>
            <a:off x="-4880083" y="2261172"/>
            <a:ext cx="967353" cy="96487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3" name="모서리가 둥근 직사각형 182">
            <a:extLst>
              <a:ext uri="{FF2B5EF4-FFF2-40B4-BE49-F238E27FC236}">
                <a16:creationId xmlns:a16="http://schemas.microsoft.com/office/drawing/2014/main" id="{A1A402A6-051C-D7B7-50DC-B7537A2B9387}"/>
              </a:ext>
            </a:extLst>
          </p:cNvPr>
          <p:cNvSpPr/>
          <p:nvPr/>
        </p:nvSpPr>
        <p:spPr>
          <a:xfrm>
            <a:off x="-3546931" y="2258190"/>
            <a:ext cx="996176" cy="988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8" name="모서리가 둥근 직사각형 187">
            <a:extLst>
              <a:ext uri="{FF2B5EF4-FFF2-40B4-BE49-F238E27FC236}">
                <a16:creationId xmlns:a16="http://schemas.microsoft.com/office/drawing/2014/main" id="{7B342DAA-F857-8A3E-5839-49CEB09C4AB1}"/>
              </a:ext>
            </a:extLst>
          </p:cNvPr>
          <p:cNvSpPr/>
          <p:nvPr/>
        </p:nvSpPr>
        <p:spPr>
          <a:xfrm>
            <a:off x="-2286291" y="2258190"/>
            <a:ext cx="996176" cy="988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38" name="그림 237">
            <a:extLst>
              <a:ext uri="{FF2B5EF4-FFF2-40B4-BE49-F238E27FC236}">
                <a16:creationId xmlns:a16="http://schemas.microsoft.com/office/drawing/2014/main" id="{F0F08BEF-08CC-3532-6EE9-1A25182B30C8}"/>
              </a:ext>
            </a:extLst>
          </p:cNvPr>
          <p:cNvPicPr>
            <a:picLocks noChangeAspect="1"/>
          </p:cNvPicPr>
          <p:nvPr/>
        </p:nvPicPr>
        <p:blipFill>
          <a:blip r:embed="rId5"/>
          <a:stretch>
            <a:fillRect/>
          </a:stretch>
        </p:blipFill>
        <p:spPr>
          <a:xfrm>
            <a:off x="6199622" y="4529824"/>
            <a:ext cx="2688311" cy="1624386"/>
          </a:xfrm>
          <a:prstGeom prst="rect">
            <a:avLst/>
          </a:prstGeom>
        </p:spPr>
      </p:pic>
      <p:sp>
        <p:nvSpPr>
          <p:cNvPr id="27" name="타원 26">
            <a:extLst>
              <a:ext uri="{FF2B5EF4-FFF2-40B4-BE49-F238E27FC236}">
                <a16:creationId xmlns:a16="http://schemas.microsoft.com/office/drawing/2014/main" id="{7DB6C009-64E3-9AB5-96C4-990598415A11}"/>
              </a:ext>
            </a:extLst>
          </p:cNvPr>
          <p:cNvSpPr/>
          <p:nvPr/>
        </p:nvSpPr>
        <p:spPr>
          <a:xfrm>
            <a:off x="3504260" y="569592"/>
            <a:ext cx="740860" cy="740860"/>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28" name="타원 27">
            <a:extLst>
              <a:ext uri="{FF2B5EF4-FFF2-40B4-BE49-F238E27FC236}">
                <a16:creationId xmlns:a16="http://schemas.microsoft.com/office/drawing/2014/main" id="{2A588BAA-0161-18A5-B70F-33395C6F460D}"/>
              </a:ext>
            </a:extLst>
          </p:cNvPr>
          <p:cNvSpPr/>
          <p:nvPr/>
        </p:nvSpPr>
        <p:spPr>
          <a:xfrm>
            <a:off x="4509507" y="889539"/>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29" name="타원 28">
            <a:extLst>
              <a:ext uri="{FF2B5EF4-FFF2-40B4-BE49-F238E27FC236}">
                <a16:creationId xmlns:a16="http://schemas.microsoft.com/office/drawing/2014/main" id="{6C910270-B866-1514-3AD2-F5FBD34CC1E1}"/>
              </a:ext>
            </a:extLst>
          </p:cNvPr>
          <p:cNvSpPr/>
          <p:nvPr/>
        </p:nvSpPr>
        <p:spPr>
          <a:xfrm>
            <a:off x="4744317" y="272699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30" name="타원 29">
            <a:extLst>
              <a:ext uri="{FF2B5EF4-FFF2-40B4-BE49-F238E27FC236}">
                <a16:creationId xmlns:a16="http://schemas.microsoft.com/office/drawing/2014/main" id="{516D6E9B-2BFA-DB76-55D7-E99CCC2FAF20}"/>
              </a:ext>
            </a:extLst>
          </p:cNvPr>
          <p:cNvSpPr/>
          <p:nvPr/>
        </p:nvSpPr>
        <p:spPr>
          <a:xfrm>
            <a:off x="3485944" y="1461067"/>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31" name="타원 30">
            <a:extLst>
              <a:ext uri="{FF2B5EF4-FFF2-40B4-BE49-F238E27FC236}">
                <a16:creationId xmlns:a16="http://schemas.microsoft.com/office/drawing/2014/main" id="{E98D94C7-68AC-DD6A-2F9A-DA28518E3FEA}"/>
              </a:ext>
            </a:extLst>
          </p:cNvPr>
          <p:cNvSpPr/>
          <p:nvPr/>
        </p:nvSpPr>
        <p:spPr>
          <a:xfrm>
            <a:off x="4000465" y="2127099"/>
            <a:ext cx="740860" cy="740860"/>
          </a:xfrm>
          <a:prstGeom prst="ellipse">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32" name="타원 31">
            <a:extLst>
              <a:ext uri="{FF2B5EF4-FFF2-40B4-BE49-F238E27FC236}">
                <a16:creationId xmlns:a16="http://schemas.microsoft.com/office/drawing/2014/main" id="{FD7BFAA3-457F-0533-50E7-57F26A218069}"/>
              </a:ext>
            </a:extLst>
          </p:cNvPr>
          <p:cNvSpPr/>
          <p:nvPr/>
        </p:nvSpPr>
        <p:spPr>
          <a:xfrm>
            <a:off x="3485944" y="293775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33" name="직선 화살표 연결선 32">
            <a:extLst>
              <a:ext uri="{FF2B5EF4-FFF2-40B4-BE49-F238E27FC236}">
                <a16:creationId xmlns:a16="http://schemas.microsoft.com/office/drawing/2014/main" id="{46E864CD-EEFA-0A08-8B68-A45162AA6D3F}"/>
              </a:ext>
            </a:extLst>
          </p:cNvPr>
          <p:cNvCxnSpPr>
            <a:stCxn id="30" idx="0"/>
            <a:endCxn id="27" idx="4"/>
          </p:cNvCxnSpPr>
          <p:nvPr/>
        </p:nvCxnSpPr>
        <p:spPr>
          <a:xfrm flipV="1">
            <a:off x="3856374" y="1310452"/>
            <a:ext cx="18316" cy="15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8F1846AE-D273-70C0-EB71-E96A689A86D2}"/>
              </a:ext>
            </a:extLst>
          </p:cNvPr>
          <p:cNvCxnSpPr>
            <a:cxnSpLocks/>
            <a:stCxn id="27" idx="6"/>
            <a:endCxn id="28" idx="1"/>
          </p:cNvCxnSpPr>
          <p:nvPr/>
        </p:nvCxnSpPr>
        <p:spPr>
          <a:xfrm>
            <a:off x="4245120" y="940022"/>
            <a:ext cx="372883" cy="580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B5BE6D8-4D15-D5E0-66A7-A689066EB55B}"/>
              </a:ext>
            </a:extLst>
          </p:cNvPr>
          <p:cNvCxnSpPr>
            <a:cxnSpLocks/>
            <a:stCxn id="28" idx="4"/>
            <a:endCxn id="29" idx="0"/>
          </p:cNvCxnSpPr>
          <p:nvPr/>
        </p:nvCxnSpPr>
        <p:spPr>
          <a:xfrm>
            <a:off x="4879937" y="1630399"/>
            <a:ext cx="234810" cy="10965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561D7B3-0879-C8F5-DBDD-7BFB9DA23DFF}"/>
              </a:ext>
            </a:extLst>
          </p:cNvPr>
          <p:cNvCxnSpPr>
            <a:cxnSpLocks/>
            <a:stCxn id="31" idx="5"/>
            <a:endCxn id="29" idx="1"/>
          </p:cNvCxnSpPr>
          <p:nvPr/>
        </p:nvCxnSpPr>
        <p:spPr>
          <a:xfrm>
            <a:off x="4632829" y="2759463"/>
            <a:ext cx="219984" cy="7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305992B3-68C2-F843-ED7F-7BF597946D8B}"/>
              </a:ext>
            </a:extLst>
          </p:cNvPr>
          <p:cNvCxnSpPr>
            <a:cxnSpLocks/>
            <a:stCxn id="31" idx="3"/>
            <a:endCxn id="32" idx="0"/>
          </p:cNvCxnSpPr>
          <p:nvPr/>
        </p:nvCxnSpPr>
        <p:spPr>
          <a:xfrm flipH="1">
            <a:off x="3856374" y="2759463"/>
            <a:ext cx="252587" cy="178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E07A280B-C99C-5A0E-47F3-3516A307ED4E}"/>
              </a:ext>
            </a:extLst>
          </p:cNvPr>
          <p:cNvSpPr/>
          <p:nvPr/>
        </p:nvSpPr>
        <p:spPr>
          <a:xfrm>
            <a:off x="6769974" y="569592"/>
            <a:ext cx="740860" cy="740860"/>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50" name="타원 49">
            <a:extLst>
              <a:ext uri="{FF2B5EF4-FFF2-40B4-BE49-F238E27FC236}">
                <a16:creationId xmlns:a16="http://schemas.microsoft.com/office/drawing/2014/main" id="{71F3BC74-2883-0155-994F-95B2818B4996}"/>
              </a:ext>
            </a:extLst>
          </p:cNvPr>
          <p:cNvSpPr/>
          <p:nvPr/>
        </p:nvSpPr>
        <p:spPr>
          <a:xfrm>
            <a:off x="7775221" y="889539"/>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51" name="타원 50">
            <a:extLst>
              <a:ext uri="{FF2B5EF4-FFF2-40B4-BE49-F238E27FC236}">
                <a16:creationId xmlns:a16="http://schemas.microsoft.com/office/drawing/2014/main" id="{A9320ECD-2545-5CCA-8FDC-E52207207423}"/>
              </a:ext>
            </a:extLst>
          </p:cNvPr>
          <p:cNvSpPr/>
          <p:nvPr/>
        </p:nvSpPr>
        <p:spPr>
          <a:xfrm>
            <a:off x="8010031" y="272699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52" name="타원 51">
            <a:extLst>
              <a:ext uri="{FF2B5EF4-FFF2-40B4-BE49-F238E27FC236}">
                <a16:creationId xmlns:a16="http://schemas.microsoft.com/office/drawing/2014/main" id="{7B332B63-CB1E-863B-283B-10FB890B0150}"/>
              </a:ext>
            </a:extLst>
          </p:cNvPr>
          <p:cNvSpPr/>
          <p:nvPr/>
        </p:nvSpPr>
        <p:spPr>
          <a:xfrm>
            <a:off x="6751658" y="1461067"/>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53" name="타원 52">
            <a:extLst>
              <a:ext uri="{FF2B5EF4-FFF2-40B4-BE49-F238E27FC236}">
                <a16:creationId xmlns:a16="http://schemas.microsoft.com/office/drawing/2014/main" id="{0680B852-D53B-CE03-318F-0F701F4496E6}"/>
              </a:ext>
            </a:extLst>
          </p:cNvPr>
          <p:cNvSpPr/>
          <p:nvPr/>
        </p:nvSpPr>
        <p:spPr>
          <a:xfrm>
            <a:off x="7266179" y="2127099"/>
            <a:ext cx="740860" cy="740860"/>
          </a:xfrm>
          <a:prstGeom prst="ellipse">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54" name="타원 53">
            <a:extLst>
              <a:ext uri="{FF2B5EF4-FFF2-40B4-BE49-F238E27FC236}">
                <a16:creationId xmlns:a16="http://schemas.microsoft.com/office/drawing/2014/main" id="{6C3B598D-DC02-9E22-01F7-FEA24616E811}"/>
              </a:ext>
            </a:extLst>
          </p:cNvPr>
          <p:cNvSpPr/>
          <p:nvPr/>
        </p:nvSpPr>
        <p:spPr>
          <a:xfrm>
            <a:off x="6751658" y="293775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55" name="직선 화살표 연결선 54">
            <a:extLst>
              <a:ext uri="{FF2B5EF4-FFF2-40B4-BE49-F238E27FC236}">
                <a16:creationId xmlns:a16="http://schemas.microsoft.com/office/drawing/2014/main" id="{633FB0F5-95C4-55BE-3C41-1606735C04B4}"/>
              </a:ext>
            </a:extLst>
          </p:cNvPr>
          <p:cNvCxnSpPr>
            <a:stCxn id="52" idx="0"/>
            <a:endCxn id="49" idx="4"/>
          </p:cNvCxnSpPr>
          <p:nvPr/>
        </p:nvCxnSpPr>
        <p:spPr>
          <a:xfrm flipV="1">
            <a:off x="7122088" y="1310452"/>
            <a:ext cx="18316" cy="15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49DB635-E024-EA97-1918-DBE4D31540C7}"/>
              </a:ext>
            </a:extLst>
          </p:cNvPr>
          <p:cNvCxnSpPr>
            <a:cxnSpLocks/>
            <a:stCxn id="49" idx="6"/>
            <a:endCxn id="50" idx="1"/>
          </p:cNvCxnSpPr>
          <p:nvPr/>
        </p:nvCxnSpPr>
        <p:spPr>
          <a:xfrm>
            <a:off x="7510834" y="940022"/>
            <a:ext cx="372883" cy="580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A357A01-C632-1DB3-D6DA-40A8E1CAA251}"/>
              </a:ext>
            </a:extLst>
          </p:cNvPr>
          <p:cNvCxnSpPr>
            <a:cxnSpLocks/>
            <a:stCxn id="50" idx="4"/>
            <a:endCxn id="51" idx="0"/>
          </p:cNvCxnSpPr>
          <p:nvPr/>
        </p:nvCxnSpPr>
        <p:spPr>
          <a:xfrm>
            <a:off x="8145651" y="1630399"/>
            <a:ext cx="234810" cy="10965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FB413770-EB07-EDB5-2395-1FF75CB0C225}"/>
              </a:ext>
            </a:extLst>
          </p:cNvPr>
          <p:cNvCxnSpPr>
            <a:cxnSpLocks/>
            <a:stCxn id="53" idx="5"/>
            <a:endCxn id="51" idx="1"/>
          </p:cNvCxnSpPr>
          <p:nvPr/>
        </p:nvCxnSpPr>
        <p:spPr>
          <a:xfrm>
            <a:off x="7898543" y="2759463"/>
            <a:ext cx="219984" cy="7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8006CFBB-4164-0461-2110-66D7A3E0642E}"/>
              </a:ext>
            </a:extLst>
          </p:cNvPr>
          <p:cNvCxnSpPr>
            <a:cxnSpLocks/>
            <a:stCxn id="53" idx="3"/>
            <a:endCxn id="54" idx="0"/>
          </p:cNvCxnSpPr>
          <p:nvPr/>
        </p:nvCxnSpPr>
        <p:spPr>
          <a:xfrm flipH="1">
            <a:off x="7122088" y="2759463"/>
            <a:ext cx="252587" cy="178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334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54</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451494" y="177117"/>
            <a:ext cx="5680142" cy="492443"/>
          </a:xfrm>
          <a:prstGeom prst="rect">
            <a:avLst/>
          </a:prstGeom>
          <a:noFill/>
        </p:spPr>
        <p:txBody>
          <a:bodyPr wrap="square" lIns="0" tIns="0" rIns="0" bIns="0" rtlCol="0">
            <a:spAutoFit/>
          </a:bodyPr>
          <a:lstStyle/>
          <a:p>
            <a:r>
              <a:rPr kumimoji="1" lang="ko-Kore-KR" altLang="en-US" sz="3200" b="1" spc="-40" dirty="0">
                <a:latin typeface="+mn-ea"/>
              </a:rPr>
              <a:t>다시</a:t>
            </a:r>
            <a:r>
              <a:rPr kumimoji="1" lang="en-US" altLang="ko-Kore-KR" sz="3200" b="1" spc="-40" dirty="0">
                <a:latin typeface="+mn-ea"/>
              </a:rPr>
              <a:t>. </a:t>
            </a:r>
            <a:r>
              <a:rPr kumimoji="1" lang="ko-Kore-KR" altLang="en-US" sz="3200" b="1" spc="-40" dirty="0">
                <a:latin typeface="+mn-ea"/>
              </a:rPr>
              <a:t>머가 문제 일까</a:t>
            </a:r>
            <a:r>
              <a:rPr kumimoji="1" lang="en-US" altLang="ko-Kore-KR" sz="3200" b="1" spc="-40" dirty="0">
                <a:latin typeface="+mn-ea"/>
              </a:rPr>
              <a:t>? </a:t>
            </a:r>
          </a:p>
        </p:txBody>
      </p:sp>
      <p:sp>
        <p:nvSpPr>
          <p:cNvPr id="5" name="TextBox 4">
            <a:extLst>
              <a:ext uri="{FF2B5EF4-FFF2-40B4-BE49-F238E27FC236}">
                <a16:creationId xmlns:a16="http://schemas.microsoft.com/office/drawing/2014/main" id="{402F6B5E-9686-F82D-4C96-C269E5044C91}"/>
              </a:ext>
            </a:extLst>
          </p:cNvPr>
          <p:cNvSpPr txBox="1"/>
          <p:nvPr/>
        </p:nvSpPr>
        <p:spPr>
          <a:xfrm>
            <a:off x="337805" y="892341"/>
            <a:ext cx="8468389" cy="2031325"/>
          </a:xfrm>
          <a:prstGeom prst="rect">
            <a:avLst/>
          </a:prstGeom>
          <a:noFill/>
        </p:spPr>
        <p:txBody>
          <a:bodyPr wrap="square" lIns="0" tIns="0" rIns="0" bIns="0" rtlCol="0">
            <a:spAutoFit/>
          </a:bodyPr>
          <a:lstStyle/>
          <a:p>
            <a:r>
              <a:rPr kumimoji="1" lang="en-US" altLang="ko-Kore-KR" sz="2000" b="1" spc="-40" dirty="0">
                <a:latin typeface="+mn-ea"/>
              </a:rPr>
              <a:t>N</a:t>
            </a:r>
            <a:r>
              <a:rPr kumimoji="1" lang="en-US" altLang="ko-KR" sz="2000" b="1" spc="-40" dirty="0">
                <a:latin typeface="+mn-ea"/>
              </a:rPr>
              <a:t>ew </a:t>
            </a:r>
            <a:r>
              <a:rPr kumimoji="1" lang="en-US" altLang="ko-Kore-KR" sz="2000" b="1" spc="-40" dirty="0">
                <a:latin typeface="+mn-ea"/>
              </a:rPr>
              <a:t>Product Development and module configuration</a:t>
            </a:r>
          </a:p>
          <a:p>
            <a:r>
              <a:rPr kumimoji="1" lang="en-US" altLang="ko-KR" sz="2000" spc="-40" dirty="0">
                <a:latin typeface="+mn-ea"/>
              </a:rPr>
              <a:t>(product family, protection cost, risk, d-separation, independent)</a:t>
            </a:r>
          </a:p>
          <a:p>
            <a:endParaRPr kumimoji="1" lang="en-US" altLang="ko-Kore-KR" sz="2000" spc="-40" dirty="0">
              <a:latin typeface="+mn-ea"/>
            </a:endParaRPr>
          </a:p>
          <a:p>
            <a:r>
              <a:rPr kumimoji="1" lang="ko-Kore-KR" altLang="en-US" spc="-40" dirty="0">
                <a:latin typeface="+mn-ea"/>
              </a:rPr>
              <a:t>각 모듈들 마다</a:t>
            </a:r>
            <a:r>
              <a:rPr kumimoji="1" lang="en-US" altLang="ko-Kore-KR" spc="-40" dirty="0">
                <a:latin typeface="+mn-ea"/>
              </a:rPr>
              <a:t> </a:t>
            </a:r>
            <a:r>
              <a:rPr kumimoji="1" lang="ko-Kore-KR" altLang="en-US" spc="-40" dirty="0">
                <a:latin typeface="+mn-ea"/>
              </a:rPr>
              <a:t>일종의 </a:t>
            </a:r>
            <a:r>
              <a:rPr kumimoji="1" lang="en-US" altLang="ko-Kore-KR" spc="-40" dirty="0">
                <a:latin typeface="+mn-ea"/>
              </a:rPr>
              <a:t>c</a:t>
            </a:r>
            <a:r>
              <a:rPr kumimoji="1" lang="en-US" altLang="ko-KR" spc="-40" dirty="0">
                <a:latin typeface="+mn-ea"/>
              </a:rPr>
              <a:t>oupling</a:t>
            </a:r>
            <a:r>
              <a:rPr kumimoji="1" lang="ko-KR" altLang="en-US" spc="-40" dirty="0">
                <a:latin typeface="+mn-ea"/>
              </a:rPr>
              <a:t>관계로 </a:t>
            </a:r>
            <a:r>
              <a:rPr kumimoji="1" lang="ko-Kore-KR" altLang="en-US" spc="-40" dirty="0">
                <a:latin typeface="+mn-ea"/>
              </a:rPr>
              <a:t>얽혀있다</a:t>
            </a:r>
            <a:r>
              <a:rPr kumimoji="1" lang="en-US" altLang="ko-Kore-KR" spc="-40" dirty="0">
                <a:latin typeface="+mn-ea"/>
              </a:rPr>
              <a:t>.</a:t>
            </a:r>
            <a:endParaRPr kumimoji="1" lang="en-US" altLang="ko-KR" spc="-40" dirty="0">
              <a:latin typeface="+mn-ea"/>
            </a:endParaRPr>
          </a:p>
          <a:p>
            <a:r>
              <a:rPr kumimoji="1" lang="ko-Kore-KR" altLang="en-US" spc="-40" dirty="0">
                <a:latin typeface="+mn-ea"/>
              </a:rPr>
              <a:t>새로운</a:t>
            </a:r>
            <a:r>
              <a:rPr kumimoji="1" lang="en-US" altLang="ko-Kore-KR" spc="-40" dirty="0">
                <a:latin typeface="+mn-ea"/>
              </a:rPr>
              <a:t> </a:t>
            </a:r>
            <a:r>
              <a:rPr kumimoji="1" lang="en-US" altLang="ko-KR" spc="-40" dirty="0">
                <a:latin typeface="+mn-ea"/>
              </a:rPr>
              <a:t>instance</a:t>
            </a:r>
            <a:r>
              <a:rPr kumimoji="1" lang="ko-KR" altLang="en-US" spc="-40" dirty="0">
                <a:latin typeface="+mn-ea"/>
              </a:rPr>
              <a:t>을 특정시기에 만들어 낸다</a:t>
            </a:r>
            <a:r>
              <a:rPr kumimoji="1" lang="en-US" altLang="ko-KR" spc="-40" dirty="0">
                <a:latin typeface="+mn-ea"/>
              </a:rPr>
              <a:t>.</a:t>
            </a:r>
          </a:p>
          <a:p>
            <a:r>
              <a:rPr kumimoji="1" lang="ko-KR" altLang="en-US" b="1" spc="-40" dirty="0">
                <a:latin typeface="+mn-ea"/>
              </a:rPr>
              <a:t>새로운 </a:t>
            </a:r>
            <a:r>
              <a:rPr kumimoji="1" lang="en-US" altLang="ko-KR" b="1" spc="-40" dirty="0">
                <a:latin typeface="+mn-ea"/>
              </a:rPr>
              <a:t>instance</a:t>
            </a:r>
            <a:r>
              <a:rPr kumimoji="1" lang="ko-KR" altLang="en-US" b="1" spc="-40" dirty="0">
                <a:latin typeface="+mn-ea"/>
              </a:rPr>
              <a:t>의 </a:t>
            </a:r>
            <a:r>
              <a:rPr kumimoji="1" lang="en-US" altLang="ko-KR" b="1" spc="-40" dirty="0">
                <a:latin typeface="+mn-ea"/>
              </a:rPr>
              <a:t>[deadline, cost, quality]</a:t>
            </a:r>
            <a:r>
              <a:rPr kumimoji="1" lang="ko-KR" altLang="en-US" b="1" spc="-40" dirty="0">
                <a:latin typeface="+mn-ea"/>
              </a:rPr>
              <a:t>는 </a:t>
            </a:r>
            <a:r>
              <a:rPr kumimoji="1" lang="en-US" altLang="ko-KR" b="1" spc="-40" dirty="0">
                <a:latin typeface="+mn-ea"/>
              </a:rPr>
              <a:t>stochastic </a:t>
            </a:r>
            <a:r>
              <a:rPr kumimoji="1" lang="ko-KR" altLang="en-US" b="1" spc="-40" dirty="0">
                <a:latin typeface="+mn-ea"/>
              </a:rPr>
              <a:t>하다</a:t>
            </a:r>
            <a:r>
              <a:rPr kumimoji="1" lang="en-US" altLang="ko-KR" b="1" spc="-40" dirty="0">
                <a:latin typeface="+mn-ea"/>
              </a:rPr>
              <a:t>.</a:t>
            </a:r>
          </a:p>
          <a:p>
            <a:r>
              <a:rPr kumimoji="1" lang="ko-KR" altLang="en-US" spc="-40" dirty="0">
                <a:latin typeface="+mn-ea"/>
              </a:rPr>
              <a:t>이로 인한 </a:t>
            </a:r>
            <a:r>
              <a:rPr kumimoji="1" lang="en-US" altLang="ko-KR" spc="-40" dirty="0">
                <a:latin typeface="+mn-ea"/>
              </a:rPr>
              <a:t>loss</a:t>
            </a:r>
            <a:r>
              <a:rPr kumimoji="1" lang="ko-KR" altLang="en-US" spc="-40" dirty="0">
                <a:latin typeface="+mn-ea"/>
              </a:rPr>
              <a:t> 발생</a:t>
            </a:r>
            <a:endParaRPr kumimoji="1" lang="en-US" altLang="ko-KR" sz="2000" spc="-40" dirty="0">
              <a:latin typeface="+mn-ea"/>
            </a:endParaRPr>
          </a:p>
        </p:txBody>
      </p:sp>
      <p:grpSp>
        <p:nvGrpSpPr>
          <p:cNvPr id="6" name="그룹 5">
            <a:extLst>
              <a:ext uri="{FF2B5EF4-FFF2-40B4-BE49-F238E27FC236}">
                <a16:creationId xmlns:a16="http://schemas.microsoft.com/office/drawing/2014/main" id="{AAE4B6C2-5EBA-663C-8A28-48A6613EAE21}"/>
              </a:ext>
            </a:extLst>
          </p:cNvPr>
          <p:cNvGrpSpPr/>
          <p:nvPr/>
        </p:nvGrpSpPr>
        <p:grpSpPr>
          <a:xfrm>
            <a:off x="1169306" y="3169257"/>
            <a:ext cx="2633851" cy="1723623"/>
            <a:chOff x="4978443" y="866682"/>
            <a:chExt cx="3312697" cy="2167867"/>
          </a:xfrm>
        </p:grpSpPr>
        <p:pic>
          <p:nvPicPr>
            <p:cNvPr id="7" name="그림 6">
              <a:extLst>
                <a:ext uri="{FF2B5EF4-FFF2-40B4-BE49-F238E27FC236}">
                  <a16:creationId xmlns:a16="http://schemas.microsoft.com/office/drawing/2014/main" id="{E9747546-E078-0FEF-4807-DBE0BB31C2AD}"/>
                </a:ext>
              </a:extLst>
            </p:cNvPr>
            <p:cNvPicPr>
              <a:picLocks noChangeAspect="1"/>
            </p:cNvPicPr>
            <p:nvPr/>
          </p:nvPicPr>
          <p:blipFill>
            <a:blip r:embed="rId2"/>
            <a:stretch>
              <a:fillRect/>
            </a:stretch>
          </p:blipFill>
          <p:spPr>
            <a:xfrm>
              <a:off x="4978443" y="866682"/>
              <a:ext cx="3312697" cy="2167867"/>
            </a:xfrm>
            <a:prstGeom prst="rect">
              <a:avLst/>
            </a:prstGeom>
          </p:spPr>
        </p:pic>
        <p:sp>
          <p:nvSpPr>
            <p:cNvPr id="8" name="모서리가 둥근 직사각형 7">
              <a:extLst>
                <a:ext uri="{FF2B5EF4-FFF2-40B4-BE49-F238E27FC236}">
                  <a16:creationId xmlns:a16="http://schemas.microsoft.com/office/drawing/2014/main" id="{55C839E7-70E1-D1B1-024B-884117491E76}"/>
                </a:ext>
              </a:extLst>
            </p:cNvPr>
            <p:cNvSpPr/>
            <p:nvPr/>
          </p:nvSpPr>
          <p:spPr>
            <a:xfrm>
              <a:off x="5104327" y="1749618"/>
              <a:ext cx="3087566" cy="12370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9" name="그림 8">
            <a:extLst>
              <a:ext uri="{FF2B5EF4-FFF2-40B4-BE49-F238E27FC236}">
                <a16:creationId xmlns:a16="http://schemas.microsoft.com/office/drawing/2014/main" id="{C8450322-6520-517E-5FF0-B90526989C7E}"/>
              </a:ext>
            </a:extLst>
          </p:cNvPr>
          <p:cNvPicPr>
            <a:picLocks noChangeAspect="1"/>
          </p:cNvPicPr>
          <p:nvPr/>
        </p:nvPicPr>
        <p:blipFill>
          <a:blip r:embed="rId3"/>
          <a:stretch>
            <a:fillRect/>
          </a:stretch>
        </p:blipFill>
        <p:spPr>
          <a:xfrm>
            <a:off x="4174492" y="3200665"/>
            <a:ext cx="2984251" cy="1499624"/>
          </a:xfrm>
          <a:prstGeom prst="rect">
            <a:avLst/>
          </a:prstGeom>
        </p:spPr>
      </p:pic>
    </p:spTree>
    <p:extLst>
      <p:ext uri="{BB962C8B-B14F-4D97-AF65-F5344CB8AC3E}">
        <p14:creationId xmlns:p14="http://schemas.microsoft.com/office/powerpoint/2010/main" val="15897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DFFBF70-62B2-FE43-A545-815E544394BC}"/>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80C460FB-008A-9061-5172-6AB307193C21}"/>
              </a:ext>
            </a:extLst>
          </p:cNvPr>
          <p:cNvSpPr>
            <a:spLocks noGrp="1"/>
          </p:cNvSpPr>
          <p:nvPr>
            <p:ph type="sldNum" sz="quarter" idx="4"/>
          </p:nvPr>
        </p:nvSpPr>
        <p:spPr/>
        <p:txBody>
          <a:bodyPr/>
          <a:lstStyle/>
          <a:p>
            <a:fld id="{528F71E4-6861-4081-93F7-1CE13C0AE979}" type="slidenum">
              <a:rPr lang="ko-KR" altLang="en-US" smtClean="0"/>
              <a:pPr/>
              <a:t>55</a:t>
            </a:fld>
            <a:endParaRPr lang="ko-KR" altLang="en-US" dirty="0"/>
          </a:p>
        </p:txBody>
      </p:sp>
      <p:pic>
        <p:nvPicPr>
          <p:cNvPr id="4" name="그림 3">
            <a:extLst>
              <a:ext uri="{FF2B5EF4-FFF2-40B4-BE49-F238E27FC236}">
                <a16:creationId xmlns:a16="http://schemas.microsoft.com/office/drawing/2014/main" id="{E911F93B-4231-2787-036C-F00A5F2AF001}"/>
              </a:ext>
            </a:extLst>
          </p:cNvPr>
          <p:cNvPicPr>
            <a:picLocks noChangeAspect="1"/>
          </p:cNvPicPr>
          <p:nvPr/>
        </p:nvPicPr>
        <p:blipFill>
          <a:blip r:embed="rId2"/>
          <a:stretch>
            <a:fillRect/>
          </a:stretch>
        </p:blipFill>
        <p:spPr>
          <a:xfrm>
            <a:off x="321690" y="525397"/>
            <a:ext cx="3843898" cy="2327729"/>
          </a:xfrm>
          <a:prstGeom prst="rect">
            <a:avLst/>
          </a:prstGeom>
        </p:spPr>
      </p:pic>
      <p:cxnSp>
        <p:nvCxnSpPr>
          <p:cNvPr id="6" name="직선 연결선[R] 5">
            <a:extLst>
              <a:ext uri="{FF2B5EF4-FFF2-40B4-BE49-F238E27FC236}">
                <a16:creationId xmlns:a16="http://schemas.microsoft.com/office/drawing/2014/main" id="{EEF3E503-B681-25DA-B2A5-F7C54E884198}"/>
              </a:ext>
            </a:extLst>
          </p:cNvPr>
          <p:cNvCxnSpPr>
            <a:cxnSpLocks/>
          </p:cNvCxnSpPr>
          <p:nvPr/>
        </p:nvCxnSpPr>
        <p:spPr>
          <a:xfrm flipV="1">
            <a:off x="1993607" y="1003384"/>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R] 7">
            <a:extLst>
              <a:ext uri="{FF2B5EF4-FFF2-40B4-BE49-F238E27FC236}">
                <a16:creationId xmlns:a16="http://schemas.microsoft.com/office/drawing/2014/main" id="{0667CB6B-3AA6-0879-C219-19F82D514434}"/>
              </a:ext>
            </a:extLst>
          </p:cNvPr>
          <p:cNvCxnSpPr>
            <a:cxnSpLocks/>
          </p:cNvCxnSpPr>
          <p:nvPr/>
        </p:nvCxnSpPr>
        <p:spPr>
          <a:xfrm flipV="1">
            <a:off x="1322095" y="1896352"/>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3617C9CE-3799-ABBF-7646-76A40495B4BE}"/>
              </a:ext>
            </a:extLst>
          </p:cNvPr>
          <p:cNvCxnSpPr>
            <a:cxnSpLocks/>
          </p:cNvCxnSpPr>
          <p:nvPr/>
        </p:nvCxnSpPr>
        <p:spPr>
          <a:xfrm flipH="1" flipV="1">
            <a:off x="957764" y="1146259"/>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45CA670F-C3C2-A866-E01E-04A14BB135C2}"/>
              </a:ext>
            </a:extLst>
          </p:cNvPr>
          <p:cNvPicPr>
            <a:picLocks noChangeAspect="1"/>
          </p:cNvPicPr>
          <p:nvPr/>
        </p:nvPicPr>
        <p:blipFill>
          <a:blip r:embed="rId3"/>
          <a:stretch>
            <a:fillRect/>
          </a:stretch>
        </p:blipFill>
        <p:spPr>
          <a:xfrm>
            <a:off x="77946" y="3216194"/>
            <a:ext cx="5156372" cy="2499262"/>
          </a:xfrm>
          <a:prstGeom prst="rect">
            <a:avLst/>
          </a:prstGeom>
        </p:spPr>
      </p:pic>
      <p:sp>
        <p:nvSpPr>
          <p:cNvPr id="15" name="TextBox 14">
            <a:extLst>
              <a:ext uri="{FF2B5EF4-FFF2-40B4-BE49-F238E27FC236}">
                <a16:creationId xmlns:a16="http://schemas.microsoft.com/office/drawing/2014/main" id="{FEB35328-F025-A755-ED8C-F085C6FD0DBF}"/>
              </a:ext>
            </a:extLst>
          </p:cNvPr>
          <p:cNvSpPr txBox="1"/>
          <p:nvPr/>
        </p:nvSpPr>
        <p:spPr>
          <a:xfrm flipH="1">
            <a:off x="4165588" y="375626"/>
            <a:ext cx="5078426" cy="2215991"/>
          </a:xfrm>
          <a:prstGeom prst="rect">
            <a:avLst/>
          </a:prstGeom>
          <a:noFill/>
        </p:spPr>
        <p:txBody>
          <a:bodyPr wrap="square" lIns="0" tIns="0" rIns="0" bIns="0" rtlCol="0">
            <a:spAutoFit/>
          </a:bodyPr>
          <a:lstStyle/>
          <a:p>
            <a:pPr algn="l"/>
            <a:r>
              <a:rPr kumimoji="1" lang="ko-Kore-KR" altLang="en-US" spc="-40" dirty="0">
                <a:latin typeface="+mn-ea"/>
              </a:rPr>
              <a:t>실제 </a:t>
            </a:r>
            <a:r>
              <a:rPr kumimoji="1" lang="en-US" altLang="ko-Kore-KR" spc="-40" dirty="0">
                <a:latin typeface="+mn-ea"/>
              </a:rPr>
              <a:t>operation modules &amp; unique modules </a:t>
            </a:r>
            <a:r>
              <a:rPr kumimoji="1" lang="ko-Kore-KR" altLang="en-US" spc="-40" dirty="0">
                <a:latin typeface="+mn-ea"/>
              </a:rPr>
              <a:t>사이</a:t>
            </a:r>
            <a:endParaRPr kumimoji="1" lang="en-US" altLang="ko-Kore-KR" spc="-40" dirty="0">
              <a:latin typeface="+mn-ea"/>
            </a:endParaRPr>
          </a:p>
          <a:p>
            <a:pPr algn="l"/>
            <a:r>
              <a:rPr kumimoji="1" lang="en-US" altLang="ko-Kore-KR" spc="-40" dirty="0">
                <a:latin typeface="+mn-ea"/>
              </a:rPr>
              <a:t>P1</a:t>
            </a:r>
            <a:r>
              <a:rPr kumimoji="1" lang="ko-Kore-KR" altLang="en-US" spc="-40" dirty="0">
                <a:latin typeface="+mn-ea"/>
              </a:rPr>
              <a:t>은 </a:t>
            </a:r>
            <a:r>
              <a:rPr kumimoji="1" lang="en-US" altLang="ko-Kore-KR" spc="-40" dirty="0">
                <a:latin typeface="+mn-ea"/>
              </a:rPr>
              <a:t>M1</a:t>
            </a:r>
            <a:r>
              <a:rPr kumimoji="1" lang="ko-Kore-KR" altLang="en-US" spc="-40" dirty="0">
                <a:latin typeface="+mn-ea"/>
              </a:rPr>
              <a:t>과 연결된 </a:t>
            </a:r>
            <a:r>
              <a:rPr kumimoji="1" lang="en-US" altLang="ko-Kore-KR" spc="-40" dirty="0">
                <a:latin typeface="+mn-ea"/>
              </a:rPr>
              <a:t>unique module</a:t>
            </a:r>
          </a:p>
          <a:p>
            <a:pPr algn="l"/>
            <a:r>
              <a:rPr kumimoji="1" lang="en-US" altLang="ko-Kore-KR" spc="-40" dirty="0">
                <a:latin typeface="+mn-ea"/>
              </a:rPr>
              <a:t>P4</a:t>
            </a:r>
            <a:r>
              <a:rPr kumimoji="1" lang="ko-Kore-KR" altLang="en-US" spc="-40" dirty="0">
                <a:latin typeface="+mn-ea"/>
              </a:rPr>
              <a:t>은 </a:t>
            </a:r>
            <a:r>
              <a:rPr kumimoji="1" lang="en-US" altLang="ko-Kore-KR" spc="-40" dirty="0">
                <a:latin typeface="+mn-ea"/>
              </a:rPr>
              <a:t>M14</a:t>
            </a:r>
            <a:r>
              <a:rPr kumimoji="1" lang="ko-Kore-KR" altLang="en-US" spc="-40" dirty="0">
                <a:latin typeface="+mn-ea"/>
              </a:rPr>
              <a:t>과 연결됨 </a:t>
            </a:r>
            <a:r>
              <a:rPr kumimoji="1" lang="en-US" altLang="ko-Kore-KR" spc="-40" dirty="0">
                <a:latin typeface="+mn-ea"/>
              </a:rPr>
              <a:t>u</a:t>
            </a:r>
            <a:r>
              <a:rPr kumimoji="1" lang="en-US" altLang="ko-KR" spc="-40" dirty="0">
                <a:latin typeface="+mn-ea"/>
              </a:rPr>
              <a:t>nique module</a:t>
            </a:r>
          </a:p>
          <a:p>
            <a:pPr algn="l"/>
            <a:endParaRPr kumimoji="1" lang="en-US" altLang="ko-Kore-KR" spc="-40" dirty="0">
              <a:latin typeface="+mn-ea"/>
            </a:endParaRPr>
          </a:p>
          <a:p>
            <a:pPr algn="l"/>
            <a:r>
              <a:rPr kumimoji="1" lang="en-US" altLang="ko-Kore-KR" spc="-40" dirty="0">
                <a:latin typeface="+mn-ea"/>
              </a:rPr>
              <a:t>P1, P2</a:t>
            </a:r>
            <a:r>
              <a:rPr kumimoji="1" lang="ko-Kore-KR" altLang="en-US" spc="-40" dirty="0">
                <a:latin typeface="+mn-ea"/>
              </a:rPr>
              <a:t>는 모듈</a:t>
            </a:r>
            <a:r>
              <a:rPr kumimoji="1" lang="en-US" altLang="ko-Kore-KR" spc="-40" dirty="0">
                <a:latin typeface="+mn-ea"/>
              </a:rPr>
              <a:t> M1</a:t>
            </a:r>
            <a:r>
              <a:rPr kumimoji="1" lang="ko-Kore-KR" altLang="en-US" spc="-40" dirty="0">
                <a:latin typeface="+mn-ea"/>
              </a:rPr>
              <a:t>과 </a:t>
            </a:r>
            <a:r>
              <a:rPr kumimoji="1" lang="en-US" altLang="ko-Kore-KR" spc="-40" dirty="0">
                <a:latin typeface="+mn-ea"/>
              </a:rPr>
              <a:t>u</a:t>
            </a:r>
            <a:r>
              <a:rPr kumimoji="1" lang="en-US" altLang="ko-KR" spc="-40" dirty="0">
                <a:latin typeface="+mn-ea"/>
              </a:rPr>
              <a:t>nique module </a:t>
            </a:r>
            <a:r>
              <a:rPr kumimoji="1" lang="ko-KR" altLang="en-US" spc="-40" dirty="0">
                <a:latin typeface="+mn-ea"/>
              </a:rPr>
              <a:t>이 같이 연결</a:t>
            </a:r>
            <a:endParaRPr kumimoji="1" lang="en-US" altLang="ko-KR" spc="-40" dirty="0">
              <a:latin typeface="+mn-ea"/>
            </a:endParaRPr>
          </a:p>
          <a:p>
            <a:pPr algn="l"/>
            <a:endParaRPr kumimoji="1" lang="en-US" altLang="ko-Kore-KR" spc="-40" dirty="0">
              <a:latin typeface="+mn-ea"/>
            </a:endParaRPr>
          </a:p>
          <a:p>
            <a:pPr algn="l"/>
            <a:r>
              <a:rPr kumimoji="1" lang="ko-KR" altLang="en-US" spc="-40" dirty="0">
                <a:latin typeface="+mn-ea"/>
              </a:rPr>
              <a:t>일종의 여기서의 </a:t>
            </a:r>
            <a:r>
              <a:rPr kumimoji="1" lang="en-US" altLang="ko-KR" spc="-40" dirty="0">
                <a:latin typeface="+mn-ea"/>
              </a:rPr>
              <a:t>module grouping</a:t>
            </a:r>
            <a:r>
              <a:rPr kumimoji="1" lang="ko-KR" altLang="en-US" spc="-40" dirty="0">
                <a:latin typeface="+mn-ea"/>
              </a:rPr>
              <a:t>이 제품들 마다 다름</a:t>
            </a:r>
            <a:r>
              <a:rPr kumimoji="1" lang="en-US" altLang="ko-KR" spc="-40" dirty="0">
                <a:latin typeface="+mn-ea"/>
              </a:rPr>
              <a:t>.</a:t>
            </a:r>
          </a:p>
        </p:txBody>
      </p:sp>
      <p:sp>
        <p:nvSpPr>
          <p:cNvPr id="5" name="TextBox 4">
            <a:extLst>
              <a:ext uri="{FF2B5EF4-FFF2-40B4-BE49-F238E27FC236}">
                <a16:creationId xmlns:a16="http://schemas.microsoft.com/office/drawing/2014/main" id="{8354A8E9-FEE8-09AF-BE22-8834CA8CC788}"/>
              </a:ext>
            </a:extLst>
          </p:cNvPr>
          <p:cNvSpPr txBox="1"/>
          <p:nvPr/>
        </p:nvSpPr>
        <p:spPr>
          <a:xfrm flipH="1">
            <a:off x="5445114" y="3429000"/>
            <a:ext cx="3698886" cy="1661993"/>
          </a:xfrm>
          <a:prstGeom prst="rect">
            <a:avLst/>
          </a:prstGeom>
          <a:noFill/>
        </p:spPr>
        <p:txBody>
          <a:bodyPr wrap="square" lIns="0" tIns="0" rIns="0" bIns="0" rtlCol="0">
            <a:spAutoFit/>
          </a:bodyPr>
          <a:lstStyle/>
          <a:p>
            <a:pPr algn="l"/>
            <a:r>
              <a:rPr kumimoji="1" lang="en-US" altLang="ko-Kore-KR" spc="-40" dirty="0">
                <a:latin typeface="+mn-ea"/>
              </a:rPr>
              <a:t>Module design</a:t>
            </a:r>
            <a:r>
              <a:rPr kumimoji="1" lang="ko-Kore-KR" altLang="en-US" spc="-40" dirty="0">
                <a:latin typeface="+mn-ea"/>
              </a:rPr>
              <a:t>에서</a:t>
            </a:r>
            <a:r>
              <a:rPr kumimoji="1" lang="en-US" altLang="ko-Kore-KR" spc="-40" dirty="0">
                <a:latin typeface="+mn-ea"/>
              </a:rPr>
              <a:t>, </a:t>
            </a:r>
          </a:p>
          <a:p>
            <a:pPr marL="285750" indent="-285750" algn="l">
              <a:buFontTx/>
              <a:buChar char="-"/>
            </a:pPr>
            <a:r>
              <a:rPr kumimoji="1" lang="en-US" altLang="ko-Kore-KR" spc="-40" dirty="0">
                <a:latin typeface="+mn-ea"/>
              </a:rPr>
              <a:t>multi-objective</a:t>
            </a:r>
          </a:p>
          <a:p>
            <a:pPr marL="285750" indent="-285750" algn="l">
              <a:buFontTx/>
              <a:buChar char="-"/>
            </a:pPr>
            <a:r>
              <a:rPr kumimoji="1" lang="en-US" altLang="ko-KR" spc="-40" dirty="0">
                <a:latin typeface="+mn-ea"/>
              </a:rPr>
              <a:t>Function or geographic</a:t>
            </a:r>
          </a:p>
          <a:p>
            <a:pPr marL="285750" indent="-285750" algn="l">
              <a:buFontTx/>
              <a:buChar char="-"/>
            </a:pPr>
            <a:r>
              <a:rPr kumimoji="1" lang="en-US" altLang="ko-KR" spc="-40" dirty="0">
                <a:latin typeface="+mn-ea"/>
              </a:rPr>
              <a:t>Supplier</a:t>
            </a:r>
          </a:p>
          <a:p>
            <a:pPr marL="285750" indent="-285750" algn="l">
              <a:buFontTx/>
              <a:buChar char="-"/>
            </a:pPr>
            <a:endParaRPr kumimoji="1" lang="en-US" altLang="ko-KR" spc="-40" dirty="0">
              <a:latin typeface="+mn-ea"/>
            </a:endParaRPr>
          </a:p>
          <a:p>
            <a:pPr algn="l"/>
            <a:r>
              <a:rPr kumimoji="1" lang="ko-KR" altLang="en-US" spc="-40" dirty="0">
                <a:latin typeface="+mn-ea"/>
              </a:rPr>
              <a:t>등 다양한 요인 </a:t>
            </a:r>
            <a:r>
              <a:rPr kumimoji="1" lang="en-US" altLang="ko-KR" spc="-40" dirty="0">
                <a:latin typeface="+mn-ea"/>
                <a:sym typeface="Wingdings" pitchFamily="2" charset="2"/>
              </a:rPr>
              <a:t> modularity </a:t>
            </a:r>
            <a:r>
              <a:rPr kumimoji="1" lang="ko-KR" altLang="en-US" spc="-40" dirty="0">
                <a:latin typeface="+mn-ea"/>
                <a:sym typeface="Wingdings" pitchFamily="2" charset="2"/>
              </a:rPr>
              <a:t>보장 </a:t>
            </a:r>
            <a:r>
              <a:rPr kumimoji="1" lang="en-US" altLang="ko-KR" spc="-40" dirty="0">
                <a:latin typeface="+mn-ea"/>
                <a:sym typeface="Wingdings" pitchFamily="2" charset="2"/>
              </a:rPr>
              <a:t>x </a:t>
            </a:r>
            <a:endParaRPr kumimoji="1" lang="en-US" altLang="ko-KR" spc="-40" dirty="0">
              <a:latin typeface="+mn-ea"/>
            </a:endParaRPr>
          </a:p>
        </p:txBody>
      </p:sp>
    </p:spTree>
    <p:extLst>
      <p:ext uri="{BB962C8B-B14F-4D97-AF65-F5344CB8AC3E}">
        <p14:creationId xmlns:p14="http://schemas.microsoft.com/office/powerpoint/2010/main" val="400613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56</a:t>
            </a:fld>
            <a:endParaRPr lang="ko-KR" altLang="en-US" dirty="0"/>
          </a:p>
        </p:txBody>
      </p:sp>
      <p:sp>
        <p:nvSpPr>
          <p:cNvPr id="4" name="TextBox 3">
            <a:extLst>
              <a:ext uri="{FF2B5EF4-FFF2-40B4-BE49-F238E27FC236}">
                <a16:creationId xmlns:a16="http://schemas.microsoft.com/office/drawing/2014/main" id="{16552DFB-03EC-7441-E778-2837539E96BC}"/>
              </a:ext>
            </a:extLst>
          </p:cNvPr>
          <p:cNvSpPr txBox="1"/>
          <p:nvPr/>
        </p:nvSpPr>
        <p:spPr>
          <a:xfrm>
            <a:off x="391885" y="141514"/>
            <a:ext cx="5824671" cy="492443"/>
          </a:xfrm>
          <a:prstGeom prst="rect">
            <a:avLst/>
          </a:prstGeom>
          <a:noFill/>
        </p:spPr>
        <p:txBody>
          <a:bodyPr wrap="none" lIns="0" tIns="0" rIns="0" bIns="0" rtlCol="0">
            <a:spAutoFit/>
          </a:bodyPr>
          <a:lstStyle/>
          <a:p>
            <a:pPr algn="l"/>
            <a:r>
              <a:rPr kumimoji="1" lang="ko-Kore-KR" altLang="en-US" sz="3200" b="1" spc="-40" dirty="0">
                <a:latin typeface="+mn-ea"/>
              </a:rPr>
              <a:t>본 연구와 다른 분야와의 연결성</a:t>
            </a:r>
            <a:endParaRPr kumimoji="1" lang="en-US" altLang="ko-Kore-KR" sz="3200" b="1" spc="-40" dirty="0">
              <a:latin typeface="+mn-ea"/>
            </a:endParaRPr>
          </a:p>
        </p:txBody>
      </p:sp>
      <p:sp>
        <p:nvSpPr>
          <p:cNvPr id="7" name="TextBox 6">
            <a:extLst>
              <a:ext uri="{FF2B5EF4-FFF2-40B4-BE49-F238E27FC236}">
                <a16:creationId xmlns:a16="http://schemas.microsoft.com/office/drawing/2014/main" id="{93DA1BC9-1168-5370-9934-106FB4A0C663}"/>
              </a:ext>
            </a:extLst>
          </p:cNvPr>
          <p:cNvSpPr txBox="1"/>
          <p:nvPr/>
        </p:nvSpPr>
        <p:spPr>
          <a:xfrm>
            <a:off x="391885" y="861409"/>
            <a:ext cx="8527997" cy="1938992"/>
          </a:xfrm>
          <a:prstGeom prst="rect">
            <a:avLst/>
          </a:prstGeom>
          <a:noFill/>
        </p:spPr>
        <p:txBody>
          <a:bodyPr wrap="square" lIns="0" tIns="0" rIns="0" bIns="0" rtlCol="0">
            <a:spAutoFit/>
          </a:bodyPr>
          <a:lstStyle/>
          <a:p>
            <a:pPr marL="457200" indent="-457200" algn="l">
              <a:buAutoNum type="arabicParenR"/>
            </a:pPr>
            <a:r>
              <a:rPr kumimoji="1" lang="en-US" altLang="ko-KR" sz="2000" spc="-40" dirty="0">
                <a:latin typeface="+mn-ea"/>
              </a:rPr>
              <a:t>[</a:t>
            </a:r>
            <a:r>
              <a:rPr kumimoji="1" lang="en-US" altLang="ko-Kore-KR" sz="2000" spc="-40" dirty="0">
                <a:latin typeface="+mn-ea"/>
              </a:rPr>
              <a:t>Module selection &amp; </a:t>
            </a:r>
            <a:r>
              <a:rPr kumimoji="1" lang="ko-Kore-KR" altLang="en-US" sz="2000" spc="-40" dirty="0">
                <a:latin typeface="+mn-ea"/>
              </a:rPr>
              <a:t>제품군</a:t>
            </a:r>
            <a:r>
              <a:rPr kumimoji="1" lang="en-US" altLang="ko-Kore-KR" sz="2000" spc="-40" dirty="0">
                <a:latin typeface="+mn-ea"/>
              </a:rPr>
              <a:t>]</a:t>
            </a:r>
            <a:r>
              <a:rPr kumimoji="1" lang="ko-Kore-KR" altLang="en-US" sz="2000" spc="-40" dirty="0">
                <a:latin typeface="+mn-ea"/>
              </a:rPr>
              <a:t> </a:t>
            </a:r>
            <a:r>
              <a:rPr kumimoji="1" lang="en-US" altLang="ko-Kore-KR" sz="2000" b="1" spc="-40" dirty="0">
                <a:latin typeface="+mn-ea"/>
              </a:rPr>
              <a:t>&amp; </a:t>
            </a:r>
            <a:r>
              <a:rPr kumimoji="1" lang="en-US" altLang="ko-Kore-KR" sz="2000" b="1" spc="-40" dirty="0">
                <a:solidFill>
                  <a:srgbClr val="C00000"/>
                </a:solidFill>
                <a:latin typeface="+mn-ea"/>
              </a:rPr>
              <a:t>sequence</a:t>
            </a:r>
            <a:r>
              <a:rPr kumimoji="1" lang="ko-Kore-KR" altLang="en-US" sz="2000" b="1" spc="-40" dirty="0">
                <a:solidFill>
                  <a:srgbClr val="C00000"/>
                </a:solidFill>
                <a:latin typeface="+mn-ea"/>
              </a:rPr>
              <a:t> </a:t>
            </a:r>
            <a:r>
              <a:rPr kumimoji="1" lang="en-US" altLang="ko-Kore-KR" sz="2000" b="1" spc="-40" dirty="0">
                <a:solidFill>
                  <a:srgbClr val="C00000"/>
                </a:solidFill>
                <a:latin typeface="+mn-ea"/>
              </a:rPr>
              <a:t>for</a:t>
            </a:r>
            <a:r>
              <a:rPr kumimoji="1" lang="ko-Kore-KR" altLang="en-US" sz="2000" b="1" spc="-40" dirty="0">
                <a:solidFill>
                  <a:srgbClr val="C00000"/>
                </a:solidFill>
                <a:latin typeface="+mn-ea"/>
              </a:rPr>
              <a:t> </a:t>
            </a:r>
            <a:r>
              <a:rPr kumimoji="1" lang="en-US" altLang="ko-Kore-KR" sz="2000" b="1" spc="-40" dirty="0">
                <a:solidFill>
                  <a:srgbClr val="C00000"/>
                </a:solidFill>
                <a:latin typeface="+mn-ea"/>
              </a:rPr>
              <a:t>r</a:t>
            </a:r>
            <a:r>
              <a:rPr kumimoji="1" lang="en-US" altLang="ko-KR" sz="2000" b="1" spc="-40" dirty="0">
                <a:solidFill>
                  <a:srgbClr val="C00000"/>
                </a:solidFill>
                <a:latin typeface="+mn-ea"/>
              </a:rPr>
              <a:t>isk management</a:t>
            </a:r>
            <a:endParaRPr kumimoji="1" lang="en-US" altLang="ko-Kore-KR" sz="2000" b="1" spc="-40" dirty="0">
              <a:solidFill>
                <a:srgbClr val="C00000"/>
              </a:solidFill>
              <a:latin typeface="+mn-ea"/>
            </a:endParaRPr>
          </a:p>
          <a:p>
            <a:pPr algn="l"/>
            <a:endParaRPr kumimoji="1" lang="en-US" altLang="ko-Kore-KR" spc="-40" dirty="0">
              <a:latin typeface="+mn-ea"/>
            </a:endParaRPr>
          </a:p>
          <a:p>
            <a:pPr algn="l"/>
            <a:r>
              <a:rPr kumimoji="1" lang="ko-Kore-KR" altLang="en-US" spc="-40" dirty="0">
                <a:latin typeface="+mn-ea"/>
              </a:rPr>
              <a:t>실제 제품군에 </a:t>
            </a:r>
            <a:r>
              <a:rPr kumimoji="1" lang="en-US" altLang="ko-Kore-KR" spc="-40" dirty="0">
                <a:latin typeface="+mn-ea"/>
              </a:rPr>
              <a:t>unique module </a:t>
            </a:r>
            <a:r>
              <a:rPr kumimoji="1" lang="ko-Kore-KR" altLang="en-US" spc="-40" dirty="0">
                <a:latin typeface="+mn-ea"/>
              </a:rPr>
              <a:t>과 </a:t>
            </a:r>
            <a:r>
              <a:rPr kumimoji="1" lang="en-US" altLang="ko-Kore-KR" spc="-40" dirty="0">
                <a:latin typeface="+mn-ea"/>
              </a:rPr>
              <a:t>c</a:t>
            </a:r>
            <a:r>
              <a:rPr kumimoji="1" lang="en-US" altLang="ko-KR" spc="-40" dirty="0">
                <a:latin typeface="+mn-ea"/>
              </a:rPr>
              <a:t>ommon </a:t>
            </a:r>
            <a:r>
              <a:rPr kumimoji="1" lang="ko-KR" altLang="en-US" spc="-40" dirty="0">
                <a:latin typeface="+mn-ea"/>
              </a:rPr>
              <a:t>사이의 연관성 존재</a:t>
            </a:r>
            <a:r>
              <a:rPr kumimoji="1" lang="en-US" altLang="ko-KR" spc="-40" dirty="0">
                <a:latin typeface="+mn-ea"/>
              </a:rPr>
              <a:t>.</a:t>
            </a:r>
          </a:p>
          <a:p>
            <a:pPr algn="l"/>
            <a:r>
              <a:rPr kumimoji="1" lang="en-US" altLang="ko-KR" spc="-40" dirty="0">
                <a:latin typeface="+mn-ea"/>
              </a:rPr>
              <a:t>+) </a:t>
            </a:r>
            <a:r>
              <a:rPr kumimoji="1" lang="ko-KR" altLang="en-US" spc="-40" dirty="0">
                <a:latin typeface="+mn-ea"/>
              </a:rPr>
              <a:t>각 제품별로 영향을 받는 모듈이 상이하다</a:t>
            </a:r>
            <a:r>
              <a:rPr kumimoji="1" lang="en-US" altLang="ko-KR" spc="-40" dirty="0">
                <a:latin typeface="+mn-ea"/>
              </a:rPr>
              <a:t>.</a:t>
            </a:r>
          </a:p>
          <a:p>
            <a:pPr algn="l"/>
            <a:r>
              <a:rPr kumimoji="1" lang="ko-Kore-KR" altLang="en-US" spc="-40" dirty="0">
                <a:latin typeface="+mn-ea"/>
              </a:rPr>
              <a:t>따라서</a:t>
            </a:r>
            <a:r>
              <a:rPr kumimoji="1" lang="en-US" altLang="ko-Kore-KR" spc="-40" dirty="0">
                <a:latin typeface="+mn-ea"/>
              </a:rPr>
              <a:t>, </a:t>
            </a:r>
            <a:r>
              <a:rPr kumimoji="1" lang="ko-Kore-KR" altLang="en-US" spc="-40" dirty="0">
                <a:latin typeface="+mn-ea"/>
              </a:rPr>
              <a:t>기존에 </a:t>
            </a:r>
            <a:r>
              <a:rPr kumimoji="1" lang="en-US" altLang="ko-Kore-KR" spc="-40" dirty="0">
                <a:latin typeface="+mn-ea"/>
              </a:rPr>
              <a:t>common </a:t>
            </a:r>
            <a:r>
              <a:rPr kumimoji="1" lang="ko-Kore-KR" altLang="en-US" spc="-40" dirty="0">
                <a:latin typeface="+mn-ea"/>
              </a:rPr>
              <a:t>따로 </a:t>
            </a:r>
            <a:r>
              <a:rPr kumimoji="1" lang="en-US" altLang="ko-Kore-KR" spc="-40" dirty="0">
                <a:latin typeface="+mn-ea"/>
              </a:rPr>
              <a:t>unique </a:t>
            </a:r>
            <a:r>
              <a:rPr kumimoji="1" lang="ko-Kore-KR" altLang="en-US" spc="-40" dirty="0">
                <a:latin typeface="+mn-ea"/>
              </a:rPr>
              <a:t>따로 </a:t>
            </a:r>
            <a:r>
              <a:rPr kumimoji="1" lang="en-US" altLang="ko-Kore-KR" spc="-40" dirty="0">
                <a:latin typeface="+mn-ea"/>
              </a:rPr>
              <a:t>independent </a:t>
            </a:r>
            <a:r>
              <a:rPr kumimoji="1" lang="ko-Kore-KR" altLang="en-US" spc="-40" dirty="0">
                <a:latin typeface="+mn-ea"/>
              </a:rPr>
              <a:t>하게 할 수 있는 </a:t>
            </a:r>
            <a:r>
              <a:rPr kumimoji="1" lang="en-US" altLang="ko-Kore-KR" spc="-40" dirty="0">
                <a:latin typeface="+mn-ea"/>
              </a:rPr>
              <a:t>s</a:t>
            </a:r>
            <a:r>
              <a:rPr kumimoji="1" lang="en-US" altLang="ko-KR" spc="-40" dirty="0">
                <a:latin typeface="+mn-ea"/>
              </a:rPr>
              <a:t>imple </a:t>
            </a:r>
            <a:r>
              <a:rPr kumimoji="1" lang="ko-KR" altLang="en-US" spc="-40" dirty="0">
                <a:latin typeface="+mn-ea"/>
              </a:rPr>
              <a:t>문제가 복잡해 진다</a:t>
            </a:r>
            <a:r>
              <a:rPr kumimoji="1" lang="en-US" altLang="ko-KR" spc="-40" dirty="0">
                <a:latin typeface="+mn-ea"/>
              </a:rPr>
              <a:t>. </a:t>
            </a:r>
            <a:r>
              <a:rPr kumimoji="1" lang="en-US" altLang="ko-KR" spc="-40" dirty="0">
                <a:latin typeface="+mn-ea"/>
                <a:sym typeface="Wingdings" pitchFamily="2" charset="2"/>
              </a:rPr>
              <a:t> </a:t>
            </a:r>
            <a:r>
              <a:rPr kumimoji="1" lang="ko-KR" altLang="en-US" spc="-40" dirty="0">
                <a:latin typeface="+mn-ea"/>
              </a:rPr>
              <a:t>일련의 어떤 순서로 모듈을 선택해야 하는가</a:t>
            </a:r>
            <a:endParaRPr kumimoji="1" lang="en-US" altLang="ko-KR" spc="-40" dirty="0">
              <a:latin typeface="+mn-ea"/>
            </a:endParaRPr>
          </a:p>
          <a:p>
            <a:pPr algn="l"/>
            <a:r>
              <a:rPr kumimoji="1" lang="ko-Kore-KR" altLang="en-US" sz="1600" spc="-40" dirty="0">
                <a:latin typeface="+mn-ea"/>
              </a:rPr>
              <a:t>즉</a:t>
            </a:r>
            <a:r>
              <a:rPr kumimoji="1" lang="en-US" altLang="ko-Kore-KR" sz="1600" spc="-40" dirty="0">
                <a:latin typeface="+mn-ea"/>
              </a:rPr>
              <a:t>, </a:t>
            </a:r>
            <a:r>
              <a:rPr kumimoji="1" lang="ko-Kore-KR" altLang="en-US" sz="1600" spc="-40" dirty="0">
                <a:latin typeface="+mn-ea"/>
              </a:rPr>
              <a:t>어떤 모듈을 선택하는지에 따라서</a:t>
            </a:r>
            <a:r>
              <a:rPr kumimoji="1" lang="en-US" altLang="ko-Kore-KR" sz="1600" spc="-40" dirty="0">
                <a:latin typeface="+mn-ea"/>
              </a:rPr>
              <a:t>, D-separation</a:t>
            </a:r>
            <a:r>
              <a:rPr kumimoji="1" lang="ko-Kore-KR" altLang="en-US" sz="1600" spc="-40" dirty="0">
                <a:latin typeface="+mn-ea"/>
              </a:rPr>
              <a:t> 논리에 의해</a:t>
            </a:r>
            <a:r>
              <a:rPr kumimoji="1" lang="en-US" altLang="ko-Kore-KR" sz="1600" spc="-40" dirty="0">
                <a:latin typeface="+mn-ea"/>
              </a:rPr>
              <a:t>, </a:t>
            </a:r>
            <a:r>
              <a:rPr kumimoji="1" lang="en-US" altLang="ko-KR" sz="1600" spc="-40" dirty="0">
                <a:latin typeface="+mn-ea"/>
              </a:rPr>
              <a:t>independent </a:t>
            </a:r>
            <a:r>
              <a:rPr kumimoji="1" lang="ko-KR" altLang="en-US" sz="1600" spc="-40" dirty="0">
                <a:latin typeface="+mn-ea"/>
              </a:rPr>
              <a:t>관계</a:t>
            </a:r>
            <a:r>
              <a:rPr kumimoji="1" lang="en-US" altLang="ko-KR" sz="1600" spc="-40" dirty="0">
                <a:latin typeface="+mn-ea"/>
              </a:rPr>
              <a:t>.</a:t>
            </a:r>
            <a:endParaRPr kumimoji="1" lang="ko-Kore-KR" altLang="en-US" sz="1600" spc="-40" dirty="0">
              <a:latin typeface="+mn-ea"/>
            </a:endParaRPr>
          </a:p>
        </p:txBody>
      </p:sp>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4080328"/>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4558315"/>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5451283"/>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4701190"/>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E183B9-F3D0-16A3-E19B-CD2E10B52130}"/>
              </a:ext>
            </a:extLst>
          </p:cNvPr>
          <p:cNvSpPr txBox="1"/>
          <p:nvPr/>
        </p:nvSpPr>
        <p:spPr>
          <a:xfrm>
            <a:off x="3994284" y="4381431"/>
            <a:ext cx="5031827" cy="492443"/>
          </a:xfrm>
          <a:prstGeom prst="rect">
            <a:avLst/>
          </a:prstGeom>
          <a:noFill/>
        </p:spPr>
        <p:txBody>
          <a:bodyPr wrap="none" lIns="0" tIns="0" rIns="0" bIns="0" rtlCol="0">
            <a:spAutoFit/>
          </a:bodyPr>
          <a:lstStyle/>
          <a:p>
            <a:pPr algn="l"/>
            <a:r>
              <a:rPr kumimoji="1" lang="ko-Kore-KR" altLang="en-US" sz="1600" b="1" spc="-40" dirty="0">
                <a:solidFill>
                  <a:srgbClr val="002060"/>
                </a:solidFill>
                <a:latin typeface="+mn-ea"/>
              </a:rPr>
              <a:t>다만</a:t>
            </a:r>
            <a:r>
              <a:rPr kumimoji="1" lang="en-US" altLang="ko-Kore-KR" sz="1600" b="1" spc="-40" dirty="0">
                <a:solidFill>
                  <a:srgbClr val="002060"/>
                </a:solidFill>
                <a:latin typeface="+mn-ea"/>
              </a:rPr>
              <a:t>, </a:t>
            </a:r>
            <a:r>
              <a:rPr kumimoji="1" lang="ko-Kore-KR" altLang="en-US" sz="1600" b="1" spc="-40" dirty="0">
                <a:solidFill>
                  <a:srgbClr val="002060"/>
                </a:solidFill>
                <a:latin typeface="+mn-ea"/>
              </a:rPr>
              <a:t>아직은 </a:t>
            </a:r>
            <a:r>
              <a:rPr kumimoji="1" lang="en-US" altLang="ko-Kore-KR" sz="1600" b="1" spc="-40" dirty="0">
                <a:solidFill>
                  <a:srgbClr val="002060"/>
                </a:solidFill>
                <a:latin typeface="+mn-ea"/>
              </a:rPr>
              <a:t>sequence</a:t>
            </a:r>
            <a:r>
              <a:rPr kumimoji="1" lang="ko-Kore-KR" altLang="en-US" sz="1600" b="1" spc="-40" dirty="0">
                <a:solidFill>
                  <a:srgbClr val="002060"/>
                </a:solidFill>
                <a:latin typeface="+mn-ea"/>
              </a:rPr>
              <a:t>를 고려 </a:t>
            </a:r>
            <a:r>
              <a:rPr kumimoji="1" lang="en-US" altLang="ko-Kore-KR" sz="1600" b="1" spc="-40" dirty="0">
                <a:solidFill>
                  <a:srgbClr val="002060"/>
                </a:solidFill>
                <a:latin typeface="+mn-ea"/>
                <a:sym typeface="Wingdings" pitchFamily="2" charset="2"/>
              </a:rPr>
              <a:t> </a:t>
            </a:r>
            <a:r>
              <a:rPr kumimoji="1" lang="ko-Kore-KR" altLang="en-US" sz="1600" b="1" spc="-40" dirty="0">
                <a:solidFill>
                  <a:srgbClr val="002060"/>
                </a:solidFill>
                <a:latin typeface="+mn-ea"/>
                <a:sym typeface="Wingdings" pitchFamily="2" charset="2"/>
              </a:rPr>
              <a:t>복잡도 해결 정도인데</a:t>
            </a:r>
            <a:r>
              <a:rPr kumimoji="1" lang="en-US" altLang="ko-Kore-KR" sz="1600" b="1" spc="-40" dirty="0">
                <a:solidFill>
                  <a:srgbClr val="002060"/>
                </a:solidFill>
                <a:latin typeface="+mn-ea"/>
                <a:sym typeface="Wingdings" pitchFamily="2" charset="2"/>
              </a:rPr>
              <a:t>,</a:t>
            </a:r>
          </a:p>
          <a:p>
            <a:pPr algn="l"/>
            <a:r>
              <a:rPr kumimoji="1" lang="ko-Kore-KR" altLang="en-US" sz="1600" b="1" spc="-40" dirty="0">
                <a:solidFill>
                  <a:srgbClr val="002060"/>
                </a:solidFill>
                <a:latin typeface="+mn-ea"/>
                <a:sym typeface="Wingdings" pitchFamily="2" charset="2"/>
              </a:rPr>
              <a:t>이 이외의 더 </a:t>
            </a:r>
            <a:r>
              <a:rPr kumimoji="1" lang="en-US" altLang="ko-Kore-KR" sz="1600" b="1" spc="-40" dirty="0">
                <a:solidFill>
                  <a:srgbClr val="002060"/>
                </a:solidFill>
                <a:latin typeface="+mn-ea"/>
                <a:sym typeface="Wingdings" pitchFamily="2" charset="2"/>
              </a:rPr>
              <a:t>C</a:t>
            </a:r>
            <a:r>
              <a:rPr kumimoji="1" lang="en-US" altLang="ko-KR" sz="1600" b="1" spc="-40" dirty="0">
                <a:solidFill>
                  <a:srgbClr val="002060"/>
                </a:solidFill>
                <a:latin typeface="+mn-ea"/>
                <a:sym typeface="Wingdings" pitchFamily="2" charset="2"/>
              </a:rPr>
              <a:t>ore</a:t>
            </a:r>
            <a:r>
              <a:rPr kumimoji="1" lang="ko-KR" altLang="en-US" sz="1600" b="1" spc="-40" dirty="0">
                <a:solidFill>
                  <a:srgbClr val="002060"/>
                </a:solidFill>
                <a:latin typeface="+mn-ea"/>
                <a:sym typeface="Wingdings" pitchFamily="2" charset="2"/>
              </a:rPr>
              <a:t> 한 문제가 필요하지 않을까</a:t>
            </a:r>
            <a:r>
              <a:rPr kumimoji="1" lang="en-US" altLang="ko-KR" sz="1600" b="1" spc="-40" dirty="0">
                <a:solidFill>
                  <a:srgbClr val="002060"/>
                </a:solidFill>
                <a:latin typeface="+mn-ea"/>
                <a:sym typeface="Wingdings" pitchFamily="2" charset="2"/>
              </a:rPr>
              <a:t>?</a:t>
            </a:r>
            <a:endParaRPr kumimoji="1" lang="en-US" altLang="ko-Kore-KR" sz="1600" b="1" spc="-40" dirty="0">
              <a:solidFill>
                <a:srgbClr val="002060"/>
              </a:solidFill>
              <a:latin typeface="+mn-ea"/>
            </a:endParaRPr>
          </a:p>
        </p:txBody>
      </p:sp>
      <p:sp>
        <p:nvSpPr>
          <p:cNvPr id="13" name="TextBox 12">
            <a:extLst>
              <a:ext uri="{FF2B5EF4-FFF2-40B4-BE49-F238E27FC236}">
                <a16:creationId xmlns:a16="http://schemas.microsoft.com/office/drawing/2014/main" id="{46D36FDD-B1AC-25F0-1546-50E299359B89}"/>
              </a:ext>
            </a:extLst>
          </p:cNvPr>
          <p:cNvSpPr txBox="1"/>
          <p:nvPr/>
        </p:nvSpPr>
        <p:spPr>
          <a:xfrm>
            <a:off x="4069808" y="5270457"/>
            <a:ext cx="4987008" cy="830997"/>
          </a:xfrm>
          <a:prstGeom prst="rect">
            <a:avLst/>
          </a:prstGeom>
          <a:noFill/>
        </p:spPr>
        <p:txBody>
          <a:bodyPr wrap="square">
            <a:spAutoFit/>
          </a:bodyPr>
          <a:lstStyle/>
          <a:p>
            <a:pPr algn="ctr"/>
            <a:r>
              <a:rPr lang="ko-Kore-KR" altLang="en-US" sz="1600" dirty="0">
                <a:solidFill>
                  <a:srgbClr val="C00000"/>
                </a:solidFill>
              </a:rPr>
              <a:t>알고리즘의 시간 단축 뿐만 아니라 </a:t>
            </a:r>
            <a:r>
              <a:rPr lang="en-US" altLang="ko-Kore-KR" sz="1600" dirty="0">
                <a:solidFill>
                  <a:srgbClr val="C00000"/>
                </a:solidFill>
              </a:rPr>
              <a:t>+alpha</a:t>
            </a:r>
            <a:r>
              <a:rPr lang="ko-Kore-KR" altLang="en-US" sz="1600" dirty="0">
                <a:solidFill>
                  <a:srgbClr val="C00000"/>
                </a:solidFill>
              </a:rPr>
              <a:t>가 필요</a:t>
            </a:r>
            <a:endParaRPr lang="en-US" altLang="ko-Kore-KR" sz="1600" dirty="0">
              <a:solidFill>
                <a:srgbClr val="C00000"/>
              </a:solidFill>
            </a:endParaRPr>
          </a:p>
          <a:p>
            <a:pPr algn="ctr"/>
            <a:r>
              <a:rPr lang="en-US" altLang="ko-Kore-KR" sz="1600" dirty="0">
                <a:solidFill>
                  <a:srgbClr val="C00000"/>
                </a:solidFill>
              </a:rPr>
              <a:t>Risk</a:t>
            </a:r>
            <a:r>
              <a:rPr lang="ko-Kore-KR" altLang="en-US" sz="1600" dirty="0">
                <a:solidFill>
                  <a:srgbClr val="C00000"/>
                </a:solidFill>
              </a:rPr>
              <a:t> 최소화</a:t>
            </a:r>
            <a:r>
              <a:rPr lang="en-US" altLang="ko-Kore-KR" sz="1600" dirty="0">
                <a:solidFill>
                  <a:srgbClr val="C00000"/>
                </a:solidFill>
              </a:rPr>
              <a:t>. </a:t>
            </a:r>
          </a:p>
          <a:p>
            <a:pPr algn="ctr"/>
            <a:r>
              <a:rPr lang="ko-Kore-KR" altLang="en-US" sz="1600" dirty="0">
                <a:solidFill>
                  <a:srgbClr val="C00000"/>
                </a:solidFill>
              </a:rPr>
              <a:t>일종의 </a:t>
            </a:r>
            <a:r>
              <a:rPr lang="en-US" altLang="ko-Kore-KR" sz="1600" dirty="0">
                <a:solidFill>
                  <a:srgbClr val="C00000"/>
                </a:solidFill>
              </a:rPr>
              <a:t>Change propagation</a:t>
            </a:r>
            <a:r>
              <a:rPr lang="ko-Kore-KR" altLang="en-US" sz="1600" dirty="0">
                <a:solidFill>
                  <a:srgbClr val="C00000"/>
                </a:solidFill>
              </a:rPr>
              <a:t>의 범주를 좁히고 나눔</a:t>
            </a:r>
            <a:r>
              <a:rPr lang="en-US" altLang="ko-Kore-KR" sz="1600" dirty="0">
                <a:solidFill>
                  <a:srgbClr val="C00000"/>
                </a:solidFill>
              </a:rPr>
              <a:t>.</a:t>
            </a:r>
            <a:endParaRPr lang="ko-Kore-KR" altLang="en-US" sz="1600" dirty="0">
              <a:solidFill>
                <a:srgbClr val="C00000"/>
              </a:solidFill>
            </a:endParaRPr>
          </a:p>
        </p:txBody>
      </p:sp>
    </p:spTree>
    <p:extLst>
      <p:ext uri="{BB962C8B-B14F-4D97-AF65-F5344CB8AC3E}">
        <p14:creationId xmlns:p14="http://schemas.microsoft.com/office/powerpoint/2010/main" val="1544662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57</a:t>
            </a:fld>
            <a:endParaRPr lang="ko-KR" altLang="en-US" dirty="0"/>
          </a:p>
        </p:txBody>
      </p:sp>
      <p:grpSp>
        <p:nvGrpSpPr>
          <p:cNvPr id="25" name="그룹 24">
            <a:extLst>
              <a:ext uri="{FF2B5EF4-FFF2-40B4-BE49-F238E27FC236}">
                <a16:creationId xmlns:a16="http://schemas.microsoft.com/office/drawing/2014/main" id="{83B6EFEF-A5D7-BC12-FD87-A5707AF06B5D}"/>
              </a:ext>
            </a:extLst>
          </p:cNvPr>
          <p:cNvGrpSpPr/>
          <p:nvPr/>
        </p:nvGrpSpPr>
        <p:grpSpPr>
          <a:xfrm>
            <a:off x="403532" y="1072071"/>
            <a:ext cx="4682863" cy="2835777"/>
            <a:chOff x="256615" y="1430044"/>
            <a:chExt cx="3843898" cy="2327729"/>
          </a:xfrm>
        </p:grpSpPr>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1430044"/>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1908031"/>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2800999"/>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2050906"/>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F3B3488-CCC0-A412-1D91-7F7ABAB75A3F}"/>
              </a:ext>
            </a:extLst>
          </p:cNvPr>
          <p:cNvSpPr txBox="1"/>
          <p:nvPr/>
        </p:nvSpPr>
        <p:spPr>
          <a:xfrm>
            <a:off x="93596" y="4292576"/>
            <a:ext cx="6124754" cy="830997"/>
          </a:xfrm>
          <a:prstGeom prst="rect">
            <a:avLst/>
          </a:prstGeom>
          <a:noFill/>
        </p:spPr>
        <p:txBody>
          <a:bodyPr wrap="none" lIns="0" tIns="0" rIns="0" bIns="0" rtlCol="0">
            <a:spAutoFit/>
          </a:bodyPr>
          <a:lstStyle/>
          <a:p>
            <a:pPr algn="l"/>
            <a:r>
              <a:rPr kumimoji="1" lang="en-US" altLang="ko-Kore-KR" spc="-40" dirty="0">
                <a:latin typeface="+mn-ea"/>
              </a:rPr>
              <a:t>Module</a:t>
            </a:r>
            <a:r>
              <a:rPr kumimoji="1" lang="ko-Kore-KR" altLang="en-US" spc="-40" dirty="0">
                <a:latin typeface="+mn-ea"/>
              </a:rPr>
              <a:t>마다</a:t>
            </a:r>
            <a:r>
              <a:rPr kumimoji="1" lang="en-US" altLang="ko-Kore-KR" spc="-40" dirty="0">
                <a:latin typeface="+mn-ea"/>
              </a:rPr>
              <a:t> </a:t>
            </a:r>
            <a:r>
              <a:rPr kumimoji="1" lang="ko-Kore-KR" altLang="en-US" spc="-40" dirty="0">
                <a:latin typeface="+mn-ea"/>
              </a:rPr>
              <a:t>신규 </a:t>
            </a:r>
            <a:r>
              <a:rPr kumimoji="1" lang="en-US" altLang="ko-Kore-KR" spc="-40" dirty="0">
                <a:solidFill>
                  <a:srgbClr val="C00000"/>
                </a:solidFill>
                <a:latin typeface="+mn-ea"/>
              </a:rPr>
              <a:t>instance </a:t>
            </a:r>
            <a:r>
              <a:rPr kumimoji="1" lang="ko-Kore-KR" altLang="en-US" spc="-40" dirty="0">
                <a:solidFill>
                  <a:srgbClr val="C00000"/>
                </a:solidFill>
                <a:latin typeface="+mn-ea"/>
              </a:rPr>
              <a:t>출시에 대한 </a:t>
            </a:r>
            <a:r>
              <a:rPr kumimoji="1" lang="en-US" altLang="ko-Kore-KR" spc="-40" dirty="0">
                <a:solidFill>
                  <a:srgbClr val="C00000"/>
                </a:solidFill>
                <a:latin typeface="+mn-ea"/>
              </a:rPr>
              <a:t>R</a:t>
            </a:r>
            <a:r>
              <a:rPr kumimoji="1" lang="en-US" altLang="ko-KR" spc="-40" dirty="0">
                <a:solidFill>
                  <a:srgbClr val="C00000"/>
                </a:solidFill>
                <a:latin typeface="+mn-ea"/>
              </a:rPr>
              <a:t>isk</a:t>
            </a:r>
            <a:r>
              <a:rPr kumimoji="1" lang="ko-KR" altLang="en-US" spc="-40" dirty="0">
                <a:latin typeface="+mn-ea"/>
              </a:rPr>
              <a:t>가 상이하게 존재</a:t>
            </a:r>
            <a:endParaRPr kumimoji="1" lang="en-US" altLang="ko-KR" spc="-40" dirty="0">
              <a:latin typeface="+mn-ea"/>
            </a:endParaRPr>
          </a:p>
          <a:p>
            <a:pPr marL="285750" indent="-285750" algn="l">
              <a:buFontTx/>
              <a:buChar char="-"/>
            </a:pPr>
            <a:r>
              <a:rPr kumimoji="1" lang="ko-Kore-KR" altLang="en-US" spc="-40" dirty="0">
                <a:latin typeface="+mn-ea"/>
              </a:rPr>
              <a:t>어떤 </a:t>
            </a:r>
            <a:r>
              <a:rPr kumimoji="1" lang="en-US" altLang="ko-Kore-KR" spc="-40" dirty="0">
                <a:latin typeface="+mn-ea"/>
              </a:rPr>
              <a:t>d</a:t>
            </a:r>
            <a:r>
              <a:rPr kumimoji="1" lang="en-US" altLang="ko-KR" spc="-40" dirty="0">
                <a:latin typeface="+mn-ea"/>
              </a:rPr>
              <a:t>esign spec (replacement dependency)</a:t>
            </a:r>
          </a:p>
          <a:p>
            <a:pPr marL="285750" indent="-285750" algn="l">
              <a:buFontTx/>
              <a:buChar char="-"/>
            </a:pPr>
            <a:r>
              <a:rPr kumimoji="1" lang="ko-KR" altLang="en-US" spc="-40" dirty="0">
                <a:latin typeface="+mn-ea"/>
              </a:rPr>
              <a:t>신규로 나오는지 출시 유무 </a:t>
            </a:r>
            <a:endParaRPr kumimoji="1" lang="en-US" altLang="ko-KR" spc="-40" dirty="0">
              <a:latin typeface="+mn-ea"/>
            </a:endParaRPr>
          </a:p>
        </p:txBody>
      </p:sp>
      <p:sp>
        <p:nvSpPr>
          <p:cNvPr id="49" name="TextBox 48">
            <a:extLst>
              <a:ext uri="{FF2B5EF4-FFF2-40B4-BE49-F238E27FC236}">
                <a16:creationId xmlns:a16="http://schemas.microsoft.com/office/drawing/2014/main" id="{B85B854E-1503-566F-18C0-97C8B980E3FF}"/>
              </a:ext>
            </a:extLst>
          </p:cNvPr>
          <p:cNvSpPr txBox="1"/>
          <p:nvPr/>
        </p:nvSpPr>
        <p:spPr>
          <a:xfrm>
            <a:off x="5416037" y="4855477"/>
            <a:ext cx="3588675" cy="553998"/>
          </a:xfrm>
          <a:prstGeom prst="rect">
            <a:avLst/>
          </a:prstGeom>
          <a:noFill/>
        </p:spPr>
        <p:txBody>
          <a:bodyPr wrap="none" lIns="0" tIns="0" rIns="0" bIns="0" rtlCol="0">
            <a:spAutoFit/>
          </a:bodyPr>
          <a:lstStyle/>
          <a:p>
            <a:pPr algn="ctr"/>
            <a:r>
              <a:rPr kumimoji="1" lang="ko-Kore-KR" altLang="en-US" spc="-40" dirty="0">
                <a:latin typeface="+mn-ea"/>
              </a:rPr>
              <a:t>많은 </a:t>
            </a:r>
            <a:r>
              <a:rPr kumimoji="1" lang="en-US" altLang="ko-Kore-KR" spc="-40" dirty="0">
                <a:latin typeface="+mn-ea"/>
              </a:rPr>
              <a:t>module </a:t>
            </a:r>
            <a:r>
              <a:rPr kumimoji="1" lang="ko-Kore-KR" altLang="en-US" spc="-40" dirty="0">
                <a:latin typeface="+mn-ea"/>
              </a:rPr>
              <a:t>사이의 의존성은 </a:t>
            </a:r>
            <a:endParaRPr kumimoji="1" lang="en-US" altLang="ko-Kore-KR" spc="-40" dirty="0">
              <a:latin typeface="+mn-ea"/>
            </a:endParaRPr>
          </a:p>
          <a:p>
            <a:pPr algn="ctr"/>
            <a:r>
              <a:rPr kumimoji="1" lang="ko-Kore-KR" altLang="en-US" spc="-40" dirty="0">
                <a:latin typeface="+mn-ea"/>
              </a:rPr>
              <a:t>불확실성으로 인한 </a:t>
            </a:r>
            <a:r>
              <a:rPr kumimoji="1" lang="en-US" altLang="ko-Kore-KR" spc="-40" dirty="0">
                <a:latin typeface="+mn-ea"/>
              </a:rPr>
              <a:t>risk propagation</a:t>
            </a:r>
            <a:endParaRPr kumimoji="1" lang="en-US" altLang="ko-KR" spc="-40" dirty="0">
              <a:latin typeface="+mn-ea"/>
            </a:endParaRPr>
          </a:p>
        </p:txBody>
      </p:sp>
      <p:cxnSp>
        <p:nvCxnSpPr>
          <p:cNvPr id="50" name="직선 연결선[R] 49">
            <a:extLst>
              <a:ext uri="{FF2B5EF4-FFF2-40B4-BE49-F238E27FC236}">
                <a16:creationId xmlns:a16="http://schemas.microsoft.com/office/drawing/2014/main" id="{D212288F-5F29-DF68-9B0B-E3D07D76860D}"/>
              </a:ext>
            </a:extLst>
          </p:cNvPr>
          <p:cNvCxnSpPr>
            <a:cxnSpLocks/>
          </p:cNvCxnSpPr>
          <p:nvPr/>
        </p:nvCxnSpPr>
        <p:spPr>
          <a:xfrm flipH="1" flipV="1">
            <a:off x="4322273" y="4979112"/>
            <a:ext cx="837747" cy="19119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67666F5-F7EA-8810-AAD2-25A32CA5AAE6}"/>
              </a:ext>
            </a:extLst>
          </p:cNvPr>
          <p:cNvSpPr txBox="1"/>
          <p:nvPr/>
        </p:nvSpPr>
        <p:spPr>
          <a:xfrm>
            <a:off x="70655" y="5830296"/>
            <a:ext cx="8503235" cy="553998"/>
          </a:xfrm>
          <a:prstGeom prst="rect">
            <a:avLst/>
          </a:prstGeom>
          <a:noFill/>
        </p:spPr>
        <p:txBody>
          <a:bodyPr wrap="square" lIns="0" tIns="0" rIns="0" bIns="0" rtlCol="0">
            <a:spAutoFit/>
          </a:bodyPr>
          <a:lstStyle/>
          <a:p>
            <a:r>
              <a:rPr kumimoji="1" lang="en-US" altLang="ko-KR" spc="-40" dirty="0">
                <a:latin typeface="+mn-ea"/>
              </a:rPr>
              <a:t>[</a:t>
            </a:r>
            <a:r>
              <a:rPr kumimoji="1" lang="en-US" altLang="ko-Kore-KR" spc="-40" dirty="0">
                <a:latin typeface="+mn-ea"/>
              </a:rPr>
              <a:t>Multi-supplier, supplier replacement, </a:t>
            </a:r>
            <a:r>
              <a:rPr kumimoji="1" lang="ko-Kore-KR" altLang="en-US" spc="-40" dirty="0">
                <a:latin typeface="+mn-ea"/>
              </a:rPr>
              <a:t>더 많은 투자</a:t>
            </a:r>
            <a:r>
              <a:rPr kumimoji="1" lang="en-US" altLang="ko-KR" spc="-40" dirty="0">
                <a:latin typeface="+mn-ea"/>
              </a:rPr>
              <a:t>] </a:t>
            </a:r>
            <a:r>
              <a:rPr kumimoji="1" lang="ko-KR" altLang="en-US" spc="-40" dirty="0">
                <a:latin typeface="+mn-ea"/>
              </a:rPr>
              <a:t>로 인한 </a:t>
            </a:r>
            <a:r>
              <a:rPr kumimoji="1" lang="en-US" altLang="ko-KR" spc="-40" dirty="0">
                <a:latin typeface="+mn-ea"/>
              </a:rPr>
              <a:t>cost </a:t>
            </a:r>
            <a:r>
              <a:rPr kumimoji="1" lang="ko-KR" altLang="en-US" spc="-40" dirty="0">
                <a:latin typeface="+mn-ea"/>
              </a:rPr>
              <a:t>와 </a:t>
            </a:r>
            <a:r>
              <a:rPr kumimoji="1" lang="en-US" altLang="ko-KR" spc="-40" dirty="0">
                <a:latin typeface="+mn-ea"/>
              </a:rPr>
              <a:t>risk</a:t>
            </a:r>
            <a:r>
              <a:rPr kumimoji="1" lang="ko-KR" altLang="en-US" spc="-40" dirty="0">
                <a:latin typeface="+mn-ea"/>
              </a:rPr>
              <a:t>로 인한 </a:t>
            </a:r>
            <a:r>
              <a:rPr kumimoji="1" lang="en-US" altLang="ko-KR" spc="-40" dirty="0">
                <a:latin typeface="+mn-ea"/>
              </a:rPr>
              <a:t>loss</a:t>
            </a:r>
          </a:p>
          <a:p>
            <a:r>
              <a:rPr kumimoji="1" lang="en-US" altLang="ko-Kore-KR" spc="-40" dirty="0">
                <a:latin typeface="+mn-ea"/>
              </a:rPr>
              <a:t>- No risk management, full risk management, </a:t>
            </a:r>
            <a:r>
              <a:rPr kumimoji="1" lang="en-US" altLang="ko-Kore-KR" spc="-40" dirty="0">
                <a:solidFill>
                  <a:srgbClr val="C00000"/>
                </a:solidFill>
                <a:latin typeface="+mn-ea"/>
              </a:rPr>
              <a:t>core modules risk management</a:t>
            </a:r>
          </a:p>
        </p:txBody>
      </p:sp>
      <p:sp>
        <p:nvSpPr>
          <p:cNvPr id="54" name="TextBox 53">
            <a:extLst>
              <a:ext uri="{FF2B5EF4-FFF2-40B4-BE49-F238E27FC236}">
                <a16:creationId xmlns:a16="http://schemas.microsoft.com/office/drawing/2014/main" id="{69343F61-9AF2-9E21-2B3B-7D3043E460A7}"/>
              </a:ext>
            </a:extLst>
          </p:cNvPr>
          <p:cNvSpPr txBox="1"/>
          <p:nvPr/>
        </p:nvSpPr>
        <p:spPr>
          <a:xfrm>
            <a:off x="-717452" y="326370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pic>
        <p:nvPicPr>
          <p:cNvPr id="7" name="그림 6">
            <a:extLst>
              <a:ext uri="{FF2B5EF4-FFF2-40B4-BE49-F238E27FC236}">
                <a16:creationId xmlns:a16="http://schemas.microsoft.com/office/drawing/2014/main" id="{3C71429F-12B7-6429-03C7-9417F9D8FCB7}"/>
              </a:ext>
            </a:extLst>
          </p:cNvPr>
          <p:cNvPicPr>
            <a:picLocks noChangeAspect="1"/>
          </p:cNvPicPr>
          <p:nvPr/>
        </p:nvPicPr>
        <p:blipFill>
          <a:blip r:embed="rId4"/>
          <a:stretch>
            <a:fillRect/>
          </a:stretch>
        </p:blipFill>
        <p:spPr>
          <a:xfrm>
            <a:off x="6218350" y="986093"/>
            <a:ext cx="2160651" cy="2090110"/>
          </a:xfrm>
          <a:prstGeom prst="rect">
            <a:avLst/>
          </a:prstGeom>
        </p:spPr>
      </p:pic>
      <p:sp>
        <p:nvSpPr>
          <p:cNvPr id="13" name="TextBox 12">
            <a:extLst>
              <a:ext uri="{FF2B5EF4-FFF2-40B4-BE49-F238E27FC236}">
                <a16:creationId xmlns:a16="http://schemas.microsoft.com/office/drawing/2014/main" id="{B242AAE3-486B-C325-CA71-8228A2063294}"/>
              </a:ext>
            </a:extLst>
          </p:cNvPr>
          <p:cNvSpPr txBox="1"/>
          <p:nvPr/>
        </p:nvSpPr>
        <p:spPr>
          <a:xfrm>
            <a:off x="164845" y="141514"/>
            <a:ext cx="7651710" cy="738664"/>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a:t>
            </a:r>
          </a:p>
          <a:p>
            <a:pPr algn="l"/>
            <a:r>
              <a:rPr kumimoji="1" lang="en-US" altLang="ko-Kore-KR" sz="2400" b="1" spc="-40" dirty="0">
                <a:latin typeface="+mn-ea"/>
              </a:rPr>
              <a:t>Using D-separation in Bayesian network </a:t>
            </a:r>
            <a:r>
              <a:rPr kumimoji="1" lang="en-US" altLang="ko-KR" sz="2400" b="1" spc="-40" dirty="0">
                <a:latin typeface="+mn-ea"/>
              </a:rPr>
              <a:t>[</a:t>
            </a:r>
            <a:r>
              <a:rPr kumimoji="1" lang="ko-KR" altLang="en-US" sz="2400" b="1" spc="-40" dirty="0">
                <a:latin typeface="+mn-ea"/>
              </a:rPr>
              <a:t>조건부 독립</a:t>
            </a:r>
            <a:r>
              <a:rPr kumimoji="1" lang="en-US" altLang="ko-KR" sz="2400" b="1" spc="-40" dirty="0">
                <a:latin typeface="+mn-ea"/>
              </a:rPr>
              <a:t>]</a:t>
            </a:r>
            <a:endParaRPr kumimoji="1" lang="en-US" altLang="ko-Kore-KR" sz="2400" b="1" spc="-40" dirty="0">
              <a:latin typeface="+mn-ea"/>
            </a:endParaRPr>
          </a:p>
        </p:txBody>
      </p:sp>
      <p:pic>
        <p:nvPicPr>
          <p:cNvPr id="15" name="그림 14">
            <a:extLst>
              <a:ext uri="{FF2B5EF4-FFF2-40B4-BE49-F238E27FC236}">
                <a16:creationId xmlns:a16="http://schemas.microsoft.com/office/drawing/2014/main" id="{81EA1F94-39E0-6F5C-CBC0-914650CD1F8A}"/>
              </a:ext>
            </a:extLst>
          </p:cNvPr>
          <p:cNvPicPr>
            <a:picLocks noChangeAspect="1"/>
          </p:cNvPicPr>
          <p:nvPr/>
        </p:nvPicPr>
        <p:blipFill>
          <a:blip r:embed="rId5"/>
          <a:stretch>
            <a:fillRect/>
          </a:stretch>
        </p:blipFill>
        <p:spPr>
          <a:xfrm>
            <a:off x="5462774" y="3196648"/>
            <a:ext cx="3568700" cy="711200"/>
          </a:xfrm>
          <a:prstGeom prst="rect">
            <a:avLst/>
          </a:prstGeom>
        </p:spPr>
      </p:pic>
      <p:cxnSp>
        <p:nvCxnSpPr>
          <p:cNvPr id="5" name="꺾인 연결선[E] 4">
            <a:extLst>
              <a:ext uri="{FF2B5EF4-FFF2-40B4-BE49-F238E27FC236}">
                <a16:creationId xmlns:a16="http://schemas.microsoft.com/office/drawing/2014/main" id="{0A728C98-C8B6-3BBC-5358-89CB15490D0C}"/>
              </a:ext>
            </a:extLst>
          </p:cNvPr>
          <p:cNvCxnSpPr>
            <a:cxnSpLocks/>
            <a:stCxn id="7" idx="1"/>
          </p:cNvCxnSpPr>
          <p:nvPr/>
        </p:nvCxnSpPr>
        <p:spPr>
          <a:xfrm rot="10800000" flipV="1">
            <a:off x="5940186" y="2031147"/>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803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58</a:t>
            </a:fld>
            <a:endParaRPr lang="ko-KR" altLang="en-US" dirty="0"/>
          </a:p>
        </p:txBody>
      </p:sp>
      <p:grpSp>
        <p:nvGrpSpPr>
          <p:cNvPr id="25" name="그룹 24">
            <a:extLst>
              <a:ext uri="{FF2B5EF4-FFF2-40B4-BE49-F238E27FC236}">
                <a16:creationId xmlns:a16="http://schemas.microsoft.com/office/drawing/2014/main" id="{83B6EFEF-A5D7-BC12-FD87-A5707AF06B5D}"/>
              </a:ext>
            </a:extLst>
          </p:cNvPr>
          <p:cNvGrpSpPr/>
          <p:nvPr/>
        </p:nvGrpSpPr>
        <p:grpSpPr>
          <a:xfrm>
            <a:off x="93597" y="1482808"/>
            <a:ext cx="3779148" cy="2245373"/>
            <a:chOff x="256615" y="1430044"/>
            <a:chExt cx="3843898" cy="2327729"/>
          </a:xfrm>
        </p:grpSpPr>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1430044"/>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1908031"/>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2800999"/>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2050906"/>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18" name="타원 17">
            <a:extLst>
              <a:ext uri="{FF2B5EF4-FFF2-40B4-BE49-F238E27FC236}">
                <a16:creationId xmlns:a16="http://schemas.microsoft.com/office/drawing/2014/main" id="{7AD5FE8A-98D7-3183-482D-5F4C7568A6D5}"/>
              </a:ext>
            </a:extLst>
          </p:cNvPr>
          <p:cNvSpPr/>
          <p:nvPr/>
        </p:nvSpPr>
        <p:spPr>
          <a:xfrm>
            <a:off x="3922955" y="1017046"/>
            <a:ext cx="740860" cy="740860"/>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M6</a:t>
            </a:r>
            <a:endParaRPr kumimoji="1" lang="ko-Kore-KR" altLang="en-US" sz="1600" dirty="0">
              <a:solidFill>
                <a:schemeClr val="tx1"/>
              </a:solidFill>
            </a:endParaRPr>
          </a:p>
        </p:txBody>
      </p:sp>
      <p:sp>
        <p:nvSpPr>
          <p:cNvPr id="19" name="타원 18">
            <a:extLst>
              <a:ext uri="{FF2B5EF4-FFF2-40B4-BE49-F238E27FC236}">
                <a16:creationId xmlns:a16="http://schemas.microsoft.com/office/drawing/2014/main" id="{FCEB672C-A3BF-9E22-2742-B21323B7DD44}"/>
              </a:ext>
            </a:extLst>
          </p:cNvPr>
          <p:cNvSpPr/>
          <p:nvPr/>
        </p:nvSpPr>
        <p:spPr>
          <a:xfrm>
            <a:off x="4928202" y="1336993"/>
            <a:ext cx="740860" cy="740860"/>
          </a:xfrm>
          <a:prstGeom prst="ellipse">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20" name="타원 19">
            <a:extLst>
              <a:ext uri="{FF2B5EF4-FFF2-40B4-BE49-F238E27FC236}">
                <a16:creationId xmlns:a16="http://schemas.microsoft.com/office/drawing/2014/main" id="{3BBE1023-90C3-5617-9BDB-5FC9D77AA098}"/>
              </a:ext>
            </a:extLst>
          </p:cNvPr>
          <p:cNvSpPr/>
          <p:nvPr/>
        </p:nvSpPr>
        <p:spPr>
          <a:xfrm>
            <a:off x="5163012" y="3343780"/>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M11</a:t>
            </a:r>
            <a:endParaRPr kumimoji="1" lang="ko-Kore-KR" altLang="en-US" sz="1600" dirty="0">
              <a:solidFill>
                <a:schemeClr val="tx1"/>
              </a:solidFill>
            </a:endParaRPr>
          </a:p>
        </p:txBody>
      </p:sp>
      <p:sp>
        <p:nvSpPr>
          <p:cNvPr id="22" name="타원 21">
            <a:extLst>
              <a:ext uri="{FF2B5EF4-FFF2-40B4-BE49-F238E27FC236}">
                <a16:creationId xmlns:a16="http://schemas.microsoft.com/office/drawing/2014/main" id="{058A7D9C-ABF9-F175-B954-07D74F57C427}"/>
              </a:ext>
            </a:extLst>
          </p:cNvPr>
          <p:cNvSpPr/>
          <p:nvPr/>
        </p:nvSpPr>
        <p:spPr>
          <a:xfrm>
            <a:off x="3904639" y="2077853"/>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M7</a:t>
            </a:r>
            <a:endParaRPr kumimoji="1" lang="ko-Kore-KR" altLang="en-US" sz="1600" dirty="0">
              <a:solidFill>
                <a:schemeClr val="tx1"/>
              </a:solidFill>
            </a:endParaRPr>
          </a:p>
        </p:txBody>
      </p:sp>
      <p:sp>
        <p:nvSpPr>
          <p:cNvPr id="23" name="타원 22">
            <a:extLst>
              <a:ext uri="{FF2B5EF4-FFF2-40B4-BE49-F238E27FC236}">
                <a16:creationId xmlns:a16="http://schemas.microsoft.com/office/drawing/2014/main" id="{2563D2F6-E090-A219-ED07-3032724437B4}"/>
              </a:ext>
            </a:extLst>
          </p:cNvPr>
          <p:cNvSpPr/>
          <p:nvPr/>
        </p:nvSpPr>
        <p:spPr>
          <a:xfrm>
            <a:off x="4419160" y="2743885"/>
            <a:ext cx="740860" cy="740860"/>
          </a:xfrm>
          <a:prstGeom prst="ellipse">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M9</a:t>
            </a:r>
            <a:endParaRPr kumimoji="1" lang="ko-Kore-KR" altLang="en-US" sz="1600" dirty="0">
              <a:solidFill>
                <a:schemeClr val="tx1"/>
              </a:solidFill>
            </a:endParaRPr>
          </a:p>
        </p:txBody>
      </p:sp>
      <p:sp>
        <p:nvSpPr>
          <p:cNvPr id="24" name="타원 23">
            <a:extLst>
              <a:ext uri="{FF2B5EF4-FFF2-40B4-BE49-F238E27FC236}">
                <a16:creationId xmlns:a16="http://schemas.microsoft.com/office/drawing/2014/main" id="{E14B8C7D-ACBC-36A7-8A36-4D8D2E4567DB}"/>
              </a:ext>
            </a:extLst>
          </p:cNvPr>
          <p:cNvSpPr/>
          <p:nvPr/>
        </p:nvSpPr>
        <p:spPr>
          <a:xfrm>
            <a:off x="3904639" y="3554540"/>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M10</a:t>
            </a:r>
            <a:endParaRPr kumimoji="1" lang="ko-Kore-KR" altLang="en-US" sz="1600" dirty="0">
              <a:solidFill>
                <a:schemeClr val="tx1"/>
              </a:solidFill>
            </a:endParaRPr>
          </a:p>
        </p:txBody>
      </p:sp>
      <p:cxnSp>
        <p:nvCxnSpPr>
          <p:cNvPr id="28" name="직선 화살표 연결선 27">
            <a:extLst>
              <a:ext uri="{FF2B5EF4-FFF2-40B4-BE49-F238E27FC236}">
                <a16:creationId xmlns:a16="http://schemas.microsoft.com/office/drawing/2014/main" id="{24ACD92D-A04A-8890-2273-AD2466F55A54}"/>
              </a:ext>
            </a:extLst>
          </p:cNvPr>
          <p:cNvCxnSpPr>
            <a:stCxn id="22" idx="0"/>
            <a:endCxn id="18" idx="4"/>
          </p:cNvCxnSpPr>
          <p:nvPr/>
        </p:nvCxnSpPr>
        <p:spPr>
          <a:xfrm flipV="1">
            <a:off x="4275069" y="1757906"/>
            <a:ext cx="18316" cy="319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3FF5CB1-3DAA-FBB4-3B8D-AB2E7BF400A6}"/>
              </a:ext>
            </a:extLst>
          </p:cNvPr>
          <p:cNvCxnSpPr>
            <a:cxnSpLocks/>
            <a:stCxn id="18" idx="6"/>
            <a:endCxn id="19" idx="1"/>
          </p:cNvCxnSpPr>
          <p:nvPr/>
        </p:nvCxnSpPr>
        <p:spPr>
          <a:xfrm>
            <a:off x="4663815" y="1387476"/>
            <a:ext cx="372883" cy="580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44F3A5F-8BCA-A44B-326B-BE36BEED1B8B}"/>
              </a:ext>
            </a:extLst>
          </p:cNvPr>
          <p:cNvCxnSpPr>
            <a:cxnSpLocks/>
            <a:stCxn id="19" idx="4"/>
            <a:endCxn id="20" idx="0"/>
          </p:cNvCxnSpPr>
          <p:nvPr/>
        </p:nvCxnSpPr>
        <p:spPr>
          <a:xfrm>
            <a:off x="5298632" y="2077853"/>
            <a:ext cx="234810" cy="1265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69ACB96-AD17-299F-43CA-23DA9CC52A3A}"/>
              </a:ext>
            </a:extLst>
          </p:cNvPr>
          <p:cNvCxnSpPr>
            <a:cxnSpLocks/>
            <a:stCxn id="23" idx="5"/>
            <a:endCxn id="20" idx="1"/>
          </p:cNvCxnSpPr>
          <p:nvPr/>
        </p:nvCxnSpPr>
        <p:spPr>
          <a:xfrm>
            <a:off x="5051524" y="3376249"/>
            <a:ext cx="219984" cy="76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3FB07FE-EAD0-C005-B685-B7EEC45ADE96}"/>
              </a:ext>
            </a:extLst>
          </p:cNvPr>
          <p:cNvCxnSpPr>
            <a:cxnSpLocks/>
            <a:stCxn id="23" idx="3"/>
            <a:endCxn id="24" idx="0"/>
          </p:cNvCxnSpPr>
          <p:nvPr/>
        </p:nvCxnSpPr>
        <p:spPr>
          <a:xfrm flipH="1">
            <a:off x="4275069" y="3376249"/>
            <a:ext cx="252587" cy="178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3003EA-F7EE-1F17-92EF-55B5997617B2}"/>
              </a:ext>
            </a:extLst>
          </p:cNvPr>
          <p:cNvSpPr txBox="1"/>
          <p:nvPr/>
        </p:nvSpPr>
        <p:spPr>
          <a:xfrm>
            <a:off x="6186396" y="969393"/>
            <a:ext cx="2888291" cy="246221"/>
          </a:xfrm>
          <a:prstGeom prst="rect">
            <a:avLst/>
          </a:prstGeom>
          <a:noFill/>
        </p:spPr>
        <p:txBody>
          <a:bodyPr wrap="none" lIns="0" tIns="0" rIns="0" bIns="0" rtlCol="0">
            <a:spAutoFit/>
          </a:bodyPr>
          <a:lstStyle/>
          <a:p>
            <a:pPr algn="l"/>
            <a:r>
              <a:rPr kumimoji="1" lang="en-US" altLang="ko-Kore-KR" sz="1600" spc="-40" dirty="0">
                <a:latin typeface="+mn-ea"/>
              </a:rPr>
              <a:t>Ex) </a:t>
            </a:r>
            <a:r>
              <a:rPr kumimoji="1" lang="en-US" altLang="ko-KR" sz="1600" spc="-40" dirty="0">
                <a:latin typeface="+mn-ea"/>
              </a:rPr>
              <a:t>each module has 3 instances</a:t>
            </a:r>
            <a:endParaRPr kumimoji="1" lang="ko-Kore-KR" altLang="en-US" sz="1600" spc="-40" dirty="0">
              <a:latin typeface="+mn-ea"/>
            </a:endParaRPr>
          </a:p>
        </p:txBody>
      </p:sp>
      <p:sp>
        <p:nvSpPr>
          <p:cNvPr id="42" name="TextBox 41">
            <a:extLst>
              <a:ext uri="{FF2B5EF4-FFF2-40B4-BE49-F238E27FC236}">
                <a16:creationId xmlns:a16="http://schemas.microsoft.com/office/drawing/2014/main" id="{993A8D2A-C7FF-312E-15BC-F744173F14EE}"/>
              </a:ext>
            </a:extLst>
          </p:cNvPr>
          <p:cNvSpPr txBox="1"/>
          <p:nvPr/>
        </p:nvSpPr>
        <p:spPr>
          <a:xfrm>
            <a:off x="6186396" y="1339823"/>
            <a:ext cx="3038011" cy="246221"/>
          </a:xfrm>
          <a:prstGeom prst="rect">
            <a:avLst/>
          </a:prstGeom>
          <a:noFill/>
        </p:spPr>
        <p:txBody>
          <a:bodyPr wrap="none" lIns="0" tIns="0" rIns="0" bIns="0" rtlCol="0">
            <a:spAutoFit/>
          </a:bodyPr>
          <a:lstStyle/>
          <a:p>
            <a:pPr algn="l"/>
            <a:r>
              <a:rPr kumimoji="1" lang="en-US" altLang="ko-Kore-KR" sz="1600" spc="-40" dirty="0">
                <a:latin typeface="+mn-ea"/>
              </a:rPr>
              <a:t>Without replacement dependence</a:t>
            </a:r>
            <a:endParaRPr kumimoji="1" lang="ko-Kore-KR" altLang="en-US" sz="1600" spc="-40" dirty="0">
              <a:latin typeface="+mn-ea"/>
            </a:endParaRPr>
          </a:p>
        </p:txBody>
      </p:sp>
      <p:sp>
        <p:nvSpPr>
          <p:cNvPr id="43" name="TextBox 42">
            <a:extLst>
              <a:ext uri="{FF2B5EF4-FFF2-40B4-BE49-F238E27FC236}">
                <a16:creationId xmlns:a16="http://schemas.microsoft.com/office/drawing/2014/main" id="{47037FB5-973D-1843-A8E0-9F2725379EBE}"/>
              </a:ext>
            </a:extLst>
          </p:cNvPr>
          <p:cNvSpPr txBox="1"/>
          <p:nvPr/>
        </p:nvSpPr>
        <p:spPr>
          <a:xfrm>
            <a:off x="6330767" y="1743005"/>
            <a:ext cx="1466427" cy="246221"/>
          </a:xfrm>
          <a:prstGeom prst="rect">
            <a:avLst/>
          </a:prstGeom>
          <a:noFill/>
        </p:spPr>
        <p:txBody>
          <a:bodyPr wrap="none" lIns="0" tIns="0" rIns="0" bIns="0" rtlCol="0">
            <a:spAutoFit/>
          </a:bodyPr>
          <a:lstStyle/>
          <a:p>
            <a:pPr algn="l"/>
            <a:r>
              <a:rPr kumimoji="1" lang="en-US" altLang="ko-Kore-KR" sz="1600" spc="-40" dirty="0">
                <a:latin typeface="+mn-ea"/>
              </a:rPr>
              <a:t> = 3</a:t>
            </a:r>
            <a:r>
              <a:rPr kumimoji="1" lang="en-US" altLang="ko-Kore-KR" sz="1600" spc="-40" baseline="30000" dirty="0">
                <a:latin typeface="+mn-ea"/>
              </a:rPr>
              <a:t>6</a:t>
            </a:r>
            <a:r>
              <a:rPr kumimoji="1" lang="en-US" altLang="ko-Kore-KR" sz="1600" spc="-40" dirty="0">
                <a:latin typeface="+mn-ea"/>
              </a:rPr>
              <a:t> candidates</a:t>
            </a:r>
            <a:endParaRPr kumimoji="1" lang="ko-Kore-KR" altLang="en-US" sz="1600" spc="-40" dirty="0">
              <a:latin typeface="+mn-ea"/>
            </a:endParaRPr>
          </a:p>
        </p:txBody>
      </p:sp>
      <p:sp>
        <p:nvSpPr>
          <p:cNvPr id="44" name="TextBox 43">
            <a:extLst>
              <a:ext uri="{FF2B5EF4-FFF2-40B4-BE49-F238E27FC236}">
                <a16:creationId xmlns:a16="http://schemas.microsoft.com/office/drawing/2014/main" id="{86B30725-BA49-5BC3-CE38-5E9345F612A2}"/>
              </a:ext>
            </a:extLst>
          </p:cNvPr>
          <p:cNvSpPr txBox="1"/>
          <p:nvPr/>
        </p:nvSpPr>
        <p:spPr>
          <a:xfrm>
            <a:off x="6039492" y="2165645"/>
            <a:ext cx="3046027" cy="1477328"/>
          </a:xfrm>
          <a:prstGeom prst="rect">
            <a:avLst/>
          </a:prstGeom>
          <a:noFill/>
        </p:spPr>
        <p:txBody>
          <a:bodyPr wrap="none" lIns="0" tIns="0" rIns="0" bIns="0" rtlCol="0">
            <a:spAutoFit/>
          </a:bodyPr>
          <a:lstStyle/>
          <a:p>
            <a:pPr algn="l"/>
            <a:r>
              <a:rPr kumimoji="1" lang="en-US" altLang="ko-Kore-KR" sz="1600" spc="-40" dirty="0">
                <a:latin typeface="+mn-ea"/>
              </a:rPr>
              <a:t>Using D-separation with M1</a:t>
            </a:r>
          </a:p>
          <a:p>
            <a:pPr algn="l"/>
            <a:endParaRPr kumimoji="1" lang="en-US" altLang="ko-Kore-KR" sz="1600" spc="-40" dirty="0">
              <a:latin typeface="+mn-ea"/>
            </a:endParaRPr>
          </a:p>
          <a:p>
            <a:pPr algn="l"/>
            <a:r>
              <a:rPr kumimoji="1" lang="en-US" altLang="ko-Kore-KR" sz="1600" spc="-40" dirty="0">
                <a:latin typeface="+mn-ea"/>
              </a:rPr>
              <a:t> = subgroup1 (M1, M6, M7)</a:t>
            </a:r>
          </a:p>
          <a:p>
            <a:pPr algn="l"/>
            <a:r>
              <a:rPr kumimoji="1" lang="en-US" altLang="ko-Kore-KR" sz="1600" spc="-40" dirty="0">
                <a:latin typeface="+mn-ea"/>
              </a:rPr>
              <a:t> = sub group2(M1, M9, M10,M11)</a:t>
            </a:r>
          </a:p>
          <a:p>
            <a:pPr algn="l"/>
            <a:endParaRPr kumimoji="1" lang="en-US" altLang="ko-Kore-KR" sz="1600" spc="-40" dirty="0">
              <a:latin typeface="+mn-ea"/>
            </a:endParaRPr>
          </a:p>
          <a:p>
            <a:pPr algn="l"/>
            <a:r>
              <a:rPr kumimoji="1" lang="en-US" altLang="ko-Kore-KR" sz="1600" spc="-40" dirty="0">
                <a:latin typeface="+mn-ea"/>
                <a:sym typeface="Wingdings" pitchFamily="2" charset="2"/>
              </a:rPr>
              <a:t> </a:t>
            </a:r>
            <a:r>
              <a:rPr kumimoji="1" lang="en-US" altLang="ko-Kore-KR" sz="1600" spc="-40" dirty="0">
                <a:latin typeface="+mn-ea"/>
              </a:rPr>
              <a:t>3</a:t>
            </a:r>
            <a:r>
              <a:rPr kumimoji="1" lang="en-US" altLang="ko-Kore-KR" sz="1600" spc="-40" baseline="30000" dirty="0">
                <a:latin typeface="+mn-ea"/>
              </a:rPr>
              <a:t>3</a:t>
            </a:r>
            <a:r>
              <a:rPr kumimoji="1" lang="en-US" altLang="ko-Kore-KR" sz="1600" spc="-40" dirty="0">
                <a:latin typeface="+mn-ea"/>
              </a:rPr>
              <a:t> + 3</a:t>
            </a:r>
            <a:r>
              <a:rPr kumimoji="1" lang="en-US" altLang="ko-Kore-KR" sz="1600" spc="-40" baseline="30000" dirty="0">
                <a:latin typeface="+mn-ea"/>
              </a:rPr>
              <a:t>4 </a:t>
            </a:r>
            <a:r>
              <a:rPr kumimoji="1" lang="en-US" altLang="ko-Kore-KR" sz="1600" spc="-40" dirty="0">
                <a:latin typeface="+mn-ea"/>
              </a:rPr>
              <a:t>= 4 * 3</a:t>
            </a:r>
            <a:r>
              <a:rPr kumimoji="1" lang="en-US" altLang="ko-Kore-KR" sz="1600" spc="-40" baseline="30000" dirty="0">
                <a:latin typeface="+mn-ea"/>
              </a:rPr>
              <a:t>3</a:t>
            </a:r>
            <a:r>
              <a:rPr kumimoji="1" lang="en-US" altLang="ko-Kore-KR" sz="1600" spc="-40" dirty="0">
                <a:latin typeface="+mn-ea"/>
              </a:rPr>
              <a:t> &lt;&lt; 3</a:t>
            </a:r>
            <a:r>
              <a:rPr kumimoji="1" lang="en-US" altLang="ko-Kore-KR" sz="1600" spc="-40" baseline="30000" dirty="0">
                <a:latin typeface="+mn-ea"/>
              </a:rPr>
              <a:t>6</a:t>
            </a:r>
            <a:endParaRPr kumimoji="1" lang="ko-Kore-KR" altLang="en-US" sz="1600" spc="-40" dirty="0">
              <a:latin typeface="+mn-ea"/>
            </a:endParaRPr>
          </a:p>
        </p:txBody>
      </p:sp>
      <p:sp>
        <p:nvSpPr>
          <p:cNvPr id="45" name="TextBox 44">
            <a:extLst>
              <a:ext uri="{FF2B5EF4-FFF2-40B4-BE49-F238E27FC236}">
                <a16:creationId xmlns:a16="http://schemas.microsoft.com/office/drawing/2014/main" id="{839D7BA9-F0DD-78D8-5F7A-A80D0C576E5A}"/>
              </a:ext>
            </a:extLst>
          </p:cNvPr>
          <p:cNvSpPr txBox="1"/>
          <p:nvPr/>
        </p:nvSpPr>
        <p:spPr>
          <a:xfrm>
            <a:off x="6039492" y="3766634"/>
            <a:ext cx="2938305" cy="553998"/>
          </a:xfrm>
          <a:prstGeom prst="rect">
            <a:avLst/>
          </a:prstGeom>
          <a:noFill/>
        </p:spPr>
        <p:txBody>
          <a:bodyPr wrap="none" lIns="0" tIns="0" rIns="0" bIns="0" rtlCol="0">
            <a:spAutoFit/>
          </a:bodyPr>
          <a:lstStyle/>
          <a:p>
            <a:pPr algn="ctr"/>
            <a:r>
              <a:rPr kumimoji="1" lang="ko-Kore-KR" altLang="en-US" spc="-40" dirty="0">
                <a:latin typeface="+mn-ea"/>
              </a:rPr>
              <a:t>단순히 경우의수 뿐만 아니라</a:t>
            </a:r>
            <a:endParaRPr kumimoji="1" lang="en-US" altLang="ko-Kore-KR" spc="-40" dirty="0">
              <a:latin typeface="+mn-ea"/>
            </a:endParaRPr>
          </a:p>
          <a:p>
            <a:pPr algn="ctr"/>
            <a:r>
              <a:rPr kumimoji="1" lang="en-US" altLang="ko-KR" b="1" spc="-40" dirty="0">
                <a:solidFill>
                  <a:srgbClr val="C00000"/>
                </a:solidFill>
                <a:latin typeface="+mn-ea"/>
              </a:rPr>
              <a:t>“</a:t>
            </a:r>
            <a:r>
              <a:rPr kumimoji="1" lang="ko-Kore-KR" altLang="en-US" b="1" spc="-40" dirty="0">
                <a:solidFill>
                  <a:srgbClr val="C00000"/>
                </a:solidFill>
                <a:latin typeface="+mn-ea"/>
              </a:rPr>
              <a:t>독립적인 선택</a:t>
            </a:r>
            <a:r>
              <a:rPr kumimoji="1" lang="en-US" altLang="ko-Kore-KR" b="1" spc="-40" dirty="0">
                <a:solidFill>
                  <a:srgbClr val="C00000"/>
                </a:solidFill>
                <a:latin typeface="+mn-ea"/>
              </a:rPr>
              <a:t>"</a:t>
            </a:r>
            <a:endParaRPr kumimoji="1" lang="ko-Kore-KR" altLang="en-US" b="1" spc="-40" dirty="0">
              <a:solidFill>
                <a:srgbClr val="C00000"/>
              </a:solidFill>
              <a:latin typeface="+mn-ea"/>
            </a:endParaRPr>
          </a:p>
        </p:txBody>
      </p:sp>
      <p:sp>
        <p:nvSpPr>
          <p:cNvPr id="47" name="TextBox 46">
            <a:extLst>
              <a:ext uri="{FF2B5EF4-FFF2-40B4-BE49-F238E27FC236}">
                <a16:creationId xmlns:a16="http://schemas.microsoft.com/office/drawing/2014/main" id="{2F3B3488-CCC0-A412-1D91-7F7ABAB75A3F}"/>
              </a:ext>
            </a:extLst>
          </p:cNvPr>
          <p:cNvSpPr txBox="1"/>
          <p:nvPr/>
        </p:nvSpPr>
        <p:spPr>
          <a:xfrm>
            <a:off x="93596" y="4607614"/>
            <a:ext cx="6124754" cy="830997"/>
          </a:xfrm>
          <a:prstGeom prst="rect">
            <a:avLst/>
          </a:prstGeom>
          <a:noFill/>
        </p:spPr>
        <p:txBody>
          <a:bodyPr wrap="none" lIns="0" tIns="0" rIns="0" bIns="0" rtlCol="0">
            <a:spAutoFit/>
          </a:bodyPr>
          <a:lstStyle/>
          <a:p>
            <a:pPr algn="l"/>
            <a:r>
              <a:rPr kumimoji="1" lang="en-US" altLang="ko-Kore-KR" spc="-40" dirty="0">
                <a:latin typeface="+mn-ea"/>
              </a:rPr>
              <a:t>Module</a:t>
            </a:r>
            <a:r>
              <a:rPr kumimoji="1" lang="ko-Kore-KR" altLang="en-US" spc="-40" dirty="0">
                <a:latin typeface="+mn-ea"/>
              </a:rPr>
              <a:t>마다</a:t>
            </a:r>
            <a:r>
              <a:rPr kumimoji="1" lang="en-US" altLang="ko-Kore-KR" spc="-40" dirty="0">
                <a:latin typeface="+mn-ea"/>
              </a:rPr>
              <a:t> </a:t>
            </a:r>
            <a:r>
              <a:rPr kumimoji="1" lang="ko-Kore-KR" altLang="en-US" spc="-40" dirty="0">
                <a:latin typeface="+mn-ea"/>
              </a:rPr>
              <a:t>신규 </a:t>
            </a:r>
            <a:r>
              <a:rPr kumimoji="1" lang="en-US" altLang="ko-Kore-KR" spc="-40" dirty="0">
                <a:solidFill>
                  <a:srgbClr val="C00000"/>
                </a:solidFill>
                <a:latin typeface="+mn-ea"/>
              </a:rPr>
              <a:t>instance </a:t>
            </a:r>
            <a:r>
              <a:rPr kumimoji="1" lang="ko-Kore-KR" altLang="en-US" spc="-40" dirty="0">
                <a:solidFill>
                  <a:srgbClr val="C00000"/>
                </a:solidFill>
                <a:latin typeface="+mn-ea"/>
              </a:rPr>
              <a:t>출시에 대한 </a:t>
            </a:r>
            <a:r>
              <a:rPr kumimoji="1" lang="en-US" altLang="ko-Kore-KR" spc="-40" dirty="0">
                <a:solidFill>
                  <a:srgbClr val="C00000"/>
                </a:solidFill>
                <a:latin typeface="+mn-ea"/>
              </a:rPr>
              <a:t>R</a:t>
            </a:r>
            <a:r>
              <a:rPr kumimoji="1" lang="en-US" altLang="ko-KR" spc="-40" dirty="0">
                <a:solidFill>
                  <a:srgbClr val="C00000"/>
                </a:solidFill>
                <a:latin typeface="+mn-ea"/>
              </a:rPr>
              <a:t>isk</a:t>
            </a:r>
            <a:r>
              <a:rPr kumimoji="1" lang="ko-KR" altLang="en-US" spc="-40" dirty="0">
                <a:latin typeface="+mn-ea"/>
              </a:rPr>
              <a:t>가 상이하게 존재</a:t>
            </a:r>
            <a:endParaRPr kumimoji="1" lang="en-US" altLang="ko-KR" spc="-40" dirty="0">
              <a:latin typeface="+mn-ea"/>
            </a:endParaRPr>
          </a:p>
          <a:p>
            <a:pPr marL="285750" indent="-285750" algn="l">
              <a:buFontTx/>
              <a:buChar char="-"/>
            </a:pPr>
            <a:r>
              <a:rPr kumimoji="1" lang="ko-Kore-KR" altLang="en-US" spc="-40" dirty="0">
                <a:latin typeface="+mn-ea"/>
              </a:rPr>
              <a:t>어떤 </a:t>
            </a:r>
            <a:r>
              <a:rPr kumimoji="1" lang="en-US" altLang="ko-Kore-KR" spc="-40" dirty="0">
                <a:latin typeface="+mn-ea"/>
              </a:rPr>
              <a:t>d</a:t>
            </a:r>
            <a:r>
              <a:rPr kumimoji="1" lang="en-US" altLang="ko-KR" spc="-40" dirty="0">
                <a:latin typeface="+mn-ea"/>
              </a:rPr>
              <a:t>esign spec (replacement dependency)</a:t>
            </a:r>
          </a:p>
          <a:p>
            <a:pPr marL="285750" indent="-285750" algn="l">
              <a:buFontTx/>
              <a:buChar char="-"/>
            </a:pPr>
            <a:r>
              <a:rPr kumimoji="1" lang="ko-KR" altLang="en-US" spc="-40" dirty="0">
                <a:latin typeface="+mn-ea"/>
              </a:rPr>
              <a:t>신규로 나오는지 출시 유무 </a:t>
            </a:r>
            <a:endParaRPr kumimoji="1" lang="en-US" altLang="ko-KR" spc="-40" dirty="0">
              <a:latin typeface="+mn-ea"/>
            </a:endParaRPr>
          </a:p>
        </p:txBody>
      </p:sp>
      <p:sp>
        <p:nvSpPr>
          <p:cNvPr id="49" name="TextBox 48">
            <a:extLst>
              <a:ext uri="{FF2B5EF4-FFF2-40B4-BE49-F238E27FC236}">
                <a16:creationId xmlns:a16="http://schemas.microsoft.com/office/drawing/2014/main" id="{B85B854E-1503-566F-18C0-97C8B980E3FF}"/>
              </a:ext>
            </a:extLst>
          </p:cNvPr>
          <p:cNvSpPr txBox="1"/>
          <p:nvPr/>
        </p:nvSpPr>
        <p:spPr>
          <a:xfrm>
            <a:off x="5416037" y="5170515"/>
            <a:ext cx="3588675" cy="553998"/>
          </a:xfrm>
          <a:prstGeom prst="rect">
            <a:avLst/>
          </a:prstGeom>
          <a:noFill/>
        </p:spPr>
        <p:txBody>
          <a:bodyPr wrap="none" lIns="0" tIns="0" rIns="0" bIns="0" rtlCol="0">
            <a:spAutoFit/>
          </a:bodyPr>
          <a:lstStyle/>
          <a:p>
            <a:pPr algn="ctr"/>
            <a:r>
              <a:rPr kumimoji="1" lang="ko-Kore-KR" altLang="en-US" spc="-40" dirty="0">
                <a:latin typeface="+mn-ea"/>
              </a:rPr>
              <a:t>많은 </a:t>
            </a:r>
            <a:r>
              <a:rPr kumimoji="1" lang="en-US" altLang="ko-Kore-KR" spc="-40" dirty="0">
                <a:latin typeface="+mn-ea"/>
              </a:rPr>
              <a:t>module </a:t>
            </a:r>
            <a:r>
              <a:rPr kumimoji="1" lang="ko-Kore-KR" altLang="en-US" spc="-40" dirty="0">
                <a:latin typeface="+mn-ea"/>
              </a:rPr>
              <a:t>사이의 의존성은 </a:t>
            </a:r>
            <a:endParaRPr kumimoji="1" lang="en-US" altLang="ko-Kore-KR" spc="-40" dirty="0">
              <a:latin typeface="+mn-ea"/>
            </a:endParaRPr>
          </a:p>
          <a:p>
            <a:pPr algn="ctr"/>
            <a:r>
              <a:rPr kumimoji="1" lang="ko-Kore-KR" altLang="en-US" spc="-40" dirty="0">
                <a:latin typeface="+mn-ea"/>
              </a:rPr>
              <a:t>불확실성으로 인한 </a:t>
            </a:r>
            <a:r>
              <a:rPr kumimoji="1" lang="en-US" altLang="ko-Kore-KR" spc="-40" dirty="0">
                <a:latin typeface="+mn-ea"/>
              </a:rPr>
              <a:t>risk propagation</a:t>
            </a:r>
            <a:endParaRPr kumimoji="1" lang="en-US" altLang="ko-KR" spc="-40" dirty="0">
              <a:latin typeface="+mn-ea"/>
            </a:endParaRPr>
          </a:p>
        </p:txBody>
      </p:sp>
      <p:cxnSp>
        <p:nvCxnSpPr>
          <p:cNvPr id="50" name="직선 연결선[R] 49">
            <a:extLst>
              <a:ext uri="{FF2B5EF4-FFF2-40B4-BE49-F238E27FC236}">
                <a16:creationId xmlns:a16="http://schemas.microsoft.com/office/drawing/2014/main" id="{D212288F-5F29-DF68-9B0B-E3D07D76860D}"/>
              </a:ext>
            </a:extLst>
          </p:cNvPr>
          <p:cNvCxnSpPr>
            <a:cxnSpLocks/>
          </p:cNvCxnSpPr>
          <p:nvPr/>
        </p:nvCxnSpPr>
        <p:spPr>
          <a:xfrm flipH="1" flipV="1">
            <a:off x="4322273" y="5294150"/>
            <a:ext cx="837747" cy="19119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67666F5-F7EA-8810-AAD2-25A32CA5AAE6}"/>
              </a:ext>
            </a:extLst>
          </p:cNvPr>
          <p:cNvSpPr txBox="1"/>
          <p:nvPr/>
        </p:nvSpPr>
        <p:spPr>
          <a:xfrm>
            <a:off x="0" y="6018850"/>
            <a:ext cx="8503235" cy="553998"/>
          </a:xfrm>
          <a:prstGeom prst="rect">
            <a:avLst/>
          </a:prstGeom>
          <a:noFill/>
        </p:spPr>
        <p:txBody>
          <a:bodyPr wrap="square" lIns="0" tIns="0" rIns="0" bIns="0" rtlCol="0">
            <a:spAutoFit/>
          </a:bodyPr>
          <a:lstStyle/>
          <a:p>
            <a:pPr algn="ctr"/>
            <a:r>
              <a:rPr kumimoji="1" lang="ko-KR" altLang="en-US" spc="-40" dirty="0">
                <a:latin typeface="+mn-ea"/>
              </a:rPr>
              <a:t>어떤 모듈의 정보의 </a:t>
            </a:r>
            <a:r>
              <a:rPr kumimoji="1" lang="en-US" altLang="ko-KR" spc="-40" dirty="0">
                <a:latin typeface="+mn-ea"/>
              </a:rPr>
              <a:t>variance</a:t>
            </a:r>
            <a:r>
              <a:rPr kumimoji="1" lang="ko-KR" altLang="en-US" spc="-40" dirty="0" err="1">
                <a:latin typeface="+mn-ea"/>
              </a:rPr>
              <a:t>를</a:t>
            </a:r>
            <a:r>
              <a:rPr kumimoji="1" lang="ko-KR" altLang="en-US" spc="-40" dirty="0">
                <a:latin typeface="+mn-ea"/>
              </a:rPr>
              <a:t> 줄이는지에 따라서</a:t>
            </a:r>
            <a:r>
              <a:rPr kumimoji="1" lang="en-US" altLang="ko-KR" spc="-40" dirty="0">
                <a:latin typeface="+mn-ea"/>
              </a:rPr>
              <a:t>, </a:t>
            </a:r>
            <a:r>
              <a:rPr kumimoji="1" lang="ko-KR" altLang="en-US" spc="-40" dirty="0">
                <a:latin typeface="+mn-ea"/>
              </a:rPr>
              <a:t>수익의 </a:t>
            </a:r>
            <a:r>
              <a:rPr kumimoji="1" lang="ko-Kore-KR" altLang="en-US" spc="-40" dirty="0">
                <a:latin typeface="+mn-ea"/>
              </a:rPr>
              <a:t>위험성을 줄일 수 있다</a:t>
            </a:r>
            <a:r>
              <a:rPr kumimoji="1" lang="en-US" altLang="ko-Kore-KR" spc="-40" dirty="0">
                <a:latin typeface="+mn-ea"/>
              </a:rPr>
              <a:t>.</a:t>
            </a:r>
          </a:p>
          <a:p>
            <a:pPr algn="ctr"/>
            <a:r>
              <a:rPr kumimoji="1" lang="en-US" altLang="ko-Kore-KR" spc="-40" dirty="0">
                <a:latin typeface="+mn-ea"/>
                <a:sym typeface="Wingdings" pitchFamily="2" charset="2"/>
              </a:rPr>
              <a:t> </a:t>
            </a:r>
            <a:r>
              <a:rPr kumimoji="1" lang="ko-Kore-KR" altLang="en-US" spc="-40" dirty="0">
                <a:latin typeface="+mn-ea"/>
                <a:sym typeface="Wingdings" pitchFamily="2" charset="2"/>
              </a:rPr>
              <a:t>핵심 부품의 조합의 결정을 통해</a:t>
            </a:r>
            <a:r>
              <a:rPr kumimoji="1" lang="en-US" altLang="ko-Kore-KR" spc="-40" dirty="0">
                <a:latin typeface="+mn-ea"/>
                <a:sym typeface="Wingdings" pitchFamily="2" charset="2"/>
              </a:rPr>
              <a:t>, </a:t>
            </a:r>
            <a:r>
              <a:rPr kumimoji="1" lang="ko-Kore-KR" altLang="en-US" spc="-40" dirty="0">
                <a:latin typeface="+mn-ea"/>
                <a:sym typeface="Wingdings" pitchFamily="2" charset="2"/>
              </a:rPr>
              <a:t>제품의 </a:t>
            </a:r>
            <a:r>
              <a:rPr kumimoji="1" lang="en-US" altLang="ko-Kore-KR" spc="-40" dirty="0">
                <a:latin typeface="+mn-ea"/>
                <a:sym typeface="Wingdings" pitchFamily="2" charset="2"/>
              </a:rPr>
              <a:t>risk variance</a:t>
            </a:r>
            <a:r>
              <a:rPr kumimoji="1" lang="ko-Kore-KR" altLang="en-US" spc="-40" dirty="0">
                <a:latin typeface="+mn-ea"/>
                <a:sym typeface="Wingdings" pitchFamily="2" charset="2"/>
              </a:rPr>
              <a:t>를 최소화 해보자</a:t>
            </a:r>
            <a:r>
              <a:rPr kumimoji="1" lang="en-US" altLang="ko-Kore-KR" spc="-40" dirty="0">
                <a:latin typeface="+mn-ea"/>
                <a:sym typeface="Wingdings" pitchFamily="2" charset="2"/>
              </a:rPr>
              <a:t>.</a:t>
            </a:r>
            <a:endParaRPr kumimoji="1" lang="en-US" altLang="ko-Kore-KR" spc="-40" dirty="0">
              <a:latin typeface="+mn-ea"/>
            </a:endParaRPr>
          </a:p>
        </p:txBody>
      </p:sp>
      <p:sp>
        <p:nvSpPr>
          <p:cNvPr id="54" name="TextBox 53">
            <a:extLst>
              <a:ext uri="{FF2B5EF4-FFF2-40B4-BE49-F238E27FC236}">
                <a16:creationId xmlns:a16="http://schemas.microsoft.com/office/drawing/2014/main" id="{69343F61-9AF2-9E21-2B3B-7D3043E460A7}"/>
              </a:ext>
            </a:extLst>
          </p:cNvPr>
          <p:cNvSpPr txBox="1"/>
          <p:nvPr/>
        </p:nvSpPr>
        <p:spPr>
          <a:xfrm>
            <a:off x="-717452" y="326370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sp>
        <p:nvSpPr>
          <p:cNvPr id="5" name="TextBox 4">
            <a:extLst>
              <a:ext uri="{FF2B5EF4-FFF2-40B4-BE49-F238E27FC236}">
                <a16:creationId xmlns:a16="http://schemas.microsoft.com/office/drawing/2014/main" id="{7EEB2B7C-5A69-16CC-BF91-60562A9CD0EE}"/>
              </a:ext>
            </a:extLst>
          </p:cNvPr>
          <p:cNvSpPr txBox="1"/>
          <p:nvPr/>
        </p:nvSpPr>
        <p:spPr>
          <a:xfrm>
            <a:off x="206977" y="169420"/>
            <a:ext cx="7684205" cy="553998"/>
          </a:xfrm>
          <a:prstGeom prst="rect">
            <a:avLst/>
          </a:prstGeom>
          <a:noFill/>
        </p:spPr>
        <p:txBody>
          <a:bodyPr wrap="square" lIns="0" tIns="0" rIns="0" bIns="0" rtlCol="0">
            <a:spAutoFit/>
          </a:bodyPr>
          <a:lstStyle/>
          <a:p>
            <a:pPr algn="l"/>
            <a:r>
              <a:rPr kumimoji="1" lang="ko-Kore-KR" altLang="en-US" spc="-40" dirty="0">
                <a:latin typeface="+mn-ea"/>
              </a:rPr>
              <a:t>제품군의 구조가 나오면</a:t>
            </a:r>
            <a:r>
              <a:rPr kumimoji="1" lang="en-US" altLang="ko-Kore-KR" b="1" spc="-40" dirty="0">
                <a:solidFill>
                  <a:srgbClr val="C00000"/>
                </a:solidFill>
                <a:latin typeface="+mn-ea"/>
              </a:rPr>
              <a:t>, </a:t>
            </a:r>
            <a:r>
              <a:rPr kumimoji="1" lang="ko-Kore-KR" altLang="en-US" b="1" spc="-40" dirty="0">
                <a:latin typeface="+mn-ea"/>
              </a:rPr>
              <a:t>핵심 부품의 수 및 조합을 선별함</a:t>
            </a:r>
            <a:r>
              <a:rPr kumimoji="1" lang="ko-Kore-KR" altLang="en-US" spc="-40" dirty="0">
                <a:latin typeface="+mn-ea"/>
              </a:rPr>
              <a:t>으로 인해</a:t>
            </a:r>
            <a:endParaRPr kumimoji="1" lang="en-US" altLang="ko-Kore-KR" spc="-40" dirty="0">
              <a:latin typeface="+mn-ea"/>
            </a:endParaRPr>
          </a:p>
          <a:p>
            <a:pPr algn="l"/>
            <a:r>
              <a:rPr kumimoji="1" lang="ko-Kore-KR" altLang="en-US" b="1" spc="-40" dirty="0">
                <a:solidFill>
                  <a:srgbClr val="C00000"/>
                </a:solidFill>
                <a:latin typeface="+mn-ea"/>
              </a:rPr>
              <a:t>더 독립적인 </a:t>
            </a:r>
            <a:r>
              <a:rPr kumimoji="1" lang="en-US" altLang="ko-Kore-KR" b="1" spc="-40" dirty="0">
                <a:solidFill>
                  <a:srgbClr val="C00000"/>
                </a:solidFill>
                <a:latin typeface="+mn-ea"/>
              </a:rPr>
              <a:t>module selection </a:t>
            </a:r>
            <a:r>
              <a:rPr kumimoji="1" lang="en-US" altLang="ko-Kore-KR" b="1" spc="-40" dirty="0">
                <a:solidFill>
                  <a:srgbClr val="C00000"/>
                </a:solidFill>
                <a:latin typeface="+mn-ea"/>
                <a:sym typeface="Wingdings" pitchFamily="2" charset="2"/>
              </a:rPr>
              <a:t> stochastic dynamic </a:t>
            </a:r>
            <a:r>
              <a:rPr kumimoji="1" lang="en-US" altLang="ko-Kore-KR" b="1" spc="-40" dirty="0">
                <a:solidFill>
                  <a:srgbClr val="C00000"/>
                </a:solidFill>
                <a:latin typeface="+mn-ea"/>
              </a:rPr>
              <a:t>risk</a:t>
            </a:r>
            <a:r>
              <a:rPr kumimoji="1" lang="ko-Kore-KR" altLang="en-US" b="1" spc="-40" dirty="0">
                <a:solidFill>
                  <a:srgbClr val="C00000"/>
                </a:solidFill>
                <a:latin typeface="+mn-ea"/>
              </a:rPr>
              <a:t> </a:t>
            </a:r>
            <a:r>
              <a:rPr kumimoji="1" lang="en-US" altLang="ko-Kore-KR" b="1" spc="-40" dirty="0">
                <a:solidFill>
                  <a:srgbClr val="C00000"/>
                </a:solidFill>
                <a:latin typeface="+mn-ea"/>
              </a:rPr>
              <a:t>management</a:t>
            </a:r>
            <a:endParaRPr kumimoji="1" lang="ko-Kore-KR" altLang="en-US" b="1" spc="-40" dirty="0">
              <a:solidFill>
                <a:srgbClr val="C00000"/>
              </a:solidFill>
              <a:latin typeface="+mn-ea"/>
            </a:endParaRPr>
          </a:p>
        </p:txBody>
      </p:sp>
    </p:spTree>
    <p:extLst>
      <p:ext uri="{BB962C8B-B14F-4D97-AF65-F5344CB8AC3E}">
        <p14:creationId xmlns:p14="http://schemas.microsoft.com/office/powerpoint/2010/main" val="498104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658642A-C85D-926A-4887-EB82C86C63E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CFF6A0D8-4A43-ADB0-480B-92FD3AB28965}"/>
              </a:ext>
            </a:extLst>
          </p:cNvPr>
          <p:cNvSpPr>
            <a:spLocks noGrp="1"/>
          </p:cNvSpPr>
          <p:nvPr>
            <p:ph type="sldNum" sz="quarter" idx="4"/>
          </p:nvPr>
        </p:nvSpPr>
        <p:spPr/>
        <p:txBody>
          <a:bodyPr/>
          <a:lstStyle/>
          <a:p>
            <a:fld id="{528F71E4-6861-4081-93F7-1CE13C0AE979}" type="slidenum">
              <a:rPr lang="ko-KR" altLang="en-US" smtClean="0"/>
              <a:pPr/>
              <a:t>59</a:t>
            </a:fld>
            <a:endParaRPr lang="ko-KR" altLang="en-US" dirty="0"/>
          </a:p>
        </p:txBody>
      </p:sp>
      <p:pic>
        <p:nvPicPr>
          <p:cNvPr id="4" name="그림 3">
            <a:extLst>
              <a:ext uri="{FF2B5EF4-FFF2-40B4-BE49-F238E27FC236}">
                <a16:creationId xmlns:a16="http://schemas.microsoft.com/office/drawing/2014/main" id="{675D29DD-5C14-B2C0-648B-438F3B5F8922}"/>
              </a:ext>
            </a:extLst>
          </p:cNvPr>
          <p:cNvPicPr>
            <a:picLocks noChangeAspect="1"/>
          </p:cNvPicPr>
          <p:nvPr/>
        </p:nvPicPr>
        <p:blipFill>
          <a:blip r:embed="rId3"/>
          <a:stretch>
            <a:fillRect/>
          </a:stretch>
        </p:blipFill>
        <p:spPr>
          <a:xfrm>
            <a:off x="222812" y="1439140"/>
            <a:ext cx="5951496" cy="3037457"/>
          </a:xfrm>
          <a:prstGeom prst="rect">
            <a:avLst/>
          </a:prstGeom>
        </p:spPr>
      </p:pic>
      <p:sp>
        <p:nvSpPr>
          <p:cNvPr id="5" name="TextBox 4">
            <a:extLst>
              <a:ext uri="{FF2B5EF4-FFF2-40B4-BE49-F238E27FC236}">
                <a16:creationId xmlns:a16="http://schemas.microsoft.com/office/drawing/2014/main" id="{24DB9393-E020-1BFC-9113-96EE8F825C1A}"/>
              </a:ext>
            </a:extLst>
          </p:cNvPr>
          <p:cNvSpPr txBox="1"/>
          <p:nvPr/>
        </p:nvSpPr>
        <p:spPr>
          <a:xfrm>
            <a:off x="6467043" y="1069808"/>
            <a:ext cx="2378963" cy="369332"/>
          </a:xfrm>
          <a:prstGeom prst="rect">
            <a:avLst/>
          </a:prstGeom>
          <a:noFill/>
        </p:spPr>
        <p:txBody>
          <a:bodyPr wrap="square">
            <a:spAutoFit/>
          </a:bodyPr>
          <a:lstStyle/>
          <a:p>
            <a:pPr algn="ctr"/>
            <a:r>
              <a:rPr lang="en-US" altLang="ko-KR" dirty="0">
                <a:solidFill>
                  <a:srgbClr val="374151"/>
                </a:solidFill>
                <a:latin typeface="Söhne"/>
              </a:rPr>
              <a:t>Candidate evaluation</a:t>
            </a:r>
          </a:p>
        </p:txBody>
      </p:sp>
      <p:sp>
        <p:nvSpPr>
          <p:cNvPr id="6" name="이등변 삼각형 119">
            <a:extLst>
              <a:ext uri="{FF2B5EF4-FFF2-40B4-BE49-F238E27FC236}">
                <a16:creationId xmlns:a16="http://schemas.microsoft.com/office/drawing/2014/main" id="{32276F51-FD55-A5FB-486F-9B9EF5662C61}"/>
              </a:ext>
            </a:extLst>
          </p:cNvPr>
          <p:cNvSpPr/>
          <p:nvPr/>
        </p:nvSpPr>
        <p:spPr>
          <a:xfrm rot="5400000">
            <a:off x="5117262" y="2861140"/>
            <a:ext cx="2114093" cy="242225"/>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endParaRPr lang="ko-KR" altLang="en-US" sz="105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pic>
        <p:nvPicPr>
          <p:cNvPr id="7" name="Picture 2" descr="IJGI | Free Full-Text | A Knowledge-Informed and Pareto-Based Artificial  Bee Colony Optimization Algorithm for Multi-Objective Land-Use Allocation">
            <a:extLst>
              <a:ext uri="{FF2B5EF4-FFF2-40B4-BE49-F238E27FC236}">
                <a16:creationId xmlns:a16="http://schemas.microsoft.com/office/drawing/2014/main" id="{F3EC9995-3A6C-4B0C-19CD-9C064410B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043" y="1646890"/>
            <a:ext cx="2676958" cy="18601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ACC27A05-CECC-03DF-84E9-C2F95E9E3F5A}"/>
              </a:ext>
            </a:extLst>
          </p:cNvPr>
          <p:cNvSpPr/>
          <p:nvPr/>
        </p:nvSpPr>
        <p:spPr>
          <a:xfrm>
            <a:off x="101699" y="1378252"/>
            <a:ext cx="5779875" cy="4165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9" name="TextBox 8">
            <a:extLst>
              <a:ext uri="{FF2B5EF4-FFF2-40B4-BE49-F238E27FC236}">
                <a16:creationId xmlns:a16="http://schemas.microsoft.com/office/drawing/2014/main" id="{233DBD35-BB4C-F9D7-8551-736E611A3FE9}"/>
              </a:ext>
            </a:extLst>
          </p:cNvPr>
          <p:cNvSpPr txBox="1"/>
          <p:nvPr/>
        </p:nvSpPr>
        <p:spPr>
          <a:xfrm>
            <a:off x="6618906" y="3687753"/>
            <a:ext cx="1275081" cy="338554"/>
          </a:xfrm>
          <a:prstGeom prst="rect">
            <a:avLst/>
          </a:prstGeom>
          <a:noFill/>
        </p:spPr>
        <p:txBody>
          <a:bodyPr wrap="square">
            <a:spAutoFit/>
          </a:bodyPr>
          <a:lstStyle/>
          <a:p>
            <a:pPr algn="ctr"/>
            <a:r>
              <a:rPr lang="en-US" altLang="ko-KR" sz="1600" dirty="0">
                <a:solidFill>
                  <a:srgbClr val="374151"/>
                </a:solidFill>
                <a:latin typeface="Söhne"/>
              </a:rPr>
              <a:t>Objectives</a:t>
            </a:r>
          </a:p>
        </p:txBody>
      </p:sp>
      <p:sp>
        <p:nvSpPr>
          <p:cNvPr id="10" name="TextBox 9">
            <a:extLst>
              <a:ext uri="{FF2B5EF4-FFF2-40B4-BE49-F238E27FC236}">
                <a16:creationId xmlns:a16="http://schemas.microsoft.com/office/drawing/2014/main" id="{4C0BB830-2475-D739-AB0A-0A6A64C2483B}"/>
              </a:ext>
            </a:extLst>
          </p:cNvPr>
          <p:cNvSpPr txBox="1"/>
          <p:nvPr/>
        </p:nvSpPr>
        <p:spPr>
          <a:xfrm>
            <a:off x="7045026" y="3964752"/>
            <a:ext cx="1393668" cy="830997"/>
          </a:xfrm>
          <a:prstGeom prst="rect">
            <a:avLst/>
          </a:prstGeom>
          <a:noFill/>
        </p:spPr>
        <p:txBody>
          <a:bodyPr wrap="square">
            <a:spAutoFit/>
          </a:bodyPr>
          <a:lstStyle/>
          <a:p>
            <a:r>
              <a:rPr lang="en-US" altLang="ko-KR" sz="1600" dirty="0">
                <a:solidFill>
                  <a:srgbClr val="374151"/>
                </a:solidFill>
                <a:latin typeface="Söhne"/>
              </a:rPr>
              <a:t>- Cost</a:t>
            </a:r>
          </a:p>
          <a:p>
            <a:r>
              <a:rPr lang="en-US" altLang="ko-KR" sz="1600" dirty="0">
                <a:solidFill>
                  <a:srgbClr val="374151"/>
                </a:solidFill>
                <a:latin typeface="Söhne"/>
              </a:rPr>
              <a:t>- Performance</a:t>
            </a:r>
          </a:p>
          <a:p>
            <a:r>
              <a:rPr lang="en-US" altLang="ko-KR" sz="1600" dirty="0">
                <a:solidFill>
                  <a:srgbClr val="374151"/>
                </a:solidFill>
                <a:latin typeface="Söhne"/>
              </a:rPr>
              <a:t>- Profit</a:t>
            </a:r>
          </a:p>
        </p:txBody>
      </p:sp>
      <p:sp>
        <p:nvSpPr>
          <p:cNvPr id="11" name="TextBox 10">
            <a:extLst>
              <a:ext uri="{FF2B5EF4-FFF2-40B4-BE49-F238E27FC236}">
                <a16:creationId xmlns:a16="http://schemas.microsoft.com/office/drawing/2014/main" id="{313CD567-B4C9-0701-BF8F-E50965C71C05}"/>
              </a:ext>
            </a:extLst>
          </p:cNvPr>
          <p:cNvSpPr txBox="1"/>
          <p:nvPr/>
        </p:nvSpPr>
        <p:spPr>
          <a:xfrm>
            <a:off x="256615" y="4617284"/>
            <a:ext cx="2435459" cy="830997"/>
          </a:xfrm>
          <a:prstGeom prst="rect">
            <a:avLst/>
          </a:prstGeom>
          <a:noFill/>
          <a:ln>
            <a:solidFill>
              <a:schemeClr val="tx1"/>
            </a:solidFill>
          </a:ln>
        </p:spPr>
        <p:txBody>
          <a:bodyPr wrap="square">
            <a:spAutoFit/>
          </a:bodyPr>
          <a:lstStyle/>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C00000"/>
                </a:solidFill>
                <a:latin typeface="Söhne"/>
              </a:rPr>
              <a:t>Core</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p>
          <a:p>
            <a:pPr algn="ctr"/>
            <a:r>
              <a:rPr lang="en-US" altLang="ko-KR" sz="1600" dirty="0">
                <a:solidFill>
                  <a:srgbClr val="374151"/>
                </a:solidFill>
                <a:latin typeface="Söhne"/>
                <a:sym typeface="Wingdings" pitchFamily="2" charset="2"/>
              </a:rPr>
              <a:t>peripheral</a:t>
            </a:r>
            <a:r>
              <a:rPr lang="en-US" altLang="ko-KR" sz="1600" dirty="0">
                <a:solidFill>
                  <a:srgbClr val="374151"/>
                </a:solidFill>
                <a:latin typeface="Söhne"/>
              </a:rPr>
              <a:t> </a:t>
            </a:r>
            <a:r>
              <a:rPr lang="en-US" altLang="ko-KR" sz="1600" dirty="0">
                <a:solidFill>
                  <a:srgbClr val="374151"/>
                </a:solidFill>
                <a:latin typeface="Söhne"/>
                <a:sym typeface="Wingdings" pitchFamily="2" charset="2"/>
              </a:rPr>
              <a:t> peripheral</a:t>
            </a:r>
            <a:endParaRPr lang="en-US" altLang="ko-KR" sz="1600" dirty="0">
              <a:solidFill>
                <a:srgbClr val="374151"/>
              </a:solidFill>
              <a:latin typeface="Söhne"/>
            </a:endParaRPr>
          </a:p>
        </p:txBody>
      </p:sp>
      <p:sp>
        <p:nvSpPr>
          <p:cNvPr id="12" name="TextBox 11">
            <a:extLst>
              <a:ext uri="{FF2B5EF4-FFF2-40B4-BE49-F238E27FC236}">
                <a16:creationId xmlns:a16="http://schemas.microsoft.com/office/drawing/2014/main" id="{77A6BB61-297C-2692-97C1-FDA3A0E92AC0}"/>
              </a:ext>
            </a:extLst>
          </p:cNvPr>
          <p:cNvSpPr txBox="1"/>
          <p:nvPr/>
        </p:nvSpPr>
        <p:spPr>
          <a:xfrm>
            <a:off x="212801" y="941612"/>
            <a:ext cx="5668773" cy="369332"/>
          </a:xfrm>
          <a:prstGeom prst="rect">
            <a:avLst/>
          </a:prstGeom>
          <a:noFill/>
        </p:spPr>
        <p:txBody>
          <a:bodyPr wrap="square">
            <a:spAutoFit/>
          </a:bodyPr>
          <a:lstStyle/>
          <a:p>
            <a:pPr algn="ctr"/>
            <a:r>
              <a:rPr lang="en-US" altLang="ko-KR" dirty="0">
                <a:solidFill>
                  <a:srgbClr val="374151"/>
                </a:solidFill>
                <a:latin typeface="Söhne"/>
              </a:rPr>
              <a:t>Module selection for new product development</a:t>
            </a:r>
          </a:p>
        </p:txBody>
      </p:sp>
      <p:cxnSp>
        <p:nvCxnSpPr>
          <p:cNvPr id="13" name="직선 연결선[R] 12">
            <a:extLst>
              <a:ext uri="{FF2B5EF4-FFF2-40B4-BE49-F238E27FC236}">
                <a16:creationId xmlns:a16="http://schemas.microsoft.com/office/drawing/2014/main" id="{202E0DE2-D9FB-D5CA-1D04-41A787CACAAA}"/>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제목 1">
            <a:extLst>
              <a:ext uri="{FF2B5EF4-FFF2-40B4-BE49-F238E27FC236}">
                <a16:creationId xmlns:a16="http://schemas.microsoft.com/office/drawing/2014/main" id="{467DA58E-A235-CF4E-C194-077B3821424D}"/>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Overall flow of of my research topic</a:t>
            </a:r>
            <a:endParaRPr lang="ko-KR" altLang="en-US" sz="2800" dirty="0"/>
          </a:p>
        </p:txBody>
      </p:sp>
      <p:sp>
        <p:nvSpPr>
          <p:cNvPr id="16" name="L 도형 15">
            <a:extLst>
              <a:ext uri="{FF2B5EF4-FFF2-40B4-BE49-F238E27FC236}">
                <a16:creationId xmlns:a16="http://schemas.microsoft.com/office/drawing/2014/main" id="{043A637A-A598-E825-4190-8174C12D9475}"/>
              </a:ext>
            </a:extLst>
          </p:cNvPr>
          <p:cNvSpPr/>
          <p:nvPr/>
        </p:nvSpPr>
        <p:spPr>
          <a:xfrm rot="19026922">
            <a:off x="452265" y="695751"/>
            <a:ext cx="439204" cy="368334"/>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5E8A28DC-265D-F7C1-8CBA-E3B8D6A870F7}"/>
              </a:ext>
            </a:extLst>
          </p:cNvPr>
          <p:cNvSpPr txBox="1"/>
          <p:nvPr/>
        </p:nvSpPr>
        <p:spPr>
          <a:xfrm>
            <a:off x="212801" y="5667502"/>
            <a:ext cx="8707081" cy="878126"/>
          </a:xfrm>
          <a:prstGeom prst="rect">
            <a:avLst/>
          </a:prstGeom>
          <a:noFill/>
        </p:spPr>
        <p:txBody>
          <a:bodyPr wrap="square">
            <a:spAutoFit/>
          </a:bodyPr>
          <a:lstStyle/>
          <a:p>
            <a:pPr marL="342900" indent="-342900">
              <a:lnSpc>
                <a:spcPct val="150000"/>
              </a:lnSpc>
              <a:buFontTx/>
              <a:buAutoNum type="arabicParenR"/>
            </a:pPr>
            <a:r>
              <a:rPr lang="ko-KR" altLang="en-US" dirty="0">
                <a:solidFill>
                  <a:srgbClr val="374151"/>
                </a:solidFill>
                <a:latin typeface="Söhne"/>
              </a:rPr>
              <a:t>전자 제품을 </a:t>
            </a:r>
            <a:r>
              <a:rPr lang="en-US" altLang="ko-KR" b="1" dirty="0">
                <a:solidFill>
                  <a:srgbClr val="374151"/>
                </a:solidFill>
                <a:latin typeface="Söhne"/>
              </a:rPr>
              <a:t>Core , Peripheral</a:t>
            </a:r>
            <a:r>
              <a:rPr lang="ko-KR" altLang="en-US" dirty="0">
                <a:solidFill>
                  <a:srgbClr val="374151"/>
                </a:solidFill>
                <a:latin typeface="Söhne"/>
              </a:rPr>
              <a:t>의 관계로 나눠 복잡한 문제를 접근 </a:t>
            </a:r>
            <a:endParaRPr lang="en-US" altLang="ko-KR" dirty="0">
              <a:solidFill>
                <a:srgbClr val="374151"/>
              </a:solidFill>
              <a:latin typeface="Söhne"/>
            </a:endParaRPr>
          </a:p>
          <a:p>
            <a:pPr marL="342900" indent="-342900">
              <a:lnSpc>
                <a:spcPct val="150000"/>
              </a:lnSpc>
              <a:buAutoNum type="arabicParenR"/>
            </a:pPr>
            <a:r>
              <a:rPr lang="ko-KR" altLang="en-US" dirty="0" err="1">
                <a:solidFill>
                  <a:srgbClr val="374151"/>
                </a:solidFill>
                <a:latin typeface="Söhne"/>
              </a:rPr>
              <a:t>모듈간의</a:t>
            </a:r>
            <a:r>
              <a:rPr lang="ko-KR" altLang="en-US" dirty="0">
                <a:solidFill>
                  <a:srgbClr val="374151"/>
                </a:solidFill>
                <a:latin typeface="Söhne"/>
              </a:rPr>
              <a:t> 관계를 고려하여</a:t>
            </a:r>
            <a:r>
              <a:rPr lang="en-US" altLang="ko-KR" dirty="0">
                <a:solidFill>
                  <a:srgbClr val="374151"/>
                </a:solidFill>
                <a:latin typeface="Söhne"/>
              </a:rPr>
              <a:t>, </a:t>
            </a:r>
            <a:r>
              <a:rPr lang="ko-KR" altLang="en-US" dirty="0">
                <a:solidFill>
                  <a:srgbClr val="374151"/>
                </a:solidFill>
                <a:latin typeface="Söhne"/>
              </a:rPr>
              <a:t>제품의 </a:t>
            </a:r>
            <a:r>
              <a:rPr lang="en-US" altLang="ko-KR" dirty="0">
                <a:solidFill>
                  <a:srgbClr val="374151"/>
                </a:solidFill>
                <a:latin typeface="Söhne"/>
              </a:rPr>
              <a:t>module configuration</a:t>
            </a:r>
            <a:r>
              <a:rPr lang="ko-Kore-KR" altLang="en-US" dirty="0">
                <a:solidFill>
                  <a:srgbClr val="374151"/>
                </a:solidFill>
                <a:latin typeface="Söhne"/>
              </a:rPr>
              <a:t> 방법론 제시</a:t>
            </a:r>
            <a:endParaRPr lang="en-US" altLang="ko-KR" dirty="0">
              <a:solidFill>
                <a:srgbClr val="374151"/>
              </a:solidFill>
              <a:latin typeface="Söhne"/>
            </a:endParaRPr>
          </a:p>
        </p:txBody>
      </p:sp>
      <p:sp>
        <p:nvSpPr>
          <p:cNvPr id="15" name="TextBox 14">
            <a:extLst>
              <a:ext uri="{FF2B5EF4-FFF2-40B4-BE49-F238E27FC236}">
                <a16:creationId xmlns:a16="http://schemas.microsoft.com/office/drawing/2014/main" id="{213B9658-6C71-C875-D200-9699D938C95E}"/>
              </a:ext>
            </a:extLst>
          </p:cNvPr>
          <p:cNvSpPr txBox="1"/>
          <p:nvPr/>
        </p:nvSpPr>
        <p:spPr>
          <a:xfrm>
            <a:off x="3250837" y="4884823"/>
            <a:ext cx="2435459" cy="584775"/>
          </a:xfrm>
          <a:prstGeom prst="rect">
            <a:avLst/>
          </a:prstGeom>
          <a:noFill/>
          <a:ln>
            <a:noFill/>
          </a:ln>
        </p:spPr>
        <p:txBody>
          <a:bodyPr wrap="square">
            <a:spAutoFit/>
          </a:bodyPr>
          <a:lstStyle/>
          <a:p>
            <a:pPr algn="ctr"/>
            <a:r>
              <a:rPr lang="en-US" altLang="ko-KR" sz="1600" dirty="0">
                <a:latin typeface="Söhne"/>
              </a:rPr>
              <a:t>Customer requirements</a:t>
            </a:r>
          </a:p>
          <a:p>
            <a:pPr algn="ctr"/>
            <a:r>
              <a:rPr lang="en-US" altLang="ko-KR" sz="1600" dirty="0">
                <a:latin typeface="Söhne"/>
              </a:rPr>
              <a:t>[</a:t>
            </a:r>
            <a:r>
              <a:rPr lang="ko-KR" altLang="en-US" sz="1600" dirty="0">
                <a:latin typeface="Söhne"/>
              </a:rPr>
              <a:t>기존</a:t>
            </a:r>
            <a:r>
              <a:rPr lang="en-US" altLang="ko-KR" sz="1600" dirty="0">
                <a:latin typeface="Söhne"/>
              </a:rPr>
              <a:t>]</a:t>
            </a:r>
          </a:p>
        </p:txBody>
      </p:sp>
      <p:sp>
        <p:nvSpPr>
          <p:cNvPr id="17" name="TextBox 16">
            <a:extLst>
              <a:ext uri="{FF2B5EF4-FFF2-40B4-BE49-F238E27FC236}">
                <a16:creationId xmlns:a16="http://schemas.microsoft.com/office/drawing/2014/main" id="{1EDE7BAE-110A-5028-5EFD-205FE97EF313}"/>
              </a:ext>
            </a:extLst>
          </p:cNvPr>
          <p:cNvSpPr txBox="1"/>
          <p:nvPr/>
        </p:nvSpPr>
        <p:spPr>
          <a:xfrm>
            <a:off x="2846990" y="4841080"/>
            <a:ext cx="514788" cy="400110"/>
          </a:xfrm>
          <a:prstGeom prst="rect">
            <a:avLst/>
          </a:prstGeom>
          <a:noFill/>
          <a:ln>
            <a:noFill/>
          </a:ln>
        </p:spPr>
        <p:txBody>
          <a:bodyPr wrap="square">
            <a:spAutoFit/>
          </a:bodyPr>
          <a:lstStyle/>
          <a:p>
            <a:pPr algn="ctr"/>
            <a:r>
              <a:rPr lang="en-US" altLang="ko-KR" sz="2000" b="1" dirty="0">
                <a:latin typeface="Söhne"/>
              </a:rPr>
              <a:t>+</a:t>
            </a:r>
          </a:p>
        </p:txBody>
      </p:sp>
      <p:sp>
        <p:nvSpPr>
          <p:cNvPr id="19" name="L 도형 18">
            <a:extLst>
              <a:ext uri="{FF2B5EF4-FFF2-40B4-BE49-F238E27FC236}">
                <a16:creationId xmlns:a16="http://schemas.microsoft.com/office/drawing/2014/main" id="{0283173C-F78A-652C-1153-0A486F29FCEC}"/>
              </a:ext>
            </a:extLst>
          </p:cNvPr>
          <p:cNvSpPr/>
          <p:nvPr/>
        </p:nvSpPr>
        <p:spPr>
          <a:xfrm rot="19026922">
            <a:off x="417728" y="4443437"/>
            <a:ext cx="211575" cy="177435"/>
          </a:xfrm>
          <a:prstGeom prst="corner">
            <a:avLst>
              <a:gd name="adj1" fmla="val 35567"/>
              <a:gd name="adj2" fmla="val 326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1890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6F97F08-BEB9-9D79-F8EF-EFB69EFC3379}"/>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0DFD29AC-7861-6A6D-E102-FB46D6EFE732}"/>
              </a:ext>
            </a:extLst>
          </p:cNvPr>
          <p:cNvSpPr>
            <a:spLocks noGrp="1"/>
          </p:cNvSpPr>
          <p:nvPr>
            <p:ph type="sldNum" sz="quarter" idx="4"/>
          </p:nvPr>
        </p:nvSpPr>
        <p:spPr/>
        <p:txBody>
          <a:bodyPr/>
          <a:lstStyle/>
          <a:p>
            <a:fld id="{528F71E4-6861-4081-93F7-1CE13C0AE979}" type="slidenum">
              <a:rPr lang="ko-KR" altLang="en-US" smtClean="0"/>
              <a:pPr/>
              <a:t>6</a:t>
            </a:fld>
            <a:endParaRPr lang="ko-KR" altLang="en-US" dirty="0"/>
          </a:p>
        </p:txBody>
      </p:sp>
      <p:sp>
        <p:nvSpPr>
          <p:cNvPr id="4" name="TextBox 3">
            <a:extLst>
              <a:ext uri="{FF2B5EF4-FFF2-40B4-BE49-F238E27FC236}">
                <a16:creationId xmlns:a16="http://schemas.microsoft.com/office/drawing/2014/main" id="{115ACBA1-8CB8-14EC-CC57-E7567F1AB51F}"/>
              </a:ext>
            </a:extLst>
          </p:cNvPr>
          <p:cNvSpPr txBox="1"/>
          <p:nvPr/>
        </p:nvSpPr>
        <p:spPr>
          <a:xfrm>
            <a:off x="376651" y="562837"/>
            <a:ext cx="8665779" cy="1477328"/>
          </a:xfrm>
          <a:prstGeom prst="rect">
            <a:avLst/>
          </a:prstGeom>
          <a:noFill/>
        </p:spPr>
        <p:txBody>
          <a:bodyPr wrap="square">
            <a:spAutoFit/>
          </a:bodyPr>
          <a:lstStyle/>
          <a:p>
            <a:pPr marL="342900" indent="-342900">
              <a:buAutoNum type="arabicParenR"/>
            </a:pPr>
            <a:r>
              <a:rPr lang="ko-KR" altLang="en-US" dirty="0"/>
              <a:t>일단 기본적으로 </a:t>
            </a:r>
            <a:r>
              <a:rPr lang="en-US" altLang="ko-KR" dirty="0"/>
              <a:t>core / peripheral module</a:t>
            </a:r>
            <a:r>
              <a:rPr lang="ko-KR" altLang="en-US" dirty="0"/>
              <a:t>이 주어져 있다고 해야 하는가</a:t>
            </a:r>
            <a:r>
              <a:rPr lang="en-US" altLang="ko-KR" dirty="0"/>
              <a:t>?</a:t>
            </a:r>
          </a:p>
          <a:p>
            <a:r>
              <a:rPr lang="en-US" altLang="ko-Kore-KR" dirty="0"/>
              <a:t>    </a:t>
            </a:r>
            <a:r>
              <a:rPr lang="en-US" altLang="ko-KR" dirty="0"/>
              <a:t>- or </a:t>
            </a:r>
            <a:r>
              <a:rPr lang="ko-KR" altLang="en-US" dirty="0"/>
              <a:t>내가 정의한 개념을 바탕으로 해서</a:t>
            </a:r>
            <a:r>
              <a:rPr lang="en-US" altLang="ko-KR" dirty="0"/>
              <a:t>, </a:t>
            </a:r>
            <a:r>
              <a:rPr lang="ko-KR" altLang="en-US" dirty="0"/>
              <a:t>어떤 </a:t>
            </a:r>
            <a:r>
              <a:rPr lang="en-US" altLang="ko-KR" dirty="0"/>
              <a:t>module</a:t>
            </a:r>
            <a:r>
              <a:rPr lang="ko-KR" altLang="en-US" dirty="0"/>
              <a:t>을 </a:t>
            </a:r>
            <a:r>
              <a:rPr lang="en-US" altLang="ko-KR" dirty="0"/>
              <a:t>core</a:t>
            </a:r>
            <a:r>
              <a:rPr lang="ko-KR" altLang="en-US" dirty="0"/>
              <a:t>로 할지 선별</a:t>
            </a:r>
            <a:r>
              <a:rPr lang="en-US" altLang="ko-KR" dirty="0"/>
              <a:t>.</a:t>
            </a:r>
          </a:p>
          <a:p>
            <a:endParaRPr lang="en-US" altLang="ko-Kore-KR" dirty="0"/>
          </a:p>
          <a:p>
            <a:r>
              <a:rPr lang="en-US" altLang="ko-KR" dirty="0"/>
              <a:t>2) </a:t>
            </a:r>
            <a:r>
              <a:rPr lang="ko-KR" altLang="en-US" dirty="0"/>
              <a:t>지금은 </a:t>
            </a:r>
            <a:r>
              <a:rPr lang="en-US" altLang="ko-KR" dirty="0"/>
              <a:t>1 : </a:t>
            </a:r>
            <a:r>
              <a:rPr lang="ko-KR" altLang="en-US" dirty="0"/>
              <a:t>다 의 개념으로 </a:t>
            </a:r>
            <a:r>
              <a:rPr lang="en-US" altLang="ko-KR" dirty="0"/>
              <a:t>core &amp; peripheral </a:t>
            </a:r>
            <a:r>
              <a:rPr lang="ko-KR" altLang="en-US" dirty="0"/>
              <a:t>을 정의</a:t>
            </a:r>
            <a:r>
              <a:rPr lang="en-US" altLang="ko-KR" dirty="0"/>
              <a:t>.</a:t>
            </a:r>
          </a:p>
          <a:p>
            <a:r>
              <a:rPr lang="ko-Kore-KR" altLang="en-US" dirty="0"/>
              <a:t>   </a:t>
            </a:r>
            <a:r>
              <a:rPr lang="en-US" altLang="ko-Kore-KR" dirty="0"/>
              <a:t>- </a:t>
            </a:r>
            <a:r>
              <a:rPr lang="ko-Kore-KR" altLang="en-US" dirty="0"/>
              <a:t>다 </a:t>
            </a:r>
            <a:r>
              <a:rPr lang="en-US" altLang="ko-Kore-KR" dirty="0"/>
              <a:t>: </a:t>
            </a:r>
            <a:r>
              <a:rPr lang="ko-Kore-KR" altLang="en-US" dirty="0"/>
              <a:t>다 의 개념으로 접근해야하나</a:t>
            </a:r>
            <a:r>
              <a:rPr lang="en-US" altLang="ko-Kore-KR" dirty="0"/>
              <a:t>? </a:t>
            </a:r>
            <a:r>
              <a:rPr lang="en-US" altLang="ko-KR" b="1" dirty="0"/>
              <a:t>(n core &amp; m peripheral)</a:t>
            </a:r>
            <a:endParaRPr lang="en-US" altLang="ko-Kore-KR" b="1" dirty="0"/>
          </a:p>
        </p:txBody>
      </p:sp>
      <p:sp>
        <p:nvSpPr>
          <p:cNvPr id="5" name="TextBox 4">
            <a:extLst>
              <a:ext uri="{FF2B5EF4-FFF2-40B4-BE49-F238E27FC236}">
                <a16:creationId xmlns:a16="http://schemas.microsoft.com/office/drawing/2014/main" id="{93FD2CF1-BB2A-D4A3-F84E-23F1DB7A5B12}"/>
              </a:ext>
            </a:extLst>
          </p:cNvPr>
          <p:cNvSpPr txBox="1"/>
          <p:nvPr/>
        </p:nvSpPr>
        <p:spPr>
          <a:xfrm>
            <a:off x="376651" y="2834779"/>
            <a:ext cx="8665779" cy="3139321"/>
          </a:xfrm>
          <a:prstGeom prst="rect">
            <a:avLst/>
          </a:prstGeom>
          <a:noFill/>
        </p:spPr>
        <p:txBody>
          <a:bodyPr wrap="square">
            <a:spAutoFit/>
          </a:bodyPr>
          <a:lstStyle/>
          <a:p>
            <a:pPr marL="342900" indent="-342900">
              <a:buAutoNum type="arabicParenR"/>
            </a:pPr>
            <a:r>
              <a:rPr lang="ko-Kore-KR" altLang="en-US" dirty="0"/>
              <a:t>어떻게 보면</a:t>
            </a:r>
            <a:r>
              <a:rPr lang="en-US" altLang="ko-Kore-KR" dirty="0"/>
              <a:t>, </a:t>
            </a:r>
            <a:r>
              <a:rPr lang="ko-Kore-KR" altLang="en-US" dirty="0"/>
              <a:t>기존에 </a:t>
            </a:r>
            <a:r>
              <a:rPr lang="en-US" altLang="ko-Kore-KR" dirty="0"/>
              <a:t>product design</a:t>
            </a:r>
            <a:r>
              <a:rPr lang="ko-Kore-KR" altLang="en-US" dirty="0"/>
              <a:t>에서</a:t>
            </a:r>
            <a:r>
              <a:rPr lang="en-US" altLang="ko-Kore-KR" dirty="0"/>
              <a:t> CI-S , CI-R</a:t>
            </a:r>
            <a:r>
              <a:rPr lang="ko-Kore-KR" altLang="en-US" dirty="0"/>
              <a:t>의 개념을 </a:t>
            </a:r>
            <a:r>
              <a:rPr lang="en-US" altLang="ko-Kore-KR" dirty="0"/>
              <a:t>module </a:t>
            </a:r>
            <a:r>
              <a:rPr lang="en-US" altLang="ko-KR" dirty="0"/>
              <a:t>selection</a:t>
            </a:r>
            <a:r>
              <a:rPr lang="ko-KR" altLang="en-US" dirty="0"/>
              <a:t>에 가져와서 한다는 것인데</a:t>
            </a:r>
            <a:r>
              <a:rPr lang="en-US" altLang="ko-KR" dirty="0"/>
              <a:t>, </a:t>
            </a:r>
            <a:r>
              <a:rPr lang="ko-KR" altLang="en-US" dirty="0"/>
              <a:t>이에 대한 </a:t>
            </a:r>
            <a:r>
              <a:rPr lang="en-US" altLang="ko-KR" dirty="0"/>
              <a:t>Novelty?</a:t>
            </a:r>
            <a:r>
              <a:rPr lang="en-US" altLang="ko-Kore-KR" dirty="0"/>
              <a:t> </a:t>
            </a:r>
          </a:p>
          <a:p>
            <a:pPr marL="342900" indent="-342900">
              <a:buAutoNum type="arabicParenR"/>
            </a:pPr>
            <a:endParaRPr lang="en-US" altLang="ko-Kore-KR" dirty="0"/>
          </a:p>
          <a:p>
            <a:pPr marL="342900" indent="-342900">
              <a:buAutoNum type="arabicParenR"/>
            </a:pPr>
            <a:r>
              <a:rPr lang="en-US" altLang="ko-Kore-KR" dirty="0"/>
              <a:t>Core</a:t>
            </a:r>
            <a:r>
              <a:rPr lang="ko-Kore-KR" altLang="en-US" dirty="0"/>
              <a:t>의 개념속에서</a:t>
            </a:r>
            <a:r>
              <a:rPr lang="en-US" altLang="ko-Kore-KR" dirty="0"/>
              <a:t>, </a:t>
            </a:r>
            <a:r>
              <a:rPr lang="ko-Kore-KR" altLang="en-US" dirty="0"/>
              <a:t>상대적으로 세부변경이 어렵다고 했는데</a:t>
            </a:r>
            <a:r>
              <a:rPr lang="en-US" altLang="ko-Kore-KR" dirty="0"/>
              <a:t>,</a:t>
            </a:r>
            <a:br>
              <a:rPr lang="en-US" altLang="ko-Kore-KR" dirty="0"/>
            </a:br>
            <a:r>
              <a:rPr lang="ko-Kore-KR" altLang="en-US" dirty="0"/>
              <a:t>그러면</a:t>
            </a:r>
            <a:r>
              <a:rPr lang="en-US" altLang="ko-Kore-KR" dirty="0"/>
              <a:t>, </a:t>
            </a:r>
            <a:r>
              <a:rPr lang="ko-Kore-KR" altLang="en-US" dirty="0"/>
              <a:t>세부 변경의 가능성 정도를 각 모듈별로도 고려 해야 하나</a:t>
            </a:r>
            <a:r>
              <a:rPr lang="en-US" altLang="ko-Kore-KR" dirty="0"/>
              <a:t>? </a:t>
            </a:r>
            <a:br>
              <a:rPr lang="en-US" altLang="ko-Kore-KR" dirty="0"/>
            </a:br>
            <a:r>
              <a:rPr lang="en-US" altLang="ko-KR" dirty="0"/>
              <a:t>[</a:t>
            </a:r>
            <a:r>
              <a:rPr lang="ko-KR" altLang="en-US" dirty="0"/>
              <a:t>어떻게 보면 </a:t>
            </a:r>
            <a:r>
              <a:rPr lang="en-US" altLang="ko-KR" dirty="0"/>
              <a:t>supplier flexibility?]</a:t>
            </a:r>
          </a:p>
          <a:p>
            <a:endParaRPr lang="en-US" altLang="ko-KR" dirty="0"/>
          </a:p>
          <a:p>
            <a:r>
              <a:rPr lang="en-US" altLang="ko-KR" dirty="0"/>
              <a:t>3) </a:t>
            </a:r>
            <a:r>
              <a:rPr lang="ko-KR" altLang="en-US" dirty="0"/>
              <a:t>전자제품이라고 해서</a:t>
            </a:r>
            <a:r>
              <a:rPr lang="en-US" altLang="ko-KR" dirty="0"/>
              <a:t>, “electricity  compatibility </a:t>
            </a:r>
            <a:r>
              <a:rPr lang="ko-KR" altLang="en-US" dirty="0"/>
              <a:t>즉</a:t>
            </a:r>
            <a:r>
              <a:rPr lang="en-US" altLang="ko-KR" dirty="0"/>
              <a:t>, </a:t>
            </a:r>
            <a:r>
              <a:rPr lang="ko-KR" altLang="en-US" dirty="0"/>
              <a:t>단순 </a:t>
            </a:r>
            <a:r>
              <a:rPr lang="en-US" altLang="ko-KR" dirty="0"/>
              <a:t>hardware </a:t>
            </a:r>
            <a:r>
              <a:rPr lang="ko-KR" altLang="en-US" dirty="0"/>
              <a:t>에 대한 문제가 아닌 또다른 것이 있다</a:t>
            </a:r>
            <a:r>
              <a:rPr lang="en-US" altLang="ko-KR" dirty="0"/>
              <a:t>”</a:t>
            </a:r>
            <a:r>
              <a:rPr lang="ko-KR" altLang="en-US" dirty="0"/>
              <a:t>라는 것을 보여주기 위해서 고려를 했는데</a:t>
            </a:r>
            <a:r>
              <a:rPr lang="en-US" altLang="ko-KR" dirty="0"/>
              <a:t>, </a:t>
            </a:r>
            <a:r>
              <a:rPr lang="ko-KR" altLang="en-US" dirty="0"/>
              <a:t>이게 </a:t>
            </a:r>
            <a:r>
              <a:rPr lang="en-US" altLang="ko-KR" dirty="0"/>
              <a:t>too much?</a:t>
            </a:r>
          </a:p>
          <a:p>
            <a:endParaRPr lang="en-US" altLang="ko-Kore-KR" dirty="0"/>
          </a:p>
          <a:p>
            <a:r>
              <a:rPr lang="en-US" altLang="ko-Kore-KR" dirty="0"/>
              <a:t>4) </a:t>
            </a:r>
            <a:r>
              <a:rPr lang="ko-Kore-KR" altLang="en-US" dirty="0"/>
              <a:t>아직까진 못찾긴했으나</a:t>
            </a:r>
            <a:r>
              <a:rPr lang="en-US" altLang="ko-Kore-KR" dirty="0"/>
              <a:t>, </a:t>
            </a:r>
            <a:r>
              <a:rPr lang="ko-Kore-KR" altLang="en-US" dirty="0"/>
              <a:t>실제로 </a:t>
            </a:r>
            <a:r>
              <a:rPr lang="en-US" altLang="ko-Kore-KR" dirty="0"/>
              <a:t>c</a:t>
            </a:r>
            <a:r>
              <a:rPr lang="en-US" altLang="ko-KR" dirty="0"/>
              <a:t>ompatibility issue</a:t>
            </a:r>
            <a:r>
              <a:rPr lang="ko-KR" altLang="en-US" dirty="0"/>
              <a:t>을 다룬 </a:t>
            </a:r>
            <a:r>
              <a:rPr lang="en-US" altLang="ko-KR" dirty="0"/>
              <a:t>Module selection</a:t>
            </a:r>
            <a:r>
              <a:rPr lang="ko-KR" altLang="en-US" dirty="0"/>
              <a:t>이 없나</a:t>
            </a:r>
            <a:r>
              <a:rPr lang="en-US" altLang="ko-KR" dirty="0"/>
              <a:t>?</a:t>
            </a:r>
            <a:endParaRPr lang="en-US" altLang="ko-Kore-KR" dirty="0"/>
          </a:p>
        </p:txBody>
      </p:sp>
      <p:sp>
        <p:nvSpPr>
          <p:cNvPr id="6" name="TextBox 5">
            <a:extLst>
              <a:ext uri="{FF2B5EF4-FFF2-40B4-BE49-F238E27FC236}">
                <a16:creationId xmlns:a16="http://schemas.microsoft.com/office/drawing/2014/main" id="{AA82678E-0E24-AD5C-9B0C-370B2F94B4FF}"/>
              </a:ext>
            </a:extLst>
          </p:cNvPr>
          <p:cNvSpPr txBox="1"/>
          <p:nvPr/>
        </p:nvSpPr>
        <p:spPr>
          <a:xfrm>
            <a:off x="376651" y="148113"/>
            <a:ext cx="8665779" cy="369332"/>
          </a:xfrm>
          <a:prstGeom prst="rect">
            <a:avLst/>
          </a:prstGeom>
          <a:noFill/>
        </p:spPr>
        <p:txBody>
          <a:bodyPr wrap="square">
            <a:spAutoFit/>
          </a:bodyPr>
          <a:lstStyle/>
          <a:p>
            <a:r>
              <a:rPr lang="ko-Kore-KR" altLang="en-US" b="1" dirty="0"/>
              <a:t>고민거리 </a:t>
            </a:r>
            <a:r>
              <a:rPr lang="en-US" altLang="ko-Kore-KR" b="1" dirty="0"/>
              <a:t>[</a:t>
            </a:r>
            <a:r>
              <a:rPr lang="ko-Kore-KR" altLang="en-US" b="1" dirty="0"/>
              <a:t>확장의 개념</a:t>
            </a:r>
            <a:r>
              <a:rPr lang="en-US" altLang="ko-Kore-KR" b="1" dirty="0"/>
              <a:t>]</a:t>
            </a:r>
          </a:p>
        </p:txBody>
      </p:sp>
      <p:sp>
        <p:nvSpPr>
          <p:cNvPr id="7" name="TextBox 6">
            <a:extLst>
              <a:ext uri="{FF2B5EF4-FFF2-40B4-BE49-F238E27FC236}">
                <a16:creationId xmlns:a16="http://schemas.microsoft.com/office/drawing/2014/main" id="{3B196C56-52EE-A2BE-0F71-5955793DB713}"/>
              </a:ext>
            </a:extLst>
          </p:cNvPr>
          <p:cNvSpPr txBox="1"/>
          <p:nvPr/>
        </p:nvSpPr>
        <p:spPr>
          <a:xfrm>
            <a:off x="376651" y="2252806"/>
            <a:ext cx="8665779" cy="369332"/>
          </a:xfrm>
          <a:prstGeom prst="rect">
            <a:avLst/>
          </a:prstGeom>
          <a:noFill/>
        </p:spPr>
        <p:txBody>
          <a:bodyPr wrap="square">
            <a:spAutoFit/>
          </a:bodyPr>
          <a:lstStyle/>
          <a:p>
            <a:r>
              <a:rPr lang="ko-Kore-KR" altLang="en-US" b="1" dirty="0"/>
              <a:t>우려사항</a:t>
            </a:r>
            <a:endParaRPr lang="en-US" altLang="ko-Kore-KR" b="1" dirty="0"/>
          </a:p>
        </p:txBody>
      </p:sp>
    </p:spTree>
    <p:extLst>
      <p:ext uri="{BB962C8B-B14F-4D97-AF65-F5344CB8AC3E}">
        <p14:creationId xmlns:p14="http://schemas.microsoft.com/office/powerpoint/2010/main" val="1038206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AB95BC2-EDFC-C333-F204-22AAF94E1A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D34EE4A-C05C-9A7D-2A29-591287768F31}"/>
              </a:ext>
            </a:extLst>
          </p:cNvPr>
          <p:cNvSpPr>
            <a:spLocks noGrp="1"/>
          </p:cNvSpPr>
          <p:nvPr>
            <p:ph type="sldNum" sz="quarter" idx="4"/>
          </p:nvPr>
        </p:nvSpPr>
        <p:spPr/>
        <p:txBody>
          <a:bodyPr/>
          <a:lstStyle/>
          <a:p>
            <a:fld id="{528F71E4-6861-4081-93F7-1CE13C0AE979}" type="slidenum">
              <a:rPr lang="ko-KR" altLang="en-US" smtClean="0"/>
              <a:pPr/>
              <a:t>60</a:t>
            </a:fld>
            <a:endParaRPr lang="ko-KR" altLang="en-US" dirty="0"/>
          </a:p>
        </p:txBody>
      </p:sp>
      <p:sp>
        <p:nvSpPr>
          <p:cNvPr id="4" name="TextBox 3">
            <a:extLst>
              <a:ext uri="{FF2B5EF4-FFF2-40B4-BE49-F238E27FC236}">
                <a16:creationId xmlns:a16="http://schemas.microsoft.com/office/drawing/2014/main" id="{2BBB1EEC-8E8A-29A8-1328-563CF44177B0}"/>
              </a:ext>
            </a:extLst>
          </p:cNvPr>
          <p:cNvSpPr txBox="1"/>
          <p:nvPr/>
        </p:nvSpPr>
        <p:spPr>
          <a:xfrm>
            <a:off x="507426" y="368489"/>
            <a:ext cx="4064574" cy="492443"/>
          </a:xfrm>
          <a:prstGeom prst="rect">
            <a:avLst/>
          </a:prstGeom>
          <a:noFill/>
        </p:spPr>
        <p:txBody>
          <a:bodyPr wrap="none" lIns="0" tIns="0" rIns="0" bIns="0" rtlCol="0">
            <a:spAutoFit/>
          </a:bodyPr>
          <a:lstStyle/>
          <a:p>
            <a:pPr algn="l"/>
            <a:r>
              <a:rPr kumimoji="1" lang="ko-Kore-KR" altLang="en-US" sz="3200" b="1" spc="-40" dirty="0">
                <a:latin typeface="+mn-ea"/>
              </a:rPr>
              <a:t>고민 및 진행중인 상황</a:t>
            </a:r>
          </a:p>
        </p:txBody>
      </p:sp>
      <p:sp>
        <p:nvSpPr>
          <p:cNvPr id="5" name="TextBox 4">
            <a:extLst>
              <a:ext uri="{FF2B5EF4-FFF2-40B4-BE49-F238E27FC236}">
                <a16:creationId xmlns:a16="http://schemas.microsoft.com/office/drawing/2014/main" id="{43CA672E-5AEC-2DFF-E70C-01C19BBC26B5}"/>
              </a:ext>
            </a:extLst>
          </p:cNvPr>
          <p:cNvSpPr txBox="1"/>
          <p:nvPr/>
        </p:nvSpPr>
        <p:spPr>
          <a:xfrm>
            <a:off x="368200" y="1282890"/>
            <a:ext cx="8561831" cy="3939540"/>
          </a:xfrm>
          <a:prstGeom prst="rect">
            <a:avLst/>
          </a:prstGeom>
          <a:noFill/>
        </p:spPr>
        <p:txBody>
          <a:bodyPr wrap="none" lIns="0" tIns="0" rIns="0" bIns="0" rtlCol="0">
            <a:spAutoFit/>
          </a:bodyPr>
          <a:lstStyle/>
          <a:p>
            <a:pPr algn="l"/>
            <a:r>
              <a:rPr kumimoji="1" lang="ko-Kore-KR" altLang="en-US" sz="2400" b="1" spc="-40" dirty="0">
                <a:latin typeface="+mn-ea"/>
              </a:rPr>
              <a:t>일종의 특정 핵심 모듈의 정확성을 높이기 위한 기존의 방법들</a:t>
            </a:r>
            <a:endParaRPr kumimoji="1" lang="en-US" altLang="ko-Kore-KR" sz="2400" b="1" spc="-40" dirty="0">
              <a:latin typeface="+mn-ea"/>
            </a:endParaRPr>
          </a:p>
          <a:p>
            <a:pPr algn="l"/>
            <a:r>
              <a:rPr kumimoji="1" lang="ko-Kore-KR" altLang="en-US" sz="2400" b="1" spc="-40" dirty="0">
                <a:latin typeface="+mn-ea"/>
              </a:rPr>
              <a:t> </a:t>
            </a:r>
            <a:r>
              <a:rPr kumimoji="1" lang="en-US" altLang="ko-Kore-KR" sz="2400" spc="-40" dirty="0">
                <a:latin typeface="+mn-ea"/>
              </a:rPr>
              <a:t>- multi-supplier / supply selection (replacement), investment</a:t>
            </a:r>
          </a:p>
          <a:p>
            <a:pPr algn="l"/>
            <a:r>
              <a:rPr kumimoji="1" lang="en-US" altLang="ko-Kore-KR" sz="2400" spc="-40" dirty="0">
                <a:latin typeface="+mn-ea"/>
              </a:rPr>
              <a:t>  </a:t>
            </a:r>
            <a:r>
              <a:rPr kumimoji="1" lang="en-US" altLang="ko-Kore-KR" sz="2400" spc="-40" dirty="0">
                <a:latin typeface="+mn-ea"/>
                <a:sym typeface="Wingdings" pitchFamily="2" charset="2"/>
              </a:rPr>
              <a:t> </a:t>
            </a:r>
            <a:r>
              <a:rPr kumimoji="1" lang="ko-Kore-KR" altLang="en-US" sz="2400" spc="-40" dirty="0">
                <a:latin typeface="+mn-ea"/>
                <a:sym typeface="Wingdings" pitchFamily="2" charset="2"/>
              </a:rPr>
              <a:t>이러면 </a:t>
            </a:r>
            <a:r>
              <a:rPr kumimoji="1" lang="en-US" altLang="ko-Kore-KR" sz="2400" spc="-40" dirty="0">
                <a:latin typeface="+mn-ea"/>
                <a:sym typeface="Wingdings" pitchFamily="2" charset="2"/>
              </a:rPr>
              <a:t>supply domain</a:t>
            </a:r>
            <a:r>
              <a:rPr kumimoji="1" lang="ko-Kore-KR" altLang="en-US" sz="2400" spc="-40" dirty="0">
                <a:latin typeface="+mn-ea"/>
                <a:sym typeface="Wingdings" pitchFamily="2" charset="2"/>
              </a:rPr>
              <a:t>도 다뤄야 하나</a:t>
            </a:r>
            <a:r>
              <a:rPr kumimoji="1" lang="en-US" altLang="ko-Kore-KR" sz="2400" spc="-40" dirty="0">
                <a:latin typeface="+mn-ea"/>
                <a:sym typeface="Wingdings" pitchFamily="2" charset="2"/>
              </a:rPr>
              <a:t>.</a:t>
            </a:r>
            <a:r>
              <a:rPr kumimoji="1" lang="en-US" altLang="ko-KR" sz="2400" spc="-40" dirty="0">
                <a:latin typeface="+mn-ea"/>
                <a:sym typeface="Wingdings" pitchFamily="2" charset="2"/>
              </a:rPr>
              <a:t>.?</a:t>
            </a:r>
          </a:p>
          <a:p>
            <a:pPr algn="l"/>
            <a:endParaRPr kumimoji="1" lang="en-US" altLang="ko-Kore-KR" sz="2400" spc="-40" dirty="0">
              <a:latin typeface="+mn-ea"/>
              <a:sym typeface="Wingdings" pitchFamily="2" charset="2"/>
            </a:endParaRPr>
          </a:p>
          <a:p>
            <a:pPr algn="l"/>
            <a:r>
              <a:rPr kumimoji="1" lang="ko-Kore-KR" altLang="en-US" sz="2400" spc="-40" dirty="0">
                <a:latin typeface="+mn-ea"/>
                <a:sym typeface="Wingdings" pitchFamily="2" charset="2"/>
              </a:rPr>
              <a:t>위와 같은 것들을 </a:t>
            </a:r>
            <a:r>
              <a:rPr kumimoji="1" lang="en-US" altLang="ko-Kore-KR" sz="2400" spc="-40" dirty="0">
                <a:latin typeface="+mn-ea"/>
                <a:sym typeface="Wingdings" pitchFamily="2" charset="2"/>
              </a:rPr>
              <a:t>cost</a:t>
            </a:r>
            <a:r>
              <a:rPr kumimoji="1" lang="ko-Kore-KR" altLang="en-US" sz="2400" spc="-40" dirty="0">
                <a:latin typeface="+mn-ea"/>
                <a:sym typeface="Wingdings" pitchFamily="2" charset="2"/>
              </a:rPr>
              <a:t>로 처리하고</a:t>
            </a:r>
            <a:r>
              <a:rPr kumimoji="1" lang="en-US" altLang="ko-Kore-KR" sz="2400" spc="-40" dirty="0">
                <a:latin typeface="+mn-ea"/>
                <a:sym typeface="Wingdings" pitchFamily="2" charset="2"/>
              </a:rPr>
              <a:t>, risk</a:t>
            </a:r>
            <a:r>
              <a:rPr kumimoji="1" lang="ko-Kore-KR" altLang="en-US" sz="2400" spc="-40" dirty="0">
                <a:latin typeface="+mn-ea"/>
                <a:sym typeface="Wingdings" pitchFamily="2" charset="2"/>
              </a:rPr>
              <a:t>로 인한 </a:t>
            </a:r>
            <a:r>
              <a:rPr kumimoji="1" lang="en-US" altLang="ko-Kore-KR" sz="2400" spc="-40" dirty="0">
                <a:latin typeface="+mn-ea"/>
                <a:sym typeface="Wingdings" pitchFamily="2" charset="2"/>
              </a:rPr>
              <a:t>loss</a:t>
            </a:r>
            <a:r>
              <a:rPr kumimoji="1" lang="ko-Kore-KR" altLang="en-US" sz="2400" spc="-40" dirty="0">
                <a:latin typeface="+mn-ea"/>
                <a:sym typeface="Wingdings" pitchFamily="2" charset="2"/>
              </a:rPr>
              <a:t>와 비교</a:t>
            </a:r>
            <a:endParaRPr kumimoji="1" lang="en-US" altLang="ko-Kore-KR" sz="2400" spc="-40" dirty="0">
              <a:latin typeface="+mn-ea"/>
              <a:sym typeface="Wingdings" pitchFamily="2" charset="2"/>
            </a:endParaRPr>
          </a:p>
          <a:p>
            <a:pPr algn="l"/>
            <a:r>
              <a:rPr kumimoji="1" lang="en-US" altLang="ko-Kore-KR" sz="2400" spc="-40" dirty="0">
                <a:latin typeface="+mn-ea"/>
                <a:sym typeface="Wingdings" pitchFamily="2" charset="2"/>
              </a:rPr>
              <a:t> </a:t>
            </a:r>
            <a:r>
              <a:rPr kumimoji="1" lang="en-US" altLang="ko-KR" sz="2400" spc="-40" dirty="0">
                <a:latin typeface="+mn-ea"/>
                <a:sym typeface="Wingdings" pitchFamily="2" charset="2"/>
              </a:rPr>
              <a:t> cost</a:t>
            </a:r>
            <a:r>
              <a:rPr kumimoji="1" lang="ko-KR" altLang="en-US" sz="2400" spc="-40" dirty="0">
                <a:latin typeface="+mn-ea"/>
                <a:sym typeface="Wingdings" pitchFamily="2" charset="2"/>
              </a:rPr>
              <a:t>로 </a:t>
            </a:r>
            <a:r>
              <a:rPr kumimoji="1" lang="ko-KR" altLang="en-US" sz="2400" spc="-40" dirty="0" err="1">
                <a:latin typeface="+mn-ea"/>
                <a:sym typeface="Wingdings" pitchFamily="2" charset="2"/>
              </a:rPr>
              <a:t>뭉탱이</a:t>
            </a:r>
            <a:r>
              <a:rPr kumimoji="1" lang="en-US" altLang="ko-KR" sz="2400" spc="-40" dirty="0">
                <a:latin typeface="+mn-ea"/>
                <a:sym typeface="Wingdings" pitchFamily="2" charset="2"/>
              </a:rPr>
              <a:t>..?</a:t>
            </a:r>
          </a:p>
          <a:p>
            <a:pPr algn="l"/>
            <a:endParaRPr kumimoji="1" lang="en-US" altLang="ko-Kore-KR" sz="2400" spc="-40" dirty="0">
              <a:latin typeface="+mn-ea"/>
              <a:sym typeface="Wingdings" pitchFamily="2" charset="2"/>
            </a:endParaRPr>
          </a:p>
          <a:p>
            <a:pPr algn="l"/>
            <a:r>
              <a:rPr kumimoji="1" lang="en-US" altLang="ko-Kore-KR" sz="2400" spc="-40" dirty="0">
                <a:latin typeface="+mn-ea"/>
                <a:sym typeface="Wingdings" pitchFamily="2" charset="2"/>
              </a:rPr>
              <a:t>D-separation (</a:t>
            </a:r>
            <a:r>
              <a:rPr kumimoji="1" lang="en-US" altLang="ko-Kore-KR" sz="2400" spc="-40" dirty="0">
                <a:solidFill>
                  <a:srgbClr val="C00000"/>
                </a:solidFill>
                <a:latin typeface="+mn-ea"/>
                <a:sym typeface="Wingdings" pitchFamily="2" charset="2"/>
              </a:rPr>
              <a:t>certain node</a:t>
            </a:r>
            <a:r>
              <a:rPr kumimoji="1" lang="ko-Kore-KR" altLang="en-US" sz="2400" spc="-40" dirty="0">
                <a:solidFill>
                  <a:srgbClr val="C00000"/>
                </a:solidFill>
                <a:latin typeface="+mn-ea"/>
                <a:sym typeface="Wingdings" pitchFamily="2" charset="2"/>
              </a:rPr>
              <a:t>의 정보가 </a:t>
            </a:r>
            <a:r>
              <a:rPr kumimoji="1" lang="ko-Kore-KR" altLang="en-US" sz="2400" spc="-40" dirty="0">
                <a:latin typeface="+mn-ea"/>
                <a:sym typeface="Wingdings" pitchFamily="2" charset="2"/>
              </a:rPr>
              <a:t>주어지고 안주어지고</a:t>
            </a:r>
            <a:r>
              <a:rPr kumimoji="1" lang="en-US" altLang="ko-Kore-KR" sz="2400" spc="-40" dirty="0">
                <a:latin typeface="+mn-ea"/>
                <a:sym typeface="Wingdings" pitchFamily="2" charset="2"/>
              </a:rPr>
              <a:t>)</a:t>
            </a:r>
          </a:p>
          <a:p>
            <a:pPr algn="l"/>
            <a:r>
              <a:rPr kumimoji="1" lang="ko-Kore-KR" altLang="en-US" sz="2400" spc="-40" dirty="0">
                <a:latin typeface="+mn-ea"/>
              </a:rPr>
              <a:t>정확히 핵심 모듈의 </a:t>
            </a:r>
            <a:r>
              <a:rPr kumimoji="1" lang="en-US" altLang="ko-Kore-KR" sz="2400" spc="-40" dirty="0">
                <a:latin typeface="+mn-ea"/>
              </a:rPr>
              <a:t>“</a:t>
            </a:r>
            <a:r>
              <a:rPr kumimoji="1" lang="ko-Kore-KR" altLang="en-US" sz="2400" spc="-40" dirty="0">
                <a:latin typeface="+mn-ea"/>
              </a:rPr>
              <a:t>정보</a:t>
            </a:r>
            <a:r>
              <a:rPr kumimoji="1" lang="en-US" altLang="ko-Kore-KR" sz="2400" spc="-40" dirty="0">
                <a:latin typeface="+mn-ea"/>
              </a:rPr>
              <a:t>”</a:t>
            </a:r>
            <a:r>
              <a:rPr kumimoji="1" lang="ko-Kore-KR" altLang="en-US" sz="2400" spc="-40" dirty="0">
                <a:latin typeface="+mn-ea"/>
              </a:rPr>
              <a:t>라고 하는것에 대한 의미</a:t>
            </a:r>
            <a:endParaRPr kumimoji="1" lang="en-US" altLang="ko-Kore-KR" sz="2400" spc="-40" dirty="0">
              <a:latin typeface="+mn-ea"/>
            </a:endParaRPr>
          </a:p>
          <a:p>
            <a:pPr algn="l"/>
            <a:r>
              <a:rPr kumimoji="1" lang="en-US" altLang="ko-Kore-KR" sz="2000" spc="-40" dirty="0">
                <a:latin typeface="+mn-ea"/>
              </a:rPr>
              <a:t>- </a:t>
            </a:r>
            <a:r>
              <a:rPr kumimoji="1" lang="ko-Kore-KR" altLang="en-US" sz="2000" spc="-40" dirty="0">
                <a:latin typeface="+mn-ea"/>
              </a:rPr>
              <a:t>차기 모듈 </a:t>
            </a:r>
            <a:r>
              <a:rPr kumimoji="1" lang="en-US" altLang="ko-Kore-KR" sz="2000" spc="-40" dirty="0">
                <a:latin typeface="+mn-ea"/>
              </a:rPr>
              <a:t>i</a:t>
            </a:r>
            <a:r>
              <a:rPr kumimoji="1" lang="en-US" altLang="ko-KR" sz="2000" spc="-40" dirty="0">
                <a:latin typeface="+mn-ea"/>
              </a:rPr>
              <a:t>nstance</a:t>
            </a:r>
            <a:r>
              <a:rPr kumimoji="1" lang="ko-KR" altLang="en-US" sz="2000" spc="-40" dirty="0">
                <a:latin typeface="+mn-ea"/>
              </a:rPr>
              <a:t>의 </a:t>
            </a:r>
            <a:r>
              <a:rPr kumimoji="1" lang="en-US" altLang="ko-KR" sz="2000" spc="-40" dirty="0">
                <a:latin typeface="+mn-ea"/>
              </a:rPr>
              <a:t>compatibility </a:t>
            </a:r>
            <a:r>
              <a:rPr kumimoji="1" lang="ko-KR" altLang="en-US" sz="2000" spc="-40" dirty="0">
                <a:latin typeface="+mn-ea"/>
              </a:rPr>
              <a:t>및 출시 유무에 대한 정보를 </a:t>
            </a:r>
            <a:r>
              <a:rPr kumimoji="1" lang="ko-KR" altLang="en-US" sz="2000" spc="-40" dirty="0" err="1">
                <a:latin typeface="+mn-ea"/>
              </a:rPr>
              <a:t>줄이는건지</a:t>
            </a:r>
            <a:endParaRPr kumimoji="1" lang="en-US" altLang="ko-KR" sz="2000" spc="-40" dirty="0">
              <a:latin typeface="+mn-ea"/>
            </a:endParaRPr>
          </a:p>
          <a:p>
            <a:pPr algn="l"/>
            <a:r>
              <a:rPr kumimoji="1" lang="en-US" altLang="ko-KR" sz="2000" spc="-40" dirty="0">
                <a:latin typeface="+mn-ea"/>
              </a:rPr>
              <a:t>-</a:t>
            </a:r>
            <a:r>
              <a:rPr kumimoji="1" lang="ko-KR" altLang="en-US" sz="2000" spc="-40" dirty="0">
                <a:latin typeface="+mn-ea"/>
              </a:rPr>
              <a:t> 내가 차기 제품에 이 모듈 </a:t>
            </a:r>
            <a:r>
              <a:rPr kumimoji="1" lang="en-US" altLang="ko-KR" sz="2000" spc="-40" dirty="0">
                <a:latin typeface="+mn-ea"/>
              </a:rPr>
              <a:t>instance</a:t>
            </a:r>
            <a:r>
              <a:rPr kumimoji="1" lang="ko-KR" altLang="en-US" sz="2000" spc="-40" dirty="0">
                <a:latin typeface="+mn-ea"/>
              </a:rPr>
              <a:t>을 </a:t>
            </a:r>
            <a:r>
              <a:rPr kumimoji="1" lang="ko-KR" altLang="en-US" sz="2000" spc="-40" dirty="0" err="1">
                <a:latin typeface="+mn-ea"/>
              </a:rPr>
              <a:t>사용하겠다라는</a:t>
            </a:r>
            <a:r>
              <a:rPr kumimoji="1" lang="ko-KR" altLang="en-US" sz="2000" spc="-40" dirty="0">
                <a:latin typeface="+mn-ea"/>
              </a:rPr>
              <a:t> </a:t>
            </a:r>
            <a:r>
              <a:rPr kumimoji="1" lang="en-US" altLang="ko-KR" sz="2000" spc="-40" dirty="0">
                <a:latin typeface="+mn-ea"/>
              </a:rPr>
              <a:t>fix</a:t>
            </a:r>
            <a:r>
              <a:rPr kumimoji="1" lang="ko-KR" altLang="en-US" sz="2000" spc="-40" dirty="0">
                <a:latin typeface="+mn-ea"/>
              </a:rPr>
              <a:t>인지</a:t>
            </a:r>
            <a:endParaRPr kumimoji="1" lang="ko-Kore-KR" altLang="en-US" sz="2000" spc="-40" dirty="0">
              <a:latin typeface="+mn-ea"/>
            </a:endParaRPr>
          </a:p>
        </p:txBody>
      </p:sp>
    </p:spTree>
    <p:extLst>
      <p:ext uri="{BB962C8B-B14F-4D97-AF65-F5344CB8AC3E}">
        <p14:creationId xmlns:p14="http://schemas.microsoft.com/office/powerpoint/2010/main" val="426658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777B5F7-CA3D-D7EF-3ECD-0C6FFCABA17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3566D40-A52E-1A8B-C7EA-8C51F4F54712}"/>
              </a:ext>
            </a:extLst>
          </p:cNvPr>
          <p:cNvSpPr>
            <a:spLocks noGrp="1"/>
          </p:cNvSpPr>
          <p:nvPr>
            <p:ph type="sldNum" sz="quarter" idx="4"/>
          </p:nvPr>
        </p:nvSpPr>
        <p:spPr/>
        <p:txBody>
          <a:bodyPr/>
          <a:lstStyle/>
          <a:p>
            <a:fld id="{528F71E4-6861-4081-93F7-1CE13C0AE979}" type="slidenum">
              <a:rPr lang="ko-KR" altLang="en-US" smtClean="0"/>
              <a:pPr/>
              <a:t>61</a:t>
            </a:fld>
            <a:endParaRPr lang="ko-KR" altLang="en-US" dirty="0"/>
          </a:p>
        </p:txBody>
      </p:sp>
      <p:sp>
        <p:nvSpPr>
          <p:cNvPr id="47" name="TextBox 46">
            <a:extLst>
              <a:ext uri="{FF2B5EF4-FFF2-40B4-BE49-F238E27FC236}">
                <a16:creationId xmlns:a16="http://schemas.microsoft.com/office/drawing/2014/main" id="{560AA5A4-F94D-C1B6-AA34-DA6448D8BEF2}"/>
              </a:ext>
            </a:extLst>
          </p:cNvPr>
          <p:cNvSpPr txBox="1"/>
          <p:nvPr/>
        </p:nvSpPr>
        <p:spPr>
          <a:xfrm>
            <a:off x="391885" y="141514"/>
            <a:ext cx="8527996" cy="492443"/>
          </a:xfrm>
          <a:prstGeom prst="rect">
            <a:avLst/>
          </a:prstGeom>
          <a:noFill/>
        </p:spPr>
        <p:txBody>
          <a:bodyPr wrap="square" lIns="0" tIns="0" rIns="0" bIns="0" rtlCol="0">
            <a:spAutoFit/>
          </a:bodyPr>
          <a:lstStyle/>
          <a:p>
            <a:pPr algn="l"/>
            <a:r>
              <a:rPr kumimoji="1" lang="en-US" altLang="ko-Kore-KR" sz="3200" b="1" spc="-40" dirty="0">
                <a:latin typeface="+mn-ea"/>
              </a:rPr>
              <a:t>Key paper (key idea or methodology)</a:t>
            </a:r>
          </a:p>
        </p:txBody>
      </p:sp>
      <p:pic>
        <p:nvPicPr>
          <p:cNvPr id="48" name="그림 47">
            <a:extLst>
              <a:ext uri="{FF2B5EF4-FFF2-40B4-BE49-F238E27FC236}">
                <a16:creationId xmlns:a16="http://schemas.microsoft.com/office/drawing/2014/main" id="{BBFA55D3-D080-B429-7FC2-7BAB53EEDB6B}"/>
              </a:ext>
            </a:extLst>
          </p:cNvPr>
          <p:cNvPicPr>
            <a:picLocks noChangeAspect="1"/>
          </p:cNvPicPr>
          <p:nvPr/>
        </p:nvPicPr>
        <p:blipFill>
          <a:blip r:embed="rId3"/>
          <a:stretch>
            <a:fillRect/>
          </a:stretch>
        </p:blipFill>
        <p:spPr>
          <a:xfrm>
            <a:off x="256615" y="990879"/>
            <a:ext cx="3580279" cy="2290657"/>
          </a:xfrm>
          <a:prstGeom prst="rect">
            <a:avLst/>
          </a:prstGeom>
        </p:spPr>
      </p:pic>
      <p:pic>
        <p:nvPicPr>
          <p:cNvPr id="49" name="그림 48">
            <a:extLst>
              <a:ext uri="{FF2B5EF4-FFF2-40B4-BE49-F238E27FC236}">
                <a16:creationId xmlns:a16="http://schemas.microsoft.com/office/drawing/2014/main" id="{EA2FD8EE-3DB2-C6A2-6085-68B46B15C7F5}"/>
              </a:ext>
            </a:extLst>
          </p:cNvPr>
          <p:cNvPicPr>
            <a:picLocks noChangeAspect="1"/>
          </p:cNvPicPr>
          <p:nvPr/>
        </p:nvPicPr>
        <p:blipFill>
          <a:blip r:embed="rId4"/>
          <a:stretch>
            <a:fillRect/>
          </a:stretch>
        </p:blipFill>
        <p:spPr>
          <a:xfrm>
            <a:off x="4571999" y="839801"/>
            <a:ext cx="3614845" cy="2365597"/>
          </a:xfrm>
          <a:prstGeom prst="rect">
            <a:avLst/>
          </a:prstGeom>
        </p:spPr>
      </p:pic>
      <p:pic>
        <p:nvPicPr>
          <p:cNvPr id="50" name="그림 49">
            <a:extLst>
              <a:ext uri="{FF2B5EF4-FFF2-40B4-BE49-F238E27FC236}">
                <a16:creationId xmlns:a16="http://schemas.microsoft.com/office/drawing/2014/main" id="{A1ADB5D1-9E88-9B72-3EF0-18DF718B4EF4}"/>
              </a:ext>
            </a:extLst>
          </p:cNvPr>
          <p:cNvPicPr>
            <a:picLocks noChangeAspect="1"/>
          </p:cNvPicPr>
          <p:nvPr/>
        </p:nvPicPr>
        <p:blipFill>
          <a:blip r:embed="rId5"/>
          <a:stretch>
            <a:fillRect/>
          </a:stretch>
        </p:blipFill>
        <p:spPr>
          <a:xfrm>
            <a:off x="391885" y="3566776"/>
            <a:ext cx="3768075" cy="1893505"/>
          </a:xfrm>
          <a:prstGeom prst="rect">
            <a:avLst/>
          </a:prstGeom>
        </p:spPr>
      </p:pic>
      <p:pic>
        <p:nvPicPr>
          <p:cNvPr id="51" name="그림 50">
            <a:extLst>
              <a:ext uri="{FF2B5EF4-FFF2-40B4-BE49-F238E27FC236}">
                <a16:creationId xmlns:a16="http://schemas.microsoft.com/office/drawing/2014/main" id="{18A25AB8-88D4-0461-9348-3B2B68FBE2D3}"/>
              </a:ext>
            </a:extLst>
          </p:cNvPr>
          <p:cNvPicPr>
            <a:picLocks noChangeAspect="1"/>
          </p:cNvPicPr>
          <p:nvPr/>
        </p:nvPicPr>
        <p:blipFill>
          <a:blip r:embed="rId6"/>
          <a:stretch>
            <a:fillRect/>
          </a:stretch>
        </p:blipFill>
        <p:spPr>
          <a:xfrm>
            <a:off x="4708716" y="3227076"/>
            <a:ext cx="3349957" cy="2397600"/>
          </a:xfrm>
          <a:prstGeom prst="rect">
            <a:avLst/>
          </a:prstGeom>
        </p:spPr>
      </p:pic>
      <p:sp>
        <p:nvSpPr>
          <p:cNvPr id="52" name="TextBox 51">
            <a:extLst>
              <a:ext uri="{FF2B5EF4-FFF2-40B4-BE49-F238E27FC236}">
                <a16:creationId xmlns:a16="http://schemas.microsoft.com/office/drawing/2014/main" id="{0D2DEB94-A294-5FA4-2473-9F9FABBB624E}"/>
              </a:ext>
            </a:extLst>
          </p:cNvPr>
          <p:cNvSpPr txBox="1"/>
          <p:nvPr/>
        </p:nvSpPr>
        <p:spPr>
          <a:xfrm>
            <a:off x="256614" y="5713528"/>
            <a:ext cx="8663267" cy="777457"/>
          </a:xfrm>
          <a:prstGeom prst="rect">
            <a:avLst/>
          </a:prstGeom>
          <a:noFill/>
        </p:spPr>
        <p:txBody>
          <a:bodyPr wrap="square" lIns="0" tIns="0" rIns="0" bIns="0" rtlCol="0">
            <a:spAutoFit/>
          </a:bodyPr>
          <a:lstStyle/>
          <a:p>
            <a:pPr algn="l">
              <a:lnSpc>
                <a:spcPct val="150000"/>
              </a:lnSpc>
            </a:pPr>
            <a:r>
              <a:rPr kumimoji="1" lang="en-US" altLang="ko-Kore-KR" spc="-40" dirty="0">
                <a:latin typeface="+mn-ea"/>
              </a:rPr>
              <a:t>c</a:t>
            </a:r>
            <a:r>
              <a:rPr kumimoji="1" lang="en-US" altLang="ko-KR" spc="-40" dirty="0">
                <a:latin typeface="+mn-ea"/>
              </a:rPr>
              <a:t>ompatibility</a:t>
            </a:r>
            <a:r>
              <a:rPr kumimoji="1" lang="ko-KR" altLang="en-US" spc="-40" dirty="0">
                <a:latin typeface="+mn-ea"/>
              </a:rPr>
              <a:t> 토대로 </a:t>
            </a:r>
            <a:r>
              <a:rPr kumimoji="1" lang="en-US" altLang="ko-KR" spc="-40" dirty="0">
                <a:latin typeface="+mn-ea"/>
              </a:rPr>
              <a:t>module clustering</a:t>
            </a:r>
            <a:r>
              <a:rPr kumimoji="1" lang="ko-KR" altLang="en-US" spc="-40" dirty="0">
                <a:latin typeface="+mn-ea"/>
              </a:rPr>
              <a:t>을 하여</a:t>
            </a:r>
            <a:r>
              <a:rPr kumimoji="1" lang="en-US" altLang="ko-KR" spc="-40" dirty="0">
                <a:latin typeface="+mn-ea"/>
              </a:rPr>
              <a:t>, </a:t>
            </a:r>
            <a:r>
              <a:rPr kumimoji="1" lang="ko-KR" altLang="en-US" spc="-40" dirty="0">
                <a:latin typeface="+mn-ea"/>
              </a:rPr>
              <a:t>각 </a:t>
            </a:r>
            <a:r>
              <a:rPr kumimoji="1" lang="en-US" altLang="ko-KR" spc="-40" dirty="0">
                <a:latin typeface="+mn-ea"/>
              </a:rPr>
              <a:t>group</a:t>
            </a:r>
            <a:r>
              <a:rPr kumimoji="1" lang="ko-KR" altLang="en-US" spc="-40" dirty="0">
                <a:latin typeface="+mn-ea"/>
              </a:rPr>
              <a:t>별로 </a:t>
            </a:r>
            <a:r>
              <a:rPr kumimoji="1" lang="ko-KR" altLang="en-US" spc="-40" dirty="0">
                <a:solidFill>
                  <a:srgbClr val="C00000"/>
                </a:solidFill>
                <a:latin typeface="+mn-ea"/>
              </a:rPr>
              <a:t>독립적인 </a:t>
            </a:r>
            <a:r>
              <a:rPr kumimoji="1" lang="en-US" altLang="ko-KR" spc="-40" dirty="0">
                <a:solidFill>
                  <a:srgbClr val="C00000"/>
                </a:solidFill>
                <a:latin typeface="+mn-ea"/>
              </a:rPr>
              <a:t>DP </a:t>
            </a:r>
            <a:r>
              <a:rPr kumimoji="1" lang="en-US" altLang="ko-KR" spc="-40" dirty="0">
                <a:latin typeface="+mn-ea"/>
              </a:rPr>
              <a:t>and sum</a:t>
            </a:r>
          </a:p>
          <a:p>
            <a:pPr algn="l">
              <a:lnSpc>
                <a:spcPct val="150000"/>
              </a:lnSpc>
            </a:pPr>
            <a:r>
              <a:rPr kumimoji="1" lang="en-US" altLang="ko-KR" b="1" spc="-40" dirty="0">
                <a:latin typeface="+mn-ea"/>
              </a:rPr>
              <a:t>Deterministic</a:t>
            </a:r>
            <a:r>
              <a:rPr kumimoji="1" lang="en-US" altLang="ko-KR" spc="-40" dirty="0">
                <a:latin typeface="+mn-ea"/>
              </a:rPr>
              <a:t> and </a:t>
            </a:r>
            <a:r>
              <a:rPr kumimoji="1" lang="en-US" altLang="ko-KR" b="1" spc="-40" dirty="0">
                <a:latin typeface="+mn-ea"/>
              </a:rPr>
              <a:t>stochastic</a:t>
            </a:r>
            <a:r>
              <a:rPr kumimoji="1" lang="en-US" altLang="ko-KR" spc="-40" dirty="0">
                <a:latin typeface="+mn-ea"/>
              </a:rPr>
              <a:t> </a:t>
            </a:r>
            <a:r>
              <a:rPr kumimoji="1" lang="en-US" altLang="ko-KR" spc="-40" dirty="0">
                <a:solidFill>
                  <a:srgbClr val="C00000"/>
                </a:solidFill>
                <a:latin typeface="+mn-ea"/>
              </a:rPr>
              <a:t>[module instance availability , cost of module instance]</a:t>
            </a:r>
          </a:p>
        </p:txBody>
      </p:sp>
    </p:spTree>
    <p:extLst>
      <p:ext uri="{BB962C8B-B14F-4D97-AF65-F5344CB8AC3E}">
        <p14:creationId xmlns:p14="http://schemas.microsoft.com/office/powerpoint/2010/main" val="178571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62</a:t>
            </a:fld>
            <a:endParaRPr lang="ko-KR" altLang="en-US" dirty="0"/>
          </a:p>
        </p:txBody>
      </p:sp>
      <p:grpSp>
        <p:nvGrpSpPr>
          <p:cNvPr id="25" name="그룹 24">
            <a:extLst>
              <a:ext uri="{FF2B5EF4-FFF2-40B4-BE49-F238E27FC236}">
                <a16:creationId xmlns:a16="http://schemas.microsoft.com/office/drawing/2014/main" id="{83B6EFEF-A5D7-BC12-FD87-A5707AF06B5D}"/>
              </a:ext>
            </a:extLst>
          </p:cNvPr>
          <p:cNvGrpSpPr/>
          <p:nvPr/>
        </p:nvGrpSpPr>
        <p:grpSpPr>
          <a:xfrm>
            <a:off x="331217" y="1290036"/>
            <a:ext cx="3259220" cy="1973669"/>
            <a:chOff x="256615" y="1430044"/>
            <a:chExt cx="3843898" cy="2327729"/>
          </a:xfrm>
        </p:grpSpPr>
        <p:pic>
          <p:nvPicPr>
            <p:cNvPr id="8" name="그림 7">
              <a:extLst>
                <a:ext uri="{FF2B5EF4-FFF2-40B4-BE49-F238E27FC236}">
                  <a16:creationId xmlns:a16="http://schemas.microsoft.com/office/drawing/2014/main" id="{3FD9AB2F-2E24-6584-AEDB-CC19303A0175}"/>
                </a:ext>
              </a:extLst>
            </p:cNvPr>
            <p:cNvPicPr>
              <a:picLocks noChangeAspect="1"/>
            </p:cNvPicPr>
            <p:nvPr/>
          </p:nvPicPr>
          <p:blipFill>
            <a:blip r:embed="rId3"/>
            <a:stretch>
              <a:fillRect/>
            </a:stretch>
          </p:blipFill>
          <p:spPr>
            <a:xfrm>
              <a:off x="256615" y="1430044"/>
              <a:ext cx="3843898" cy="2327729"/>
            </a:xfrm>
            <a:prstGeom prst="rect">
              <a:avLst/>
            </a:prstGeom>
          </p:spPr>
        </p:pic>
        <p:cxnSp>
          <p:nvCxnSpPr>
            <p:cNvPr id="9" name="직선 연결선[R] 8">
              <a:extLst>
                <a:ext uri="{FF2B5EF4-FFF2-40B4-BE49-F238E27FC236}">
                  <a16:creationId xmlns:a16="http://schemas.microsoft.com/office/drawing/2014/main" id="{CC2FA387-EE46-B84C-C478-3D3D63B42BB9}"/>
                </a:ext>
              </a:extLst>
            </p:cNvPr>
            <p:cNvCxnSpPr>
              <a:cxnSpLocks/>
            </p:cNvCxnSpPr>
            <p:nvPr/>
          </p:nvCxnSpPr>
          <p:spPr>
            <a:xfrm flipV="1">
              <a:off x="1928532" y="1908031"/>
              <a:ext cx="400050" cy="57150"/>
            </a:xfrm>
            <a:prstGeom prst="line">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D6EDB55E-8962-7A73-BD4A-C4EB15E5A6FA}"/>
                </a:ext>
              </a:extLst>
            </p:cNvPr>
            <p:cNvCxnSpPr>
              <a:cxnSpLocks/>
            </p:cNvCxnSpPr>
            <p:nvPr/>
          </p:nvCxnSpPr>
          <p:spPr>
            <a:xfrm flipV="1">
              <a:off x="1257020" y="2800999"/>
              <a:ext cx="92869" cy="328613"/>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D833D755-2284-CBBF-43B0-DE24C57F9D31}"/>
                </a:ext>
              </a:extLst>
            </p:cNvPr>
            <p:cNvCxnSpPr>
              <a:cxnSpLocks/>
            </p:cNvCxnSpPr>
            <p:nvPr/>
          </p:nvCxnSpPr>
          <p:spPr>
            <a:xfrm flipH="1" flipV="1">
              <a:off x="892689" y="2050906"/>
              <a:ext cx="410765" cy="614362"/>
            </a:xfrm>
            <a:prstGeom prst="line">
              <a:avLst/>
            </a:prstGeom>
            <a:ln w="28575">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69343F61-9AF2-9E21-2B3B-7D3043E460A7}"/>
              </a:ext>
            </a:extLst>
          </p:cNvPr>
          <p:cNvSpPr txBox="1"/>
          <p:nvPr/>
        </p:nvSpPr>
        <p:spPr>
          <a:xfrm>
            <a:off x="-717452" y="326370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pic>
        <p:nvPicPr>
          <p:cNvPr id="7" name="그림 6">
            <a:extLst>
              <a:ext uri="{FF2B5EF4-FFF2-40B4-BE49-F238E27FC236}">
                <a16:creationId xmlns:a16="http://schemas.microsoft.com/office/drawing/2014/main" id="{3C71429F-12B7-6429-03C7-9417F9D8FCB7}"/>
              </a:ext>
            </a:extLst>
          </p:cNvPr>
          <p:cNvPicPr>
            <a:picLocks noChangeAspect="1"/>
          </p:cNvPicPr>
          <p:nvPr/>
        </p:nvPicPr>
        <p:blipFill>
          <a:blip r:embed="rId4"/>
          <a:stretch>
            <a:fillRect/>
          </a:stretch>
        </p:blipFill>
        <p:spPr>
          <a:xfrm>
            <a:off x="6489991" y="895679"/>
            <a:ext cx="2160651" cy="2090110"/>
          </a:xfrm>
          <a:prstGeom prst="rect">
            <a:avLst/>
          </a:prstGeom>
        </p:spPr>
      </p:pic>
      <p:pic>
        <p:nvPicPr>
          <p:cNvPr id="15" name="그림 14">
            <a:extLst>
              <a:ext uri="{FF2B5EF4-FFF2-40B4-BE49-F238E27FC236}">
                <a16:creationId xmlns:a16="http://schemas.microsoft.com/office/drawing/2014/main" id="{81EA1F94-39E0-6F5C-CBC0-914650CD1F8A}"/>
              </a:ext>
            </a:extLst>
          </p:cNvPr>
          <p:cNvPicPr>
            <a:picLocks noChangeAspect="1"/>
          </p:cNvPicPr>
          <p:nvPr/>
        </p:nvPicPr>
        <p:blipFill>
          <a:blip r:embed="rId5"/>
          <a:stretch>
            <a:fillRect/>
          </a:stretch>
        </p:blipFill>
        <p:spPr>
          <a:xfrm>
            <a:off x="6211827" y="3107717"/>
            <a:ext cx="2772441" cy="552515"/>
          </a:xfrm>
          <a:prstGeom prst="rect">
            <a:avLst/>
          </a:prstGeom>
        </p:spPr>
      </p:pic>
      <p:cxnSp>
        <p:nvCxnSpPr>
          <p:cNvPr id="5" name="꺾인 연결선[E] 4">
            <a:extLst>
              <a:ext uri="{FF2B5EF4-FFF2-40B4-BE49-F238E27FC236}">
                <a16:creationId xmlns:a16="http://schemas.microsoft.com/office/drawing/2014/main" id="{0A728C98-C8B6-3BBC-5358-89CB15490D0C}"/>
              </a:ext>
            </a:extLst>
          </p:cNvPr>
          <p:cNvCxnSpPr>
            <a:cxnSpLocks/>
            <a:stCxn id="7" idx="1"/>
          </p:cNvCxnSpPr>
          <p:nvPr/>
        </p:nvCxnSpPr>
        <p:spPr>
          <a:xfrm rot="10800000" flipV="1">
            <a:off x="6211827" y="1940733"/>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CF51C5-4A52-1DEC-32D8-DA69A062B88D}"/>
              </a:ext>
            </a:extLst>
          </p:cNvPr>
          <p:cNvSpPr txBox="1"/>
          <p:nvPr/>
        </p:nvSpPr>
        <p:spPr>
          <a:xfrm>
            <a:off x="164845" y="141514"/>
            <a:ext cx="7146828" cy="646331"/>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 [sequence]</a:t>
            </a:r>
          </a:p>
          <a:p>
            <a:pPr algn="l"/>
            <a:r>
              <a:rPr kumimoji="1" lang="en-US" altLang="ko-Kore-KR" spc="-40" dirty="0">
                <a:latin typeface="+mn-ea"/>
              </a:rPr>
              <a:t>  -  Using D-separation in Bayesian network </a:t>
            </a:r>
            <a:r>
              <a:rPr kumimoji="1" lang="en-US" altLang="ko-KR" spc="-40" dirty="0">
                <a:latin typeface="+mn-ea"/>
              </a:rPr>
              <a:t>[</a:t>
            </a:r>
            <a:r>
              <a:rPr kumimoji="1" lang="ko-KR" altLang="en-US" spc="-40" dirty="0">
                <a:latin typeface="+mn-ea"/>
              </a:rPr>
              <a:t>조건부 독립</a:t>
            </a:r>
            <a:r>
              <a:rPr kumimoji="1" lang="en-US" altLang="ko-KR" spc="-40" dirty="0">
                <a:latin typeface="+mn-ea"/>
              </a:rPr>
              <a:t>]</a:t>
            </a:r>
            <a:endParaRPr kumimoji="1" lang="en-US" altLang="ko-Kore-KR" spc="-40" dirty="0">
              <a:latin typeface="+mn-ea"/>
            </a:endParaRPr>
          </a:p>
        </p:txBody>
      </p:sp>
      <p:pic>
        <p:nvPicPr>
          <p:cNvPr id="27" name="그림 26">
            <a:extLst>
              <a:ext uri="{FF2B5EF4-FFF2-40B4-BE49-F238E27FC236}">
                <a16:creationId xmlns:a16="http://schemas.microsoft.com/office/drawing/2014/main" id="{234E0D78-412E-A3CA-2AB1-47ECC96A153E}"/>
              </a:ext>
            </a:extLst>
          </p:cNvPr>
          <p:cNvPicPr>
            <a:picLocks noChangeAspect="1"/>
          </p:cNvPicPr>
          <p:nvPr/>
        </p:nvPicPr>
        <p:blipFill>
          <a:blip r:embed="rId6"/>
          <a:stretch>
            <a:fillRect/>
          </a:stretch>
        </p:blipFill>
        <p:spPr>
          <a:xfrm>
            <a:off x="3940301" y="982424"/>
            <a:ext cx="1501086" cy="2446576"/>
          </a:xfrm>
          <a:prstGeom prst="rect">
            <a:avLst/>
          </a:prstGeom>
        </p:spPr>
      </p:pic>
      <p:sp>
        <p:nvSpPr>
          <p:cNvPr id="28" name="TextBox 27">
            <a:extLst>
              <a:ext uri="{FF2B5EF4-FFF2-40B4-BE49-F238E27FC236}">
                <a16:creationId xmlns:a16="http://schemas.microsoft.com/office/drawing/2014/main" id="{99329EA0-BD89-444A-268F-5E34CC0CFF66}"/>
              </a:ext>
            </a:extLst>
          </p:cNvPr>
          <p:cNvSpPr txBox="1"/>
          <p:nvPr/>
        </p:nvSpPr>
        <p:spPr>
          <a:xfrm>
            <a:off x="370919" y="3840991"/>
            <a:ext cx="2888291" cy="246221"/>
          </a:xfrm>
          <a:prstGeom prst="rect">
            <a:avLst/>
          </a:prstGeom>
          <a:noFill/>
        </p:spPr>
        <p:txBody>
          <a:bodyPr wrap="none" lIns="0" tIns="0" rIns="0" bIns="0" rtlCol="0">
            <a:spAutoFit/>
          </a:bodyPr>
          <a:lstStyle/>
          <a:p>
            <a:pPr algn="l"/>
            <a:r>
              <a:rPr kumimoji="1" lang="en-US" altLang="ko-Kore-KR" sz="1600" spc="-40" dirty="0">
                <a:latin typeface="+mn-ea"/>
              </a:rPr>
              <a:t>Ex) </a:t>
            </a:r>
            <a:r>
              <a:rPr kumimoji="1" lang="en-US" altLang="ko-KR" sz="1600" spc="-40" dirty="0">
                <a:latin typeface="+mn-ea"/>
              </a:rPr>
              <a:t>each module has 3 instances</a:t>
            </a:r>
            <a:endParaRPr kumimoji="1" lang="ko-Kore-KR" altLang="en-US" sz="1600" spc="-40" dirty="0">
              <a:latin typeface="+mn-ea"/>
            </a:endParaRPr>
          </a:p>
        </p:txBody>
      </p:sp>
      <p:sp>
        <p:nvSpPr>
          <p:cNvPr id="29" name="TextBox 28">
            <a:extLst>
              <a:ext uri="{FF2B5EF4-FFF2-40B4-BE49-F238E27FC236}">
                <a16:creationId xmlns:a16="http://schemas.microsoft.com/office/drawing/2014/main" id="{251914F5-FAC1-1639-B640-3857DB3219AA}"/>
              </a:ext>
            </a:extLst>
          </p:cNvPr>
          <p:cNvSpPr txBox="1"/>
          <p:nvPr/>
        </p:nvSpPr>
        <p:spPr>
          <a:xfrm>
            <a:off x="627357" y="4227797"/>
            <a:ext cx="3208571" cy="246221"/>
          </a:xfrm>
          <a:prstGeom prst="rect">
            <a:avLst/>
          </a:prstGeom>
          <a:noFill/>
        </p:spPr>
        <p:txBody>
          <a:bodyPr wrap="none" lIns="0" tIns="0" rIns="0" bIns="0" rtlCol="0">
            <a:spAutoFit/>
          </a:bodyPr>
          <a:lstStyle/>
          <a:p>
            <a:pPr algn="l"/>
            <a:r>
              <a:rPr kumimoji="1" lang="en-US" altLang="ko-Kore-KR" sz="1600" spc="-40" dirty="0" err="1">
                <a:latin typeface="+mn-ea"/>
              </a:rPr>
              <a:t>i</a:t>
            </a:r>
            <a:r>
              <a:rPr kumimoji="1" lang="en-US" altLang="ko-Kore-KR" sz="1600" spc="-40" dirty="0">
                <a:latin typeface="+mn-ea"/>
              </a:rPr>
              <a:t>)</a:t>
            </a:r>
            <a:r>
              <a:rPr kumimoji="1" lang="ko-Kore-KR" altLang="en-US" sz="1600" spc="-40" dirty="0">
                <a:latin typeface="+mn-ea"/>
              </a:rPr>
              <a:t> </a:t>
            </a:r>
            <a:r>
              <a:rPr kumimoji="1" lang="en-US" altLang="ko-Kore-KR" sz="1600" spc="-40" dirty="0">
                <a:latin typeface="+mn-ea"/>
              </a:rPr>
              <a:t>Without replacement dependence</a:t>
            </a:r>
            <a:endParaRPr kumimoji="1" lang="ko-Kore-KR" altLang="en-US" sz="1600" spc="-40" dirty="0">
              <a:latin typeface="+mn-ea"/>
            </a:endParaRPr>
          </a:p>
        </p:txBody>
      </p:sp>
      <p:sp>
        <p:nvSpPr>
          <p:cNvPr id="30" name="TextBox 29">
            <a:extLst>
              <a:ext uri="{FF2B5EF4-FFF2-40B4-BE49-F238E27FC236}">
                <a16:creationId xmlns:a16="http://schemas.microsoft.com/office/drawing/2014/main" id="{445A13E8-F940-EFFF-002C-591948FE9029}"/>
              </a:ext>
            </a:extLst>
          </p:cNvPr>
          <p:cNvSpPr txBox="1"/>
          <p:nvPr/>
        </p:nvSpPr>
        <p:spPr>
          <a:xfrm>
            <a:off x="765215" y="4614603"/>
            <a:ext cx="1466427" cy="246221"/>
          </a:xfrm>
          <a:prstGeom prst="rect">
            <a:avLst/>
          </a:prstGeom>
          <a:noFill/>
        </p:spPr>
        <p:txBody>
          <a:bodyPr wrap="none" lIns="0" tIns="0" rIns="0" bIns="0" rtlCol="0">
            <a:spAutoFit/>
          </a:bodyPr>
          <a:lstStyle/>
          <a:p>
            <a:pPr algn="l"/>
            <a:r>
              <a:rPr kumimoji="1" lang="en-US" altLang="ko-Kore-KR" sz="1600" spc="-40" dirty="0">
                <a:latin typeface="+mn-ea"/>
              </a:rPr>
              <a:t> = </a:t>
            </a:r>
            <a:r>
              <a:rPr kumimoji="1" lang="en-US" altLang="ko-Kore-KR" sz="1600" b="1" spc="-40" dirty="0">
                <a:latin typeface="+mn-ea"/>
              </a:rPr>
              <a:t>3</a:t>
            </a:r>
            <a:r>
              <a:rPr kumimoji="1" lang="en-US" altLang="ko-Kore-KR" sz="1600" b="1" spc="-40" baseline="30000" dirty="0">
                <a:latin typeface="+mn-ea"/>
              </a:rPr>
              <a:t>6</a:t>
            </a:r>
            <a:r>
              <a:rPr kumimoji="1" lang="en-US" altLang="ko-Kore-KR" sz="1600" spc="-40" dirty="0">
                <a:latin typeface="+mn-ea"/>
              </a:rPr>
              <a:t> candidates</a:t>
            </a:r>
            <a:endParaRPr kumimoji="1" lang="ko-Kore-KR" altLang="en-US" sz="1600" spc="-40" dirty="0">
              <a:latin typeface="+mn-ea"/>
            </a:endParaRPr>
          </a:p>
        </p:txBody>
      </p:sp>
      <p:sp>
        <p:nvSpPr>
          <p:cNvPr id="33" name="TextBox 32">
            <a:extLst>
              <a:ext uri="{FF2B5EF4-FFF2-40B4-BE49-F238E27FC236}">
                <a16:creationId xmlns:a16="http://schemas.microsoft.com/office/drawing/2014/main" id="{231F2F7E-B7CD-CC29-F0F9-A4DDA825BF3C}"/>
              </a:ext>
            </a:extLst>
          </p:cNvPr>
          <p:cNvSpPr txBox="1"/>
          <p:nvPr/>
        </p:nvSpPr>
        <p:spPr>
          <a:xfrm>
            <a:off x="627357" y="4946740"/>
            <a:ext cx="2720617" cy="492443"/>
          </a:xfrm>
          <a:prstGeom prst="rect">
            <a:avLst/>
          </a:prstGeom>
          <a:noFill/>
        </p:spPr>
        <p:txBody>
          <a:bodyPr wrap="none" lIns="0" tIns="0" rIns="0" bIns="0" rtlCol="0">
            <a:spAutoFit/>
          </a:bodyPr>
          <a:lstStyle/>
          <a:p>
            <a:pPr algn="l"/>
            <a:r>
              <a:rPr kumimoji="1" lang="en-US" altLang="ko-Kore-KR" sz="1600" spc="-40" dirty="0">
                <a:latin typeface="+mn-ea"/>
              </a:rPr>
              <a:t>ii) Using D-separation with M1</a:t>
            </a:r>
          </a:p>
          <a:p>
            <a:pPr algn="l"/>
            <a:endParaRPr kumimoji="1" lang="ko-Kore-KR" altLang="en-US" sz="1600" b="1" spc="-40" dirty="0">
              <a:latin typeface="+mn-ea"/>
            </a:endParaRPr>
          </a:p>
        </p:txBody>
      </p:sp>
      <p:sp>
        <p:nvSpPr>
          <p:cNvPr id="34" name="TextBox 33">
            <a:extLst>
              <a:ext uri="{FF2B5EF4-FFF2-40B4-BE49-F238E27FC236}">
                <a16:creationId xmlns:a16="http://schemas.microsoft.com/office/drawing/2014/main" id="{16B32168-569B-1A6C-7E1E-EDB1C77D970D}"/>
              </a:ext>
            </a:extLst>
          </p:cNvPr>
          <p:cNvSpPr txBox="1"/>
          <p:nvPr/>
        </p:nvSpPr>
        <p:spPr>
          <a:xfrm>
            <a:off x="1167568" y="6205106"/>
            <a:ext cx="1640193" cy="276999"/>
          </a:xfrm>
          <a:prstGeom prst="rect">
            <a:avLst/>
          </a:prstGeom>
          <a:noFill/>
        </p:spPr>
        <p:txBody>
          <a:bodyPr wrap="none" lIns="0" tIns="0" rIns="0" bIns="0" rtlCol="0">
            <a:spAutoFit/>
          </a:bodyPr>
          <a:lstStyle/>
          <a:p>
            <a:pPr algn="ctr"/>
            <a:r>
              <a:rPr kumimoji="1" lang="en-US" altLang="ko-KR" b="1" spc="-40" dirty="0">
                <a:solidFill>
                  <a:srgbClr val="C00000"/>
                </a:solidFill>
                <a:latin typeface="+mn-ea"/>
              </a:rPr>
              <a:t>“</a:t>
            </a:r>
            <a:r>
              <a:rPr kumimoji="1" lang="ko-Kore-KR" altLang="en-US" b="1" spc="-40" dirty="0">
                <a:solidFill>
                  <a:srgbClr val="C00000"/>
                </a:solidFill>
                <a:latin typeface="+mn-ea"/>
              </a:rPr>
              <a:t>독립적인 선택</a:t>
            </a:r>
            <a:r>
              <a:rPr kumimoji="1" lang="en-US" altLang="ko-Kore-KR" b="1" spc="-40" dirty="0">
                <a:solidFill>
                  <a:srgbClr val="C00000"/>
                </a:solidFill>
                <a:latin typeface="+mn-ea"/>
              </a:rPr>
              <a:t>"</a:t>
            </a:r>
            <a:endParaRPr kumimoji="1" lang="ko-Kore-KR" altLang="en-US" b="1" spc="-40" dirty="0">
              <a:solidFill>
                <a:srgbClr val="C00000"/>
              </a:solidFill>
              <a:latin typeface="+mn-ea"/>
            </a:endParaRPr>
          </a:p>
        </p:txBody>
      </p:sp>
      <p:sp>
        <p:nvSpPr>
          <p:cNvPr id="35" name="TextBox 34">
            <a:extLst>
              <a:ext uri="{FF2B5EF4-FFF2-40B4-BE49-F238E27FC236}">
                <a16:creationId xmlns:a16="http://schemas.microsoft.com/office/drawing/2014/main" id="{056149B1-91E7-FC1F-850F-2D8E480916E2}"/>
              </a:ext>
            </a:extLst>
          </p:cNvPr>
          <p:cNvSpPr txBox="1"/>
          <p:nvPr/>
        </p:nvSpPr>
        <p:spPr>
          <a:xfrm>
            <a:off x="5222449" y="4883085"/>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sp>
        <p:nvSpPr>
          <p:cNvPr id="36" name="TextBox 35">
            <a:extLst>
              <a:ext uri="{FF2B5EF4-FFF2-40B4-BE49-F238E27FC236}">
                <a16:creationId xmlns:a16="http://schemas.microsoft.com/office/drawing/2014/main" id="{E8732EDC-0B89-EB09-91C4-BD770DEC6AD1}"/>
              </a:ext>
            </a:extLst>
          </p:cNvPr>
          <p:cNvSpPr txBox="1"/>
          <p:nvPr/>
        </p:nvSpPr>
        <p:spPr>
          <a:xfrm>
            <a:off x="875525" y="5324285"/>
            <a:ext cx="3046027" cy="738664"/>
          </a:xfrm>
          <a:prstGeom prst="rect">
            <a:avLst/>
          </a:prstGeom>
          <a:noFill/>
        </p:spPr>
        <p:txBody>
          <a:bodyPr wrap="none" lIns="0" tIns="0" rIns="0" bIns="0" rtlCol="0">
            <a:spAutoFit/>
          </a:bodyPr>
          <a:lstStyle/>
          <a:p>
            <a:pPr algn="l"/>
            <a:r>
              <a:rPr kumimoji="1" lang="en-US" altLang="ko-Kore-KR" sz="1600" spc="-40" dirty="0">
                <a:latin typeface="+mn-ea"/>
              </a:rPr>
              <a:t>= subgroup1 (M1, M6, M7)</a:t>
            </a:r>
          </a:p>
          <a:p>
            <a:pPr algn="l"/>
            <a:r>
              <a:rPr kumimoji="1" lang="en-US" altLang="ko-Kore-KR" sz="1600" spc="-40" dirty="0">
                <a:latin typeface="+mn-ea"/>
              </a:rPr>
              <a:t> = sub group2(M1, M9, M10,M11)</a:t>
            </a:r>
          </a:p>
          <a:p>
            <a:pPr algn="l"/>
            <a:r>
              <a:rPr kumimoji="1" lang="en-US" altLang="ko-Kore-KR" sz="1600" spc="-40" dirty="0">
                <a:latin typeface="+mn-ea"/>
                <a:sym typeface="Wingdings" pitchFamily="2" charset="2"/>
              </a:rPr>
              <a:t> </a:t>
            </a:r>
            <a:r>
              <a:rPr kumimoji="1" lang="en-US" altLang="ko-Kore-KR" sz="1600" spc="-40" dirty="0">
                <a:latin typeface="+mn-ea"/>
              </a:rPr>
              <a:t>3</a:t>
            </a:r>
            <a:r>
              <a:rPr kumimoji="1" lang="en-US" altLang="ko-Kore-KR" sz="1600" spc="-40" baseline="30000" dirty="0">
                <a:latin typeface="+mn-ea"/>
              </a:rPr>
              <a:t>3</a:t>
            </a:r>
            <a:r>
              <a:rPr kumimoji="1" lang="en-US" altLang="ko-Kore-KR" sz="1600" spc="-40" dirty="0">
                <a:latin typeface="+mn-ea"/>
              </a:rPr>
              <a:t> + 3</a:t>
            </a:r>
            <a:r>
              <a:rPr kumimoji="1" lang="en-US" altLang="ko-Kore-KR" sz="1600" spc="-40" baseline="30000" dirty="0">
                <a:latin typeface="+mn-ea"/>
              </a:rPr>
              <a:t>4 </a:t>
            </a:r>
            <a:r>
              <a:rPr kumimoji="1" lang="en-US" altLang="ko-Kore-KR" sz="1600" spc="-40" dirty="0">
                <a:latin typeface="+mn-ea"/>
              </a:rPr>
              <a:t>= </a:t>
            </a:r>
            <a:r>
              <a:rPr kumimoji="1" lang="en-US" altLang="ko-Kore-KR" sz="1600" b="1" spc="-40" dirty="0">
                <a:latin typeface="+mn-ea"/>
              </a:rPr>
              <a:t>4 * 3</a:t>
            </a:r>
            <a:r>
              <a:rPr kumimoji="1" lang="en-US" altLang="ko-Kore-KR" sz="1600" b="1" spc="-40" baseline="30000" dirty="0">
                <a:latin typeface="+mn-ea"/>
              </a:rPr>
              <a:t>3</a:t>
            </a:r>
            <a:r>
              <a:rPr kumimoji="1" lang="en-US" altLang="ko-Kore-KR" sz="1600" b="1" spc="-40" dirty="0">
                <a:latin typeface="+mn-ea"/>
              </a:rPr>
              <a:t> &lt;&lt; 3</a:t>
            </a:r>
            <a:r>
              <a:rPr kumimoji="1" lang="en-US" altLang="ko-Kore-KR" sz="1600" b="1" spc="-40" baseline="30000" dirty="0">
                <a:latin typeface="+mn-ea"/>
              </a:rPr>
              <a:t>6</a:t>
            </a:r>
            <a:endParaRPr kumimoji="1" lang="ko-Kore-KR" altLang="en-US" sz="1600" b="1" spc="-40" dirty="0">
              <a:latin typeface="+mn-ea"/>
            </a:endParaRPr>
          </a:p>
        </p:txBody>
      </p:sp>
      <p:cxnSp>
        <p:nvCxnSpPr>
          <p:cNvPr id="37" name="직선 연결선[R] 36">
            <a:extLst>
              <a:ext uri="{FF2B5EF4-FFF2-40B4-BE49-F238E27FC236}">
                <a16:creationId xmlns:a16="http://schemas.microsoft.com/office/drawing/2014/main" id="{49DA6645-BAE9-8B9F-F53B-DFFF7CE20735}"/>
              </a:ext>
            </a:extLst>
          </p:cNvPr>
          <p:cNvCxnSpPr>
            <a:cxnSpLocks/>
          </p:cNvCxnSpPr>
          <p:nvPr/>
        </p:nvCxnSpPr>
        <p:spPr>
          <a:xfrm>
            <a:off x="0" y="3752312"/>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E] 37">
            <a:extLst>
              <a:ext uri="{FF2B5EF4-FFF2-40B4-BE49-F238E27FC236}">
                <a16:creationId xmlns:a16="http://schemas.microsoft.com/office/drawing/2014/main" id="{2A56097A-068D-C015-4C08-3F3DE6DF42D9}"/>
              </a:ext>
            </a:extLst>
          </p:cNvPr>
          <p:cNvCxnSpPr>
            <a:cxnSpLocks/>
            <a:stCxn id="34" idx="3"/>
            <a:endCxn id="41" idx="3"/>
          </p:cNvCxnSpPr>
          <p:nvPr/>
        </p:nvCxnSpPr>
        <p:spPr>
          <a:xfrm flipV="1">
            <a:off x="2807761" y="4061097"/>
            <a:ext cx="2632888" cy="2282509"/>
          </a:xfrm>
          <a:prstGeom prst="bentConnector3">
            <a:avLst>
              <a:gd name="adj1" fmla="val 596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AFCE986-D3EE-AA04-FC79-8114DE1F1374}"/>
              </a:ext>
            </a:extLst>
          </p:cNvPr>
          <p:cNvSpPr txBox="1"/>
          <p:nvPr/>
        </p:nvSpPr>
        <p:spPr>
          <a:xfrm flipH="1">
            <a:off x="5440649" y="3907208"/>
            <a:ext cx="2843666" cy="307777"/>
          </a:xfrm>
          <a:prstGeom prst="rect">
            <a:avLst/>
          </a:prstGeom>
          <a:noFill/>
        </p:spPr>
        <p:txBody>
          <a:bodyPr wrap="square" lIns="0" tIns="0" rIns="0" bIns="0" rtlCol="0">
            <a:spAutoFit/>
          </a:bodyPr>
          <a:lstStyle/>
          <a:p>
            <a:pPr algn="l"/>
            <a:r>
              <a:rPr kumimoji="1" lang="en-US" altLang="ko-Kore-KR" sz="2000" b="1" spc="-40" dirty="0">
                <a:solidFill>
                  <a:srgbClr val="C00000"/>
                </a:solidFill>
                <a:latin typeface="+mn-ea"/>
              </a:rPr>
              <a:t>Stochastic problem</a:t>
            </a:r>
            <a:endParaRPr kumimoji="1" lang="ko-Kore-KR" altLang="en-US" sz="2000" b="1" spc="-40" dirty="0">
              <a:solidFill>
                <a:srgbClr val="C00000"/>
              </a:solidFill>
              <a:latin typeface="+mn-ea"/>
            </a:endParaRPr>
          </a:p>
        </p:txBody>
      </p:sp>
      <p:sp>
        <p:nvSpPr>
          <p:cNvPr id="46" name="TextBox 45">
            <a:extLst>
              <a:ext uri="{FF2B5EF4-FFF2-40B4-BE49-F238E27FC236}">
                <a16:creationId xmlns:a16="http://schemas.microsoft.com/office/drawing/2014/main" id="{E03A35E6-B1C8-E360-62DF-8F3C851AB575}"/>
              </a:ext>
            </a:extLst>
          </p:cNvPr>
          <p:cNvSpPr txBox="1"/>
          <p:nvPr/>
        </p:nvSpPr>
        <p:spPr>
          <a:xfrm>
            <a:off x="4877323" y="4303897"/>
            <a:ext cx="3970318" cy="738664"/>
          </a:xfrm>
          <a:prstGeom prst="rect">
            <a:avLst/>
          </a:prstGeom>
          <a:noFill/>
        </p:spPr>
        <p:txBody>
          <a:bodyPr wrap="none" lIns="0" tIns="0" rIns="0" bIns="0" rtlCol="0">
            <a:spAutoFit/>
          </a:bodyPr>
          <a:lstStyle/>
          <a:p>
            <a:pPr algn="l"/>
            <a:r>
              <a:rPr kumimoji="1" lang="en-US" altLang="ko-Kore-KR" sz="1600" spc="-40" dirty="0">
                <a:latin typeface="+mn-ea"/>
              </a:rPr>
              <a:t>Module</a:t>
            </a:r>
            <a:r>
              <a:rPr kumimoji="1" lang="ko-Kore-KR" altLang="en-US" sz="1600" spc="-40" dirty="0">
                <a:latin typeface="+mn-ea"/>
              </a:rPr>
              <a:t>마다</a:t>
            </a:r>
            <a:r>
              <a:rPr kumimoji="1" lang="en-US" altLang="ko-Kore-KR" sz="1600" spc="-40" dirty="0">
                <a:latin typeface="+mn-ea"/>
              </a:rPr>
              <a:t> </a:t>
            </a:r>
            <a:r>
              <a:rPr kumimoji="1" lang="ko-Kore-KR" altLang="en-US" sz="1600" spc="-40" dirty="0">
                <a:latin typeface="+mn-ea"/>
              </a:rPr>
              <a:t>신규 </a:t>
            </a:r>
            <a:r>
              <a:rPr kumimoji="1" lang="en-US" altLang="ko-Kore-KR" sz="1600" spc="-40" dirty="0">
                <a:solidFill>
                  <a:srgbClr val="C00000"/>
                </a:solidFill>
                <a:latin typeface="+mn-ea"/>
              </a:rPr>
              <a:t>instance </a:t>
            </a:r>
            <a:r>
              <a:rPr kumimoji="1" lang="ko-Kore-KR" altLang="en-US" sz="1600" spc="-40" dirty="0">
                <a:solidFill>
                  <a:srgbClr val="C00000"/>
                </a:solidFill>
                <a:latin typeface="+mn-ea"/>
              </a:rPr>
              <a:t>출시에 대한 </a:t>
            </a:r>
            <a:r>
              <a:rPr kumimoji="1" lang="en-US" altLang="ko-Kore-KR" sz="1600" spc="-40" dirty="0">
                <a:solidFill>
                  <a:srgbClr val="C00000"/>
                </a:solidFill>
                <a:latin typeface="+mn-ea"/>
              </a:rPr>
              <a:t>R</a:t>
            </a:r>
            <a:r>
              <a:rPr kumimoji="1" lang="en-US" altLang="ko-KR" sz="1600" spc="-40" dirty="0">
                <a:solidFill>
                  <a:srgbClr val="C00000"/>
                </a:solidFill>
                <a:latin typeface="+mn-ea"/>
              </a:rPr>
              <a:t>isk</a:t>
            </a:r>
            <a:endParaRPr kumimoji="1" lang="en-US" altLang="ko-KR" sz="1600" spc="-40" dirty="0">
              <a:latin typeface="+mn-ea"/>
            </a:endParaRPr>
          </a:p>
          <a:p>
            <a:pPr marL="285750" indent="-285750" algn="l">
              <a:buFontTx/>
              <a:buChar char="-"/>
            </a:pPr>
            <a:r>
              <a:rPr kumimoji="1" lang="en-US" altLang="ko-Kore-KR" sz="1600" spc="-40" dirty="0">
                <a:latin typeface="+mn-ea"/>
              </a:rPr>
              <a:t>Unit module instance cost</a:t>
            </a:r>
            <a:endParaRPr kumimoji="1" lang="en-US" altLang="ko-KR" sz="1600" spc="-40" dirty="0">
              <a:latin typeface="+mn-ea"/>
            </a:endParaRPr>
          </a:p>
          <a:p>
            <a:pPr marL="285750" indent="-285750" algn="l">
              <a:buFontTx/>
              <a:buChar char="-"/>
            </a:pPr>
            <a:r>
              <a:rPr kumimoji="1" lang="en-US" altLang="ko-KR" sz="1600" spc="-40" dirty="0">
                <a:latin typeface="+mn-ea"/>
              </a:rPr>
              <a:t>New module development or not</a:t>
            </a:r>
          </a:p>
        </p:txBody>
      </p:sp>
      <p:sp>
        <p:nvSpPr>
          <p:cNvPr id="48" name="TextBox 47">
            <a:extLst>
              <a:ext uri="{FF2B5EF4-FFF2-40B4-BE49-F238E27FC236}">
                <a16:creationId xmlns:a16="http://schemas.microsoft.com/office/drawing/2014/main" id="{4230FFB1-06A3-D192-C8E6-9E590A443A07}"/>
              </a:ext>
            </a:extLst>
          </p:cNvPr>
          <p:cNvSpPr txBox="1"/>
          <p:nvPr/>
        </p:nvSpPr>
        <p:spPr>
          <a:xfrm>
            <a:off x="5006535" y="5697352"/>
            <a:ext cx="3699539" cy="553998"/>
          </a:xfrm>
          <a:prstGeom prst="rect">
            <a:avLst/>
          </a:prstGeom>
          <a:noFill/>
        </p:spPr>
        <p:txBody>
          <a:bodyPr wrap="none" lIns="0" tIns="0" rIns="0" bIns="0" rtlCol="0">
            <a:spAutoFit/>
          </a:bodyPr>
          <a:lstStyle/>
          <a:p>
            <a:pPr algn="ctr"/>
            <a:r>
              <a:rPr kumimoji="1" lang="ko-Kore-KR" altLang="en-US" spc="-40" dirty="0">
                <a:latin typeface="+mn-ea"/>
              </a:rPr>
              <a:t>많은 </a:t>
            </a:r>
            <a:r>
              <a:rPr kumimoji="1" lang="en-US" altLang="ko-Kore-KR" spc="-40" dirty="0">
                <a:latin typeface="+mn-ea"/>
              </a:rPr>
              <a:t>module </a:t>
            </a:r>
            <a:r>
              <a:rPr kumimoji="1" lang="ko-Kore-KR" altLang="en-US" spc="-40" dirty="0">
                <a:latin typeface="+mn-ea"/>
              </a:rPr>
              <a:t>사이의 의존성은 </a:t>
            </a:r>
            <a:endParaRPr kumimoji="1" lang="en-US" altLang="ko-Kore-KR" spc="-40" dirty="0">
              <a:latin typeface="+mn-ea"/>
            </a:endParaRPr>
          </a:p>
          <a:p>
            <a:pPr algn="ctr"/>
            <a:r>
              <a:rPr kumimoji="1" lang="ko-Kore-KR" altLang="en-US" b="1" spc="-40" dirty="0">
                <a:latin typeface="+mn-ea"/>
              </a:rPr>
              <a:t>불확실성으로 인한 </a:t>
            </a:r>
            <a:r>
              <a:rPr kumimoji="1" lang="en-US" altLang="ko-Kore-KR" b="1" spc="-40" dirty="0">
                <a:latin typeface="+mn-ea"/>
              </a:rPr>
              <a:t>risk propagation</a:t>
            </a:r>
            <a:endParaRPr kumimoji="1" lang="en-US" altLang="ko-KR" b="1" spc="-40" dirty="0">
              <a:latin typeface="+mn-ea"/>
            </a:endParaRPr>
          </a:p>
        </p:txBody>
      </p:sp>
      <p:sp>
        <p:nvSpPr>
          <p:cNvPr id="51" name="오른쪽 화살표[R] 50">
            <a:extLst>
              <a:ext uri="{FF2B5EF4-FFF2-40B4-BE49-F238E27FC236}">
                <a16:creationId xmlns:a16="http://schemas.microsoft.com/office/drawing/2014/main" id="{04A2DD47-1AA7-4355-CB8B-D2C427426616}"/>
              </a:ext>
            </a:extLst>
          </p:cNvPr>
          <p:cNvSpPr/>
          <p:nvPr/>
        </p:nvSpPr>
        <p:spPr>
          <a:xfrm rot="5400000">
            <a:off x="6535731" y="5119922"/>
            <a:ext cx="411630" cy="511212"/>
          </a:xfrm>
          <a:prstGeom prst="rightArrow">
            <a:avLst>
              <a:gd name="adj1" fmla="val 50000"/>
              <a:gd name="adj2" fmla="val 475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00597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47AB79E-4E89-E562-7D50-8F9417DBEDF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53F5A2C-57A5-8A34-9584-A9015C0825EB}"/>
              </a:ext>
            </a:extLst>
          </p:cNvPr>
          <p:cNvSpPr>
            <a:spLocks noGrp="1"/>
          </p:cNvSpPr>
          <p:nvPr>
            <p:ph type="sldNum" sz="quarter" idx="4"/>
          </p:nvPr>
        </p:nvSpPr>
        <p:spPr/>
        <p:txBody>
          <a:bodyPr/>
          <a:lstStyle/>
          <a:p>
            <a:fld id="{528F71E4-6861-4081-93F7-1CE13C0AE979}" type="slidenum">
              <a:rPr lang="ko-KR" altLang="en-US" smtClean="0"/>
              <a:pPr/>
              <a:t>63</a:t>
            </a:fld>
            <a:endParaRPr lang="ko-KR" altLang="en-US" dirty="0"/>
          </a:p>
        </p:txBody>
      </p:sp>
      <p:sp>
        <p:nvSpPr>
          <p:cNvPr id="6" name="TextBox 5">
            <a:extLst>
              <a:ext uri="{FF2B5EF4-FFF2-40B4-BE49-F238E27FC236}">
                <a16:creationId xmlns:a16="http://schemas.microsoft.com/office/drawing/2014/main" id="{2C14AB19-69BD-59C2-7906-9F929FD53ACB}"/>
              </a:ext>
            </a:extLst>
          </p:cNvPr>
          <p:cNvSpPr txBox="1"/>
          <p:nvPr/>
        </p:nvSpPr>
        <p:spPr>
          <a:xfrm>
            <a:off x="319601" y="5841066"/>
            <a:ext cx="7341188" cy="646331"/>
          </a:xfrm>
          <a:prstGeom prst="rect">
            <a:avLst/>
          </a:prstGeom>
          <a:noFill/>
        </p:spPr>
        <p:txBody>
          <a:bodyPr wrap="square">
            <a:spAutoFit/>
          </a:bodyPr>
          <a:lstStyle/>
          <a:p>
            <a:pPr algn="l"/>
            <a:r>
              <a:rPr kumimoji="1" lang="ko-Kore-KR" altLang="en-US" sz="1800" spc="-40" dirty="0">
                <a:latin typeface="+mn-ea"/>
                <a:sym typeface="Wingdings" pitchFamily="2" charset="2"/>
              </a:rPr>
              <a:t>위와 같은 조치를 취하는 것을 </a:t>
            </a:r>
            <a:r>
              <a:rPr kumimoji="1" lang="en-US" altLang="ko-Kore-KR" sz="1800" spc="-40" dirty="0">
                <a:solidFill>
                  <a:srgbClr val="1D6FA9"/>
                </a:solidFill>
                <a:latin typeface="+mn-ea"/>
                <a:sym typeface="Wingdings" pitchFamily="2" charset="2"/>
              </a:rPr>
              <a:t>cost</a:t>
            </a:r>
            <a:r>
              <a:rPr kumimoji="1" lang="ko-Kore-KR" altLang="en-US" sz="1800" spc="-40" dirty="0">
                <a:solidFill>
                  <a:srgbClr val="1D6FA9"/>
                </a:solidFill>
                <a:latin typeface="+mn-ea"/>
                <a:sym typeface="Wingdings" pitchFamily="2" charset="2"/>
              </a:rPr>
              <a:t>로 처리</a:t>
            </a:r>
            <a:r>
              <a:rPr kumimoji="1" lang="ko-Kore-KR" altLang="en-US" sz="1800" spc="-40" dirty="0">
                <a:latin typeface="+mn-ea"/>
                <a:sym typeface="Wingdings" pitchFamily="2" charset="2"/>
              </a:rPr>
              <a:t>하고</a:t>
            </a:r>
            <a:r>
              <a:rPr kumimoji="1" lang="en-US" altLang="ko-Kore-KR" sz="1800" spc="-40" dirty="0">
                <a:latin typeface="+mn-ea"/>
                <a:sym typeface="Wingdings" pitchFamily="2" charset="2"/>
              </a:rPr>
              <a:t>, risk</a:t>
            </a:r>
            <a:r>
              <a:rPr kumimoji="1" lang="ko-Kore-KR" altLang="en-US" sz="1800" spc="-40" dirty="0">
                <a:latin typeface="+mn-ea"/>
                <a:sym typeface="Wingdings" pitchFamily="2" charset="2"/>
              </a:rPr>
              <a:t>로 인한 </a:t>
            </a:r>
            <a:r>
              <a:rPr kumimoji="1" lang="en-US" altLang="ko-Kore-KR" sz="1800" spc="-40" dirty="0">
                <a:latin typeface="+mn-ea"/>
                <a:sym typeface="Wingdings" pitchFamily="2" charset="2"/>
              </a:rPr>
              <a:t>loss</a:t>
            </a:r>
            <a:r>
              <a:rPr kumimoji="1" lang="ko-Kore-KR" altLang="en-US" sz="1800" spc="-40" dirty="0">
                <a:latin typeface="+mn-ea"/>
                <a:sym typeface="Wingdings" pitchFamily="2" charset="2"/>
              </a:rPr>
              <a:t>와 비교</a:t>
            </a:r>
            <a:endParaRPr kumimoji="1" lang="en-US" altLang="ko-Kore-KR" sz="1800" spc="-40" dirty="0">
              <a:latin typeface="+mn-ea"/>
              <a:sym typeface="Wingdings" pitchFamily="2" charset="2"/>
            </a:endParaRPr>
          </a:p>
          <a:p>
            <a:r>
              <a:rPr kumimoji="1" lang="en-US" altLang="ko-Kore-KR" sz="1800" spc="-40" dirty="0">
                <a:latin typeface="+mn-ea"/>
                <a:sym typeface="Wingdings" pitchFamily="2" charset="2"/>
              </a:rPr>
              <a:t> </a:t>
            </a:r>
            <a:r>
              <a:rPr kumimoji="1" lang="en-US" altLang="ko-Kore-KR" sz="1800" spc="-40" dirty="0">
                <a:latin typeface="+mn-ea"/>
              </a:rPr>
              <a:t>- [No</a:t>
            </a:r>
            <a:r>
              <a:rPr kumimoji="1" lang="en-US" altLang="ko-KR" sz="1800" spc="-40" dirty="0">
                <a:latin typeface="+mn-ea"/>
              </a:rPr>
              <a:t>, </a:t>
            </a:r>
            <a:r>
              <a:rPr kumimoji="1" lang="en-US" altLang="ko-Kore-KR" sz="1800" spc="-40" dirty="0">
                <a:latin typeface="+mn-ea"/>
              </a:rPr>
              <a:t>Full</a:t>
            </a:r>
            <a:r>
              <a:rPr kumimoji="1" lang="en-US" altLang="ko-Kore-KR" spc="-40" dirty="0">
                <a:latin typeface="+mn-ea"/>
              </a:rPr>
              <a:t>, Random,</a:t>
            </a:r>
            <a:r>
              <a:rPr kumimoji="1" lang="en-US" altLang="ko-Kore-KR" sz="1800" spc="-40" dirty="0">
                <a:latin typeface="+mn-ea"/>
              </a:rPr>
              <a:t> </a:t>
            </a:r>
            <a:r>
              <a:rPr kumimoji="1" lang="en-US" altLang="ko-Kore-KR" sz="1800" spc="-40" dirty="0">
                <a:solidFill>
                  <a:srgbClr val="C00000"/>
                </a:solidFill>
                <a:latin typeface="+mn-ea"/>
              </a:rPr>
              <a:t>Core</a:t>
            </a:r>
            <a:r>
              <a:rPr kumimoji="1" lang="en-US" altLang="ko-Kore-KR" spc="-40" dirty="0">
                <a:latin typeface="+mn-ea"/>
              </a:rPr>
              <a:t>]</a:t>
            </a:r>
            <a:r>
              <a:rPr kumimoji="1" lang="en-US" altLang="ko-Kore-KR" sz="1800" spc="-40" dirty="0">
                <a:solidFill>
                  <a:srgbClr val="C00000"/>
                </a:solidFill>
                <a:latin typeface="+mn-ea"/>
              </a:rPr>
              <a:t> modules risk management</a:t>
            </a:r>
          </a:p>
        </p:txBody>
      </p:sp>
      <p:sp>
        <p:nvSpPr>
          <p:cNvPr id="11" name="TextBox 10">
            <a:extLst>
              <a:ext uri="{FF2B5EF4-FFF2-40B4-BE49-F238E27FC236}">
                <a16:creationId xmlns:a16="http://schemas.microsoft.com/office/drawing/2014/main" id="{C4473D1A-C93D-705F-9496-119CEFD6077C}"/>
              </a:ext>
            </a:extLst>
          </p:cNvPr>
          <p:cNvSpPr txBox="1"/>
          <p:nvPr/>
        </p:nvSpPr>
        <p:spPr>
          <a:xfrm>
            <a:off x="155274" y="582244"/>
            <a:ext cx="4317481" cy="338554"/>
          </a:xfrm>
          <a:prstGeom prst="rect">
            <a:avLst/>
          </a:prstGeom>
          <a:noFill/>
        </p:spPr>
        <p:txBody>
          <a:bodyPr wrap="square">
            <a:spAutoFit/>
          </a:bodyPr>
          <a:lstStyle/>
          <a:p>
            <a:r>
              <a:rPr kumimoji="1" lang="en-US" altLang="ko-KR" sz="1600" spc="-40" dirty="0">
                <a:latin typeface="+mn-ea"/>
                <a:sym typeface="Wingdings" pitchFamily="2" charset="2"/>
              </a:rPr>
              <a:t>- </a:t>
            </a:r>
            <a:r>
              <a:rPr kumimoji="1" lang="en-US" altLang="ko-Kore-KR" sz="1600" spc="-40" dirty="0">
                <a:latin typeface="+mn-ea"/>
                <a:sym typeface="Wingdings" pitchFamily="2" charset="2"/>
              </a:rPr>
              <a:t>Risk</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 = available time</a:t>
            </a:r>
            <a:endParaRPr lang="ko-Kore-KR" altLang="en-US" sz="1600" dirty="0"/>
          </a:p>
        </p:txBody>
      </p:sp>
      <p:grpSp>
        <p:nvGrpSpPr>
          <p:cNvPr id="29" name="그룹 28">
            <a:extLst>
              <a:ext uri="{FF2B5EF4-FFF2-40B4-BE49-F238E27FC236}">
                <a16:creationId xmlns:a16="http://schemas.microsoft.com/office/drawing/2014/main" id="{8D1F4801-B512-09EC-CBC4-008F1EE0917D}"/>
              </a:ext>
            </a:extLst>
          </p:cNvPr>
          <p:cNvGrpSpPr/>
          <p:nvPr/>
        </p:nvGrpSpPr>
        <p:grpSpPr>
          <a:xfrm>
            <a:off x="495575" y="1042995"/>
            <a:ext cx="2974092" cy="2507679"/>
            <a:chOff x="469130" y="895728"/>
            <a:chExt cx="2974092" cy="2507679"/>
          </a:xfrm>
        </p:grpSpPr>
        <p:pic>
          <p:nvPicPr>
            <p:cNvPr id="4" name="그림 3">
              <a:extLst>
                <a:ext uri="{FF2B5EF4-FFF2-40B4-BE49-F238E27FC236}">
                  <a16:creationId xmlns:a16="http://schemas.microsoft.com/office/drawing/2014/main" id="{A70BAB53-AAD3-1272-B9E8-90DCC27DF169}"/>
                </a:ext>
              </a:extLst>
            </p:cNvPr>
            <p:cNvPicPr>
              <a:picLocks noChangeAspect="1"/>
            </p:cNvPicPr>
            <p:nvPr/>
          </p:nvPicPr>
          <p:blipFill>
            <a:blip r:embed="rId3"/>
            <a:stretch>
              <a:fillRect/>
            </a:stretch>
          </p:blipFill>
          <p:spPr>
            <a:xfrm>
              <a:off x="1005895" y="895728"/>
              <a:ext cx="1538575" cy="2507679"/>
            </a:xfrm>
            <a:prstGeom prst="rect">
              <a:avLst/>
            </a:prstGeom>
          </p:spPr>
        </p:pic>
        <p:sp>
          <p:nvSpPr>
            <p:cNvPr id="10" name="TextBox 9">
              <a:extLst>
                <a:ext uri="{FF2B5EF4-FFF2-40B4-BE49-F238E27FC236}">
                  <a16:creationId xmlns:a16="http://schemas.microsoft.com/office/drawing/2014/main" id="{1AD21A12-A8A0-4E56-BCD9-77E2771CF621}"/>
                </a:ext>
              </a:extLst>
            </p:cNvPr>
            <p:cNvSpPr txBox="1"/>
            <p:nvPr/>
          </p:nvSpPr>
          <p:spPr>
            <a:xfrm>
              <a:off x="2396440" y="1237196"/>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a:t>
              </a:r>
              <a:r>
                <a:rPr kumimoji="1" lang="en-US" altLang="ko-Kore-KR" sz="1600" spc="-40" dirty="0">
                  <a:latin typeface="+mn-ea"/>
                  <a:sym typeface="Wingdings" pitchFamily="2" charset="2"/>
                </a:rPr>
                <a:t>}</a:t>
              </a:r>
              <a:endParaRPr lang="ko-Kore-KR" altLang="en-US" sz="1600" dirty="0"/>
            </a:p>
          </p:txBody>
        </p:sp>
        <p:sp>
          <p:nvSpPr>
            <p:cNvPr id="12" name="TextBox 11">
              <a:extLst>
                <a:ext uri="{FF2B5EF4-FFF2-40B4-BE49-F238E27FC236}">
                  <a16:creationId xmlns:a16="http://schemas.microsoft.com/office/drawing/2014/main" id="{821FB787-DF0F-624D-2BAF-C59A6DE65FC6}"/>
                </a:ext>
              </a:extLst>
            </p:cNvPr>
            <p:cNvSpPr txBox="1"/>
            <p:nvPr/>
          </p:nvSpPr>
          <p:spPr>
            <a:xfrm>
              <a:off x="2316755" y="2389017"/>
              <a:ext cx="1126467"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11</a:t>
              </a:r>
              <a:r>
                <a:rPr kumimoji="1" lang="en-US" altLang="ko-Kore-KR" sz="1600" spc="-40" dirty="0">
                  <a:latin typeface="+mn-ea"/>
                  <a:sym typeface="Wingdings" pitchFamily="2" charset="2"/>
                </a:rPr>
                <a:t>}</a:t>
              </a:r>
              <a:endParaRPr lang="ko-Kore-KR" altLang="en-US" sz="1600" dirty="0"/>
            </a:p>
          </p:txBody>
        </p:sp>
        <p:sp>
          <p:nvSpPr>
            <p:cNvPr id="13" name="TextBox 12">
              <a:extLst>
                <a:ext uri="{FF2B5EF4-FFF2-40B4-BE49-F238E27FC236}">
                  <a16:creationId xmlns:a16="http://schemas.microsoft.com/office/drawing/2014/main" id="{4FCD53B7-A0C0-7ED5-F7C7-78ABD9C82EFD}"/>
                </a:ext>
              </a:extLst>
            </p:cNvPr>
            <p:cNvSpPr txBox="1"/>
            <p:nvPr/>
          </p:nvSpPr>
          <p:spPr>
            <a:xfrm>
              <a:off x="469130" y="2929296"/>
              <a:ext cx="126895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10</a:t>
              </a:r>
              <a:r>
                <a:rPr kumimoji="1" lang="en-US" altLang="ko-Kore-KR" sz="1600" spc="-40" dirty="0">
                  <a:latin typeface="+mn-ea"/>
                  <a:sym typeface="Wingdings" pitchFamily="2" charset="2"/>
                </a:rPr>
                <a:t>}</a:t>
              </a:r>
              <a:endParaRPr lang="ko-Kore-KR" altLang="en-US" sz="1600" dirty="0"/>
            </a:p>
          </p:txBody>
        </p:sp>
        <p:sp>
          <p:nvSpPr>
            <p:cNvPr id="14" name="TextBox 13">
              <a:extLst>
                <a:ext uri="{FF2B5EF4-FFF2-40B4-BE49-F238E27FC236}">
                  <a16:creationId xmlns:a16="http://schemas.microsoft.com/office/drawing/2014/main" id="{7E5B4667-057A-7935-0F14-9CC2E7759CE5}"/>
                </a:ext>
              </a:extLst>
            </p:cNvPr>
            <p:cNvSpPr txBox="1"/>
            <p:nvPr/>
          </p:nvSpPr>
          <p:spPr>
            <a:xfrm>
              <a:off x="932463" y="2322547"/>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9</a:t>
              </a:r>
              <a:r>
                <a:rPr kumimoji="1" lang="en-US" altLang="ko-Kore-KR" sz="1600" spc="-40" dirty="0">
                  <a:latin typeface="+mn-ea"/>
                  <a:sym typeface="Wingdings" pitchFamily="2" charset="2"/>
                </a:rPr>
                <a:t>}</a:t>
              </a:r>
              <a:endParaRPr lang="ko-Kore-KR" altLang="en-US" sz="1600" dirty="0"/>
            </a:p>
          </p:txBody>
        </p:sp>
        <p:sp>
          <p:nvSpPr>
            <p:cNvPr id="15" name="TextBox 14">
              <a:extLst>
                <a:ext uri="{FF2B5EF4-FFF2-40B4-BE49-F238E27FC236}">
                  <a16:creationId xmlns:a16="http://schemas.microsoft.com/office/drawing/2014/main" id="{A421C375-0E57-E726-9894-20AE584B94B4}"/>
                </a:ext>
              </a:extLst>
            </p:cNvPr>
            <p:cNvSpPr txBox="1"/>
            <p:nvPr/>
          </p:nvSpPr>
          <p:spPr>
            <a:xfrm>
              <a:off x="547797" y="180067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7</a:t>
              </a:r>
              <a:r>
                <a:rPr kumimoji="1" lang="en-US" altLang="ko-Kore-KR" sz="1600" spc="-40" dirty="0">
                  <a:latin typeface="+mn-ea"/>
                  <a:sym typeface="Wingdings" pitchFamily="2" charset="2"/>
                </a:rPr>
                <a:t>}</a:t>
              </a:r>
              <a:endParaRPr lang="ko-Kore-KR" altLang="en-US" sz="1600" dirty="0"/>
            </a:p>
          </p:txBody>
        </p:sp>
        <p:sp>
          <p:nvSpPr>
            <p:cNvPr id="16" name="TextBox 15">
              <a:extLst>
                <a:ext uri="{FF2B5EF4-FFF2-40B4-BE49-F238E27FC236}">
                  <a16:creationId xmlns:a16="http://schemas.microsoft.com/office/drawing/2014/main" id="{D91430FF-AA5E-6331-452D-42A9DB301391}"/>
                </a:ext>
              </a:extLst>
            </p:cNvPr>
            <p:cNvSpPr txBox="1"/>
            <p:nvPr/>
          </p:nvSpPr>
          <p:spPr>
            <a:xfrm>
              <a:off x="559855" y="950142"/>
              <a:ext cx="864909" cy="338554"/>
            </a:xfrm>
            <a:prstGeom prst="rect">
              <a:avLst/>
            </a:prstGeom>
            <a:noFill/>
          </p:spPr>
          <p:txBody>
            <a:bodyPr wrap="square">
              <a:spAutoFit/>
            </a:bodyPr>
            <a:lstStyle/>
            <a:p>
              <a:r>
                <a:rPr kumimoji="1" lang="en-US" altLang="ko-Kore-KR" sz="1600" spc="-40" dirty="0">
                  <a:latin typeface="+mn-ea"/>
                  <a:sym typeface="Wingdings" pitchFamily="2" charset="2"/>
                </a:rPr>
                <a:t>{a</a:t>
              </a:r>
              <a:r>
                <a:rPr kumimoji="1" lang="en-US" altLang="ko-Kore-KR" sz="1600" spc="-40" baseline="-25000" dirty="0">
                  <a:latin typeface="+mn-ea"/>
                  <a:sym typeface="Wingdings" pitchFamily="2" charset="2"/>
                </a:rPr>
                <a:t>6</a:t>
              </a:r>
              <a:r>
                <a:rPr kumimoji="1" lang="en-US" altLang="ko-Kore-KR" sz="1600" spc="-40" dirty="0">
                  <a:latin typeface="+mn-ea"/>
                  <a:sym typeface="Wingdings" pitchFamily="2" charset="2"/>
                </a:rPr>
                <a:t>}</a:t>
              </a:r>
              <a:endParaRPr lang="ko-Kore-KR" altLang="en-US" sz="1600" dirty="0"/>
            </a:p>
          </p:txBody>
        </p:sp>
      </p:grpSp>
      <p:grpSp>
        <p:nvGrpSpPr>
          <p:cNvPr id="23" name="그룹 22">
            <a:extLst>
              <a:ext uri="{FF2B5EF4-FFF2-40B4-BE49-F238E27FC236}">
                <a16:creationId xmlns:a16="http://schemas.microsoft.com/office/drawing/2014/main" id="{1CCFE638-6768-2160-C1F6-C58A7C1331E7}"/>
              </a:ext>
            </a:extLst>
          </p:cNvPr>
          <p:cNvGrpSpPr/>
          <p:nvPr/>
        </p:nvGrpSpPr>
        <p:grpSpPr>
          <a:xfrm>
            <a:off x="3465645" y="1583704"/>
            <a:ext cx="2633851" cy="1723623"/>
            <a:chOff x="4978443" y="866682"/>
            <a:chExt cx="3312697" cy="2167867"/>
          </a:xfrm>
        </p:grpSpPr>
        <p:pic>
          <p:nvPicPr>
            <p:cNvPr id="7" name="그림 6">
              <a:extLst>
                <a:ext uri="{FF2B5EF4-FFF2-40B4-BE49-F238E27FC236}">
                  <a16:creationId xmlns:a16="http://schemas.microsoft.com/office/drawing/2014/main" id="{39F85D21-70D8-3198-B6D7-5F70ED13316A}"/>
                </a:ext>
              </a:extLst>
            </p:cNvPr>
            <p:cNvPicPr>
              <a:picLocks noChangeAspect="1"/>
            </p:cNvPicPr>
            <p:nvPr/>
          </p:nvPicPr>
          <p:blipFill>
            <a:blip r:embed="rId4"/>
            <a:stretch>
              <a:fillRect/>
            </a:stretch>
          </p:blipFill>
          <p:spPr>
            <a:xfrm>
              <a:off x="4978443" y="866682"/>
              <a:ext cx="3312697" cy="2167867"/>
            </a:xfrm>
            <a:prstGeom prst="rect">
              <a:avLst/>
            </a:prstGeom>
          </p:spPr>
        </p:pic>
        <p:sp>
          <p:nvSpPr>
            <p:cNvPr id="19" name="모서리가 둥근 직사각형 18">
              <a:extLst>
                <a:ext uri="{FF2B5EF4-FFF2-40B4-BE49-F238E27FC236}">
                  <a16:creationId xmlns:a16="http://schemas.microsoft.com/office/drawing/2014/main" id="{7CC9BA20-A04E-2DE9-A7D1-9A2B8E1A1410}"/>
                </a:ext>
              </a:extLst>
            </p:cNvPr>
            <p:cNvSpPr/>
            <p:nvPr/>
          </p:nvSpPr>
          <p:spPr>
            <a:xfrm>
              <a:off x="5104327" y="1749618"/>
              <a:ext cx="3087566" cy="12370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8" name="그림 7">
            <a:extLst>
              <a:ext uri="{FF2B5EF4-FFF2-40B4-BE49-F238E27FC236}">
                <a16:creationId xmlns:a16="http://schemas.microsoft.com/office/drawing/2014/main" id="{3F5B5246-95B3-339F-0A67-52EAF262C727}"/>
              </a:ext>
            </a:extLst>
          </p:cNvPr>
          <p:cNvPicPr>
            <a:picLocks noChangeAspect="1"/>
          </p:cNvPicPr>
          <p:nvPr/>
        </p:nvPicPr>
        <p:blipFill>
          <a:blip r:embed="rId5"/>
          <a:stretch>
            <a:fillRect/>
          </a:stretch>
        </p:blipFill>
        <p:spPr>
          <a:xfrm>
            <a:off x="6125120" y="1695703"/>
            <a:ext cx="2984251" cy="1499624"/>
          </a:xfrm>
          <a:prstGeom prst="rect">
            <a:avLst/>
          </a:prstGeom>
        </p:spPr>
      </p:pic>
      <p:sp>
        <p:nvSpPr>
          <p:cNvPr id="25" name="TextBox 24">
            <a:extLst>
              <a:ext uri="{FF2B5EF4-FFF2-40B4-BE49-F238E27FC236}">
                <a16:creationId xmlns:a16="http://schemas.microsoft.com/office/drawing/2014/main" id="{F30969ED-6293-D659-ED03-4698F5B89757}"/>
              </a:ext>
            </a:extLst>
          </p:cNvPr>
          <p:cNvSpPr txBox="1"/>
          <p:nvPr/>
        </p:nvSpPr>
        <p:spPr>
          <a:xfrm>
            <a:off x="5394716" y="957169"/>
            <a:ext cx="2059577" cy="276999"/>
          </a:xfrm>
          <a:prstGeom prst="rect">
            <a:avLst/>
          </a:prstGeom>
          <a:noFill/>
        </p:spPr>
        <p:txBody>
          <a:bodyPr wrap="square" lIns="0" tIns="0" rIns="0" bIns="0" rtlCol="0">
            <a:spAutoFit/>
          </a:bodyPr>
          <a:lstStyle/>
          <a:p>
            <a:pPr algn="l"/>
            <a:r>
              <a:rPr kumimoji="1" lang="en-US" altLang="ko-Kore-KR" spc="-40" dirty="0">
                <a:latin typeface="+mn-ea"/>
              </a:rPr>
              <a:t>Given at beginning </a:t>
            </a:r>
            <a:endParaRPr kumimoji="1" lang="ko-Kore-KR" altLang="en-US" spc="-40" dirty="0">
              <a:latin typeface="+mn-ea"/>
            </a:endParaRPr>
          </a:p>
        </p:txBody>
      </p:sp>
      <p:sp>
        <p:nvSpPr>
          <p:cNvPr id="27" name="TextBox 26">
            <a:extLst>
              <a:ext uri="{FF2B5EF4-FFF2-40B4-BE49-F238E27FC236}">
                <a16:creationId xmlns:a16="http://schemas.microsoft.com/office/drawing/2014/main" id="{ED57C964-F374-A61F-F5F1-68E76974DF98}"/>
              </a:ext>
            </a:extLst>
          </p:cNvPr>
          <p:cNvSpPr txBox="1"/>
          <p:nvPr/>
        </p:nvSpPr>
        <p:spPr>
          <a:xfrm>
            <a:off x="164845" y="141514"/>
            <a:ext cx="6488699" cy="369332"/>
          </a:xfrm>
          <a:prstGeom prst="rect">
            <a:avLst/>
          </a:prstGeom>
          <a:noFill/>
        </p:spPr>
        <p:txBody>
          <a:bodyPr wrap="none" lIns="0" tIns="0" rIns="0" bIns="0" rtlCol="0">
            <a:spAutoFit/>
          </a:bodyPr>
          <a:lstStyle/>
          <a:p>
            <a:pPr algn="l"/>
            <a:r>
              <a:rPr kumimoji="1" lang="en-US" altLang="ko-Kore-KR" sz="2400" b="1" spc="-40" dirty="0">
                <a:latin typeface="+mn-ea"/>
              </a:rPr>
              <a:t>Stochastic problem </a:t>
            </a:r>
            <a:r>
              <a:rPr kumimoji="1" lang="ko-Kore-KR" altLang="en-US" sz="2400" b="1" spc="-40" dirty="0">
                <a:latin typeface="+mn-ea"/>
              </a:rPr>
              <a:t>과 </a:t>
            </a:r>
            <a:r>
              <a:rPr kumimoji="1" lang="en-US" altLang="ko-Kore-KR" sz="2400" b="1" spc="-40" dirty="0">
                <a:latin typeface="+mn-ea"/>
              </a:rPr>
              <a:t>D-separation</a:t>
            </a:r>
            <a:r>
              <a:rPr kumimoji="1" lang="ko-Kore-KR" altLang="en-US" sz="2400" b="1" spc="-40" dirty="0">
                <a:latin typeface="+mn-ea"/>
              </a:rPr>
              <a:t>의 연결점</a:t>
            </a:r>
            <a:r>
              <a:rPr kumimoji="1" lang="en-US" altLang="ko-Kore-KR" sz="2400" b="1" spc="-40" dirty="0">
                <a:latin typeface="+mn-ea"/>
              </a:rPr>
              <a:t> </a:t>
            </a:r>
            <a:endParaRPr kumimoji="1" lang="en-US" altLang="ko-Kore-KR" spc="-40" dirty="0">
              <a:latin typeface="+mn-ea"/>
            </a:endParaRPr>
          </a:p>
        </p:txBody>
      </p:sp>
      <p:sp>
        <p:nvSpPr>
          <p:cNvPr id="28" name="TextBox 27">
            <a:extLst>
              <a:ext uri="{FF2B5EF4-FFF2-40B4-BE49-F238E27FC236}">
                <a16:creationId xmlns:a16="http://schemas.microsoft.com/office/drawing/2014/main" id="{735F5973-EC13-41A8-89A3-3B8A072931FB}"/>
              </a:ext>
            </a:extLst>
          </p:cNvPr>
          <p:cNvSpPr txBox="1"/>
          <p:nvPr/>
        </p:nvSpPr>
        <p:spPr>
          <a:xfrm>
            <a:off x="300160" y="3802168"/>
            <a:ext cx="8060071" cy="646331"/>
          </a:xfrm>
          <a:prstGeom prst="rect">
            <a:avLst/>
          </a:prstGeom>
          <a:noFill/>
        </p:spPr>
        <p:txBody>
          <a:bodyPr wrap="square">
            <a:spAutoFit/>
          </a:bodyPr>
          <a:lstStyle/>
          <a:p>
            <a:pPr algn="l"/>
            <a:r>
              <a:rPr kumimoji="1" lang="ko-Kore-KR" altLang="en-US" sz="1800" spc="-40" dirty="0">
                <a:latin typeface="+mn-ea"/>
                <a:sym typeface="Wingdings" pitchFamily="2" charset="2"/>
              </a:rPr>
              <a:t>핵심 부품에 대한 </a:t>
            </a:r>
            <a:r>
              <a:rPr kumimoji="1" lang="en-US" altLang="ko-Kore-KR" sz="1800" spc="-40" dirty="0">
                <a:latin typeface="+mn-ea"/>
                <a:sym typeface="Wingdings" pitchFamily="2" charset="2"/>
              </a:rPr>
              <a:t>risk</a:t>
            </a:r>
            <a:r>
              <a:rPr kumimoji="1" lang="ko-Kore-KR" altLang="en-US" sz="1800" spc="-40" dirty="0">
                <a:latin typeface="+mn-ea"/>
                <a:sym typeface="Wingdings" pitchFamily="2" charset="2"/>
              </a:rPr>
              <a:t>를 줄임 </a:t>
            </a:r>
            <a:r>
              <a:rPr kumimoji="1" lang="en-US" altLang="ko-Kore-KR" sz="1800" spc="-40" dirty="0">
                <a:latin typeface="+mn-ea"/>
                <a:sym typeface="Wingdings" pitchFamily="2" charset="2"/>
              </a:rPr>
              <a:t> </a:t>
            </a:r>
            <a:r>
              <a:rPr kumimoji="1" lang="ko-Kore-KR" altLang="en-US" sz="1800" spc="-40" dirty="0">
                <a:latin typeface="+mn-ea"/>
                <a:sym typeface="Wingdings" pitchFamily="2" charset="2"/>
              </a:rPr>
              <a:t>차기 </a:t>
            </a:r>
            <a:r>
              <a:rPr kumimoji="1" lang="en-US" altLang="ko-Kore-KR" sz="1800" spc="-40" dirty="0">
                <a:latin typeface="+mn-ea"/>
                <a:sym typeface="Wingdings" pitchFamily="2" charset="2"/>
              </a:rPr>
              <a:t>module instance</a:t>
            </a:r>
            <a:r>
              <a:rPr kumimoji="1" lang="ko-Kore-KR" altLang="en-US" sz="1800" spc="-40" dirty="0">
                <a:latin typeface="+mn-ea"/>
                <a:sym typeface="Wingdings" pitchFamily="2" charset="2"/>
              </a:rPr>
              <a:t>에 대한 정확한 정보</a:t>
            </a:r>
            <a:endParaRPr kumimoji="1" lang="en-US" altLang="ko-Kore-KR" sz="1800" spc="-40" dirty="0">
              <a:latin typeface="+mn-ea"/>
              <a:sym typeface="Wingdings" pitchFamily="2" charset="2"/>
            </a:endParaRPr>
          </a:p>
          <a:p>
            <a:pPr algn="l"/>
            <a:r>
              <a:rPr kumimoji="1" lang="en-US" altLang="ko-Kore-KR" sz="1800" spc="-40" dirty="0">
                <a:latin typeface="+mn-ea"/>
                <a:sym typeface="Wingdings" pitchFamily="2" charset="2"/>
              </a:rPr>
              <a:t> </a:t>
            </a:r>
            <a:r>
              <a:rPr kumimoji="1" lang="en-US" altLang="ko-KR" sz="1800" spc="-40" dirty="0">
                <a:latin typeface="+mn-ea"/>
                <a:sym typeface="Wingdings" pitchFamily="2" charset="2"/>
              </a:rPr>
              <a:t>: </a:t>
            </a:r>
            <a:r>
              <a:rPr kumimoji="1" lang="ko-KR" altLang="en-US" sz="1800" spc="-40" dirty="0">
                <a:solidFill>
                  <a:srgbClr val="C00000"/>
                </a:solidFill>
                <a:latin typeface="+mn-ea"/>
                <a:sym typeface="Wingdings" pitchFamily="2" charset="2"/>
              </a:rPr>
              <a:t>독립적인 </a:t>
            </a:r>
            <a:r>
              <a:rPr kumimoji="1" lang="en-US" altLang="ko-KR" spc="-40" dirty="0">
                <a:solidFill>
                  <a:srgbClr val="C00000"/>
                </a:solidFill>
                <a:latin typeface="+mn-ea"/>
                <a:sym typeface="Wingdings" pitchFamily="2" charset="2"/>
              </a:rPr>
              <a:t>sub-group</a:t>
            </a:r>
            <a:r>
              <a:rPr kumimoji="1" lang="ko-KR" altLang="en-US" spc="-40" dirty="0">
                <a:solidFill>
                  <a:srgbClr val="C00000"/>
                </a:solidFill>
                <a:latin typeface="+mn-ea"/>
                <a:sym typeface="Wingdings" pitchFamily="2" charset="2"/>
              </a:rPr>
              <a:t>을 유지함으로써</a:t>
            </a:r>
            <a:r>
              <a:rPr kumimoji="1" lang="en-US" altLang="ko-KR" spc="-40" dirty="0">
                <a:solidFill>
                  <a:srgbClr val="C00000"/>
                </a:solidFill>
                <a:latin typeface="+mn-ea"/>
                <a:sym typeface="Wingdings" pitchFamily="2" charset="2"/>
              </a:rPr>
              <a:t>, risk propagation</a:t>
            </a:r>
            <a:r>
              <a:rPr kumimoji="1" lang="ko-KR" altLang="en-US" spc="-40" dirty="0">
                <a:solidFill>
                  <a:srgbClr val="C00000"/>
                </a:solidFill>
                <a:latin typeface="+mn-ea"/>
                <a:sym typeface="Wingdings" pitchFamily="2" charset="2"/>
              </a:rPr>
              <a:t>을 국지화</a:t>
            </a:r>
            <a:endParaRPr kumimoji="1" lang="en-US" altLang="ko-Kore-KR" sz="1800" spc="-40" dirty="0">
              <a:solidFill>
                <a:srgbClr val="C00000"/>
              </a:solidFill>
              <a:latin typeface="+mn-ea"/>
              <a:sym typeface="Wingdings" pitchFamily="2" charset="2"/>
            </a:endParaRPr>
          </a:p>
        </p:txBody>
      </p:sp>
      <p:sp>
        <p:nvSpPr>
          <p:cNvPr id="30" name="왼쪽 중괄호[L] 29">
            <a:extLst>
              <a:ext uri="{FF2B5EF4-FFF2-40B4-BE49-F238E27FC236}">
                <a16:creationId xmlns:a16="http://schemas.microsoft.com/office/drawing/2014/main" id="{C39448C3-D8B1-8580-10DB-D014D54A67C9}"/>
              </a:ext>
            </a:extLst>
          </p:cNvPr>
          <p:cNvSpPr/>
          <p:nvPr/>
        </p:nvSpPr>
        <p:spPr>
          <a:xfrm rot="5400000">
            <a:off x="6318090" y="-96078"/>
            <a:ext cx="201770" cy="298425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cxnSp>
        <p:nvCxnSpPr>
          <p:cNvPr id="34" name="꺾인 연결선[E] 33">
            <a:extLst>
              <a:ext uri="{FF2B5EF4-FFF2-40B4-BE49-F238E27FC236}">
                <a16:creationId xmlns:a16="http://schemas.microsoft.com/office/drawing/2014/main" id="{163D48CF-823D-9B4A-F284-7B167EB33EF6}"/>
              </a:ext>
            </a:extLst>
          </p:cNvPr>
          <p:cNvCxnSpPr>
            <a:cxnSpLocks/>
            <a:stCxn id="45" idx="1"/>
            <a:endCxn id="49" idx="1"/>
          </p:cNvCxnSpPr>
          <p:nvPr/>
        </p:nvCxnSpPr>
        <p:spPr>
          <a:xfrm rot="10800000" flipV="1">
            <a:off x="319602" y="4133005"/>
            <a:ext cx="12926" cy="1051714"/>
          </a:xfrm>
          <a:prstGeom prst="bentConnector3">
            <a:avLst>
              <a:gd name="adj1" fmla="val 18685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CFC25843-6849-C846-67C3-FCD95AD3AD71}"/>
              </a:ext>
            </a:extLst>
          </p:cNvPr>
          <p:cNvSpPr/>
          <p:nvPr/>
        </p:nvSpPr>
        <p:spPr>
          <a:xfrm>
            <a:off x="332528" y="3968149"/>
            <a:ext cx="1014605" cy="329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TextBox 48">
            <a:extLst>
              <a:ext uri="{FF2B5EF4-FFF2-40B4-BE49-F238E27FC236}">
                <a16:creationId xmlns:a16="http://schemas.microsoft.com/office/drawing/2014/main" id="{17FCB59F-394D-A927-9C4E-0360F30B3E71}"/>
              </a:ext>
            </a:extLst>
          </p:cNvPr>
          <p:cNvSpPr txBox="1"/>
          <p:nvPr/>
        </p:nvSpPr>
        <p:spPr>
          <a:xfrm>
            <a:off x="319602" y="4707665"/>
            <a:ext cx="8188672" cy="954107"/>
          </a:xfrm>
          <a:prstGeom prst="rect">
            <a:avLst/>
          </a:prstGeom>
          <a:noFill/>
        </p:spPr>
        <p:txBody>
          <a:bodyPr wrap="square">
            <a:spAutoFit/>
          </a:bodyPr>
          <a:lstStyle/>
          <a:p>
            <a:pPr algn="l"/>
            <a:r>
              <a:rPr kumimoji="1" lang="ko-Kore-KR" altLang="en-US" sz="1800" spc="-40" dirty="0">
                <a:latin typeface="+mn-ea"/>
              </a:rPr>
              <a:t>특정 핵심 모듈의 </a:t>
            </a:r>
            <a:r>
              <a:rPr kumimoji="1" lang="en-US" altLang="ko-Kore-KR" sz="1800" spc="-40" dirty="0">
                <a:latin typeface="+mn-ea"/>
              </a:rPr>
              <a:t>risk</a:t>
            </a:r>
            <a:r>
              <a:rPr kumimoji="1" lang="ko-Kore-KR" altLang="en-US" sz="1800" spc="-40" dirty="0">
                <a:latin typeface="+mn-ea"/>
              </a:rPr>
              <a:t>을 줄이기 위한 기존의 방법들 </a:t>
            </a:r>
            <a:r>
              <a:rPr kumimoji="1" lang="en-US" altLang="ko-Kore-KR" sz="1800" spc="-40" dirty="0">
                <a:solidFill>
                  <a:srgbClr val="1D6FA9"/>
                </a:solidFill>
                <a:latin typeface="+mn-ea"/>
              </a:rPr>
              <a:t>(supply..?)</a:t>
            </a:r>
          </a:p>
          <a:p>
            <a:pPr marL="285750" indent="-285750" algn="l">
              <a:buFontTx/>
              <a:buChar char="-"/>
            </a:pPr>
            <a:r>
              <a:rPr kumimoji="1" lang="en-US" altLang="ko-Kore-KR" sz="1800" spc="-40" dirty="0">
                <a:latin typeface="+mn-ea"/>
              </a:rPr>
              <a:t>multi-supplier / supply selection (replacement), </a:t>
            </a:r>
            <a:r>
              <a:rPr kumimoji="1" lang="en-US" altLang="ko-KR" sz="1800" spc="-40" dirty="0">
                <a:latin typeface="+mn-ea"/>
              </a:rPr>
              <a:t>protection cost</a:t>
            </a:r>
          </a:p>
          <a:p>
            <a:pPr marL="342900" indent="-342900" algn="l">
              <a:buFontTx/>
              <a:buChar char="-"/>
            </a:pPr>
            <a:r>
              <a:rPr kumimoji="1" lang="en-US" altLang="ko-KR" spc="-40" dirty="0">
                <a:solidFill>
                  <a:srgbClr val="C00000"/>
                </a:solidFill>
                <a:latin typeface="+mn-ea"/>
                <a:sym typeface="Wingdings" pitchFamily="2" charset="2"/>
              </a:rPr>
              <a:t>Supplier development / early supplier involvement</a:t>
            </a:r>
            <a:endParaRPr kumimoji="1" lang="en-US" altLang="ko-KR" sz="2000" spc="-40" dirty="0">
              <a:solidFill>
                <a:srgbClr val="C00000"/>
              </a:solidFill>
              <a:latin typeface="+mn-ea"/>
              <a:sym typeface="Wingdings" pitchFamily="2" charset="2"/>
            </a:endParaRPr>
          </a:p>
        </p:txBody>
      </p:sp>
    </p:spTree>
    <p:extLst>
      <p:ext uri="{BB962C8B-B14F-4D97-AF65-F5344CB8AC3E}">
        <p14:creationId xmlns:p14="http://schemas.microsoft.com/office/powerpoint/2010/main" val="1358141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47AB79E-4E89-E562-7D50-8F9417DBEDFF}"/>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253F5A2C-57A5-8A34-9584-A9015C0825EB}"/>
              </a:ext>
            </a:extLst>
          </p:cNvPr>
          <p:cNvSpPr>
            <a:spLocks noGrp="1"/>
          </p:cNvSpPr>
          <p:nvPr>
            <p:ph type="sldNum" sz="quarter" idx="4"/>
          </p:nvPr>
        </p:nvSpPr>
        <p:spPr/>
        <p:txBody>
          <a:bodyPr/>
          <a:lstStyle/>
          <a:p>
            <a:fld id="{528F71E4-6861-4081-93F7-1CE13C0AE979}" type="slidenum">
              <a:rPr lang="ko-KR" altLang="en-US" smtClean="0"/>
              <a:pPr/>
              <a:t>64</a:t>
            </a:fld>
            <a:endParaRPr lang="ko-KR" altLang="en-US" dirty="0"/>
          </a:p>
        </p:txBody>
      </p:sp>
      <p:sp>
        <p:nvSpPr>
          <p:cNvPr id="11" name="TextBox 10">
            <a:extLst>
              <a:ext uri="{FF2B5EF4-FFF2-40B4-BE49-F238E27FC236}">
                <a16:creationId xmlns:a16="http://schemas.microsoft.com/office/drawing/2014/main" id="{C4473D1A-C93D-705F-9496-119CEFD6077C}"/>
              </a:ext>
            </a:extLst>
          </p:cNvPr>
          <p:cNvSpPr txBox="1"/>
          <p:nvPr/>
        </p:nvSpPr>
        <p:spPr>
          <a:xfrm>
            <a:off x="256615" y="1120676"/>
            <a:ext cx="8306385" cy="2308324"/>
          </a:xfrm>
          <a:prstGeom prst="rect">
            <a:avLst/>
          </a:prstGeom>
          <a:noFill/>
        </p:spPr>
        <p:txBody>
          <a:bodyPr wrap="square">
            <a:spAutoFit/>
          </a:bodyPr>
          <a:lstStyle/>
          <a:p>
            <a:r>
              <a:rPr lang="en-US" altLang="ko-Kore-KR" sz="1600" dirty="0"/>
              <a:t>Marginal </a:t>
            </a:r>
            <a:r>
              <a:rPr lang="ko-Kore-KR" altLang="en-US" sz="1600" dirty="0"/>
              <a:t>보다는</a:t>
            </a:r>
            <a:r>
              <a:rPr lang="en-US" altLang="ko-KR" sz="1600" dirty="0"/>
              <a:t>”</a:t>
            </a:r>
            <a:r>
              <a:rPr lang="ko-Kore-KR" altLang="en-US" sz="1600" b="1" dirty="0"/>
              <a:t>본질</a:t>
            </a:r>
            <a:r>
              <a:rPr lang="en-US" altLang="ko-Kore-KR" sz="1600" dirty="0"/>
              <a:t>”</a:t>
            </a:r>
            <a:r>
              <a:rPr lang="ko-Kore-KR" altLang="en-US" sz="1600" dirty="0"/>
              <a:t> </a:t>
            </a:r>
            <a:r>
              <a:rPr lang="en-US" altLang="ko-KR" sz="1600" dirty="0"/>
              <a:t>: </a:t>
            </a:r>
            <a:r>
              <a:rPr lang="ko-KR" altLang="en-US" sz="1600" dirty="0"/>
              <a:t>기존 논문에서 좀 벗어나자</a:t>
            </a:r>
            <a:r>
              <a:rPr lang="en-US" altLang="ko-KR" sz="1600" dirty="0"/>
              <a:t>.</a:t>
            </a:r>
          </a:p>
          <a:p>
            <a:r>
              <a:rPr lang="en-US" altLang="ko-Kore-KR" sz="1600" dirty="0"/>
              <a:t>Frame</a:t>
            </a:r>
            <a:r>
              <a:rPr lang="ko-Kore-KR" altLang="en-US" sz="1600" dirty="0"/>
              <a:t>을 짜놓고 생각하면 </a:t>
            </a:r>
            <a:r>
              <a:rPr lang="en-US" altLang="ko-Kore-KR" sz="1600" dirty="0"/>
              <a:t>deep</a:t>
            </a:r>
            <a:r>
              <a:rPr lang="ko-Kore-KR" altLang="en-US" sz="1600" dirty="0"/>
              <a:t>해지지 못한다</a:t>
            </a:r>
            <a:r>
              <a:rPr lang="en-US" altLang="ko-Kore-KR" sz="1600" dirty="0"/>
              <a:t>.</a:t>
            </a:r>
          </a:p>
          <a:p>
            <a:endParaRPr lang="en-US" altLang="ko-Kore-KR" sz="1600" dirty="0"/>
          </a:p>
          <a:p>
            <a:r>
              <a:rPr lang="en-US" altLang="ko-Kore-KR" sz="1600" dirty="0"/>
              <a:t>Functional coupling</a:t>
            </a:r>
          </a:p>
          <a:p>
            <a:r>
              <a:rPr lang="ko-Kore-KR" altLang="en-US" sz="1600" dirty="0"/>
              <a:t>내가 한게 </a:t>
            </a:r>
            <a:r>
              <a:rPr lang="en-US" altLang="ko-Kore-KR" sz="1600" dirty="0"/>
              <a:t>search-efficiency.</a:t>
            </a:r>
          </a:p>
          <a:p>
            <a:endParaRPr lang="en-US" altLang="ko-Kore-KR" sz="1600" dirty="0"/>
          </a:p>
          <a:p>
            <a:r>
              <a:rPr lang="ko-Kore-KR" altLang="en-US" sz="1600" dirty="0"/>
              <a:t>기존의 아이디어를 가져온 상황에서 무슨 문제를 푸려고하는지 </a:t>
            </a:r>
            <a:r>
              <a:rPr lang="en-US" altLang="ko-Kore-KR" sz="1600" dirty="0"/>
              <a:t>f</a:t>
            </a:r>
            <a:r>
              <a:rPr lang="en-US" altLang="ko-KR" sz="1600" dirty="0"/>
              <a:t>rame</a:t>
            </a:r>
            <a:r>
              <a:rPr lang="ko-KR" altLang="en-US" sz="1600" dirty="0"/>
              <a:t>을 다시 짜보자</a:t>
            </a:r>
            <a:r>
              <a:rPr lang="en-US" altLang="ko-KR" sz="1600" dirty="0"/>
              <a:t>.</a:t>
            </a:r>
            <a:endParaRPr lang="en-US" altLang="ko-Kore-KR" sz="1600" dirty="0"/>
          </a:p>
          <a:p>
            <a:r>
              <a:rPr lang="ko-Kore-KR" altLang="en-US" sz="1600" dirty="0"/>
              <a:t>무슨 문제를 푸려고 멀 해야하는가</a:t>
            </a:r>
            <a:r>
              <a:rPr lang="en-US" altLang="ko-Kore-KR" sz="1600" dirty="0"/>
              <a:t>. </a:t>
            </a:r>
            <a:r>
              <a:rPr lang="en-US" altLang="ko-KR" sz="1600" dirty="0"/>
              <a:t>[</a:t>
            </a:r>
            <a:r>
              <a:rPr lang="ko-KR" altLang="en-US" sz="1600" dirty="0"/>
              <a:t>다시 시작해보자</a:t>
            </a:r>
            <a:r>
              <a:rPr lang="en-US" altLang="ko-KR" sz="1600" dirty="0"/>
              <a:t> / d-separation]</a:t>
            </a:r>
            <a:endParaRPr lang="en-US" altLang="ko-Kore-KR" sz="1600" dirty="0"/>
          </a:p>
          <a:p>
            <a:r>
              <a:rPr lang="ko-Kore-KR" altLang="en-US" sz="1600" dirty="0"/>
              <a:t>문제 </a:t>
            </a:r>
            <a:r>
              <a:rPr lang="en-US" altLang="ko-Kore-KR" sz="1600" dirty="0">
                <a:sym typeface="Wingdings" pitchFamily="2" charset="2"/>
              </a:rPr>
              <a:t></a:t>
            </a:r>
            <a:r>
              <a:rPr lang="en-US" altLang="ko-KR" sz="1600" dirty="0">
                <a:sym typeface="Wingdings" pitchFamily="2" charset="2"/>
              </a:rPr>
              <a:t>&gt; </a:t>
            </a:r>
            <a:r>
              <a:rPr lang="ko-KR" altLang="en-US" sz="1600" dirty="0">
                <a:sym typeface="Wingdings" pitchFamily="2" charset="2"/>
              </a:rPr>
              <a:t>방법론 </a:t>
            </a:r>
            <a:r>
              <a:rPr lang="en-US" altLang="ko-KR" sz="1600" dirty="0">
                <a:sym typeface="Wingdings" pitchFamily="2" charset="2"/>
              </a:rPr>
              <a:t>[</a:t>
            </a:r>
            <a:r>
              <a:rPr lang="ko-KR" altLang="en-US" sz="1600" dirty="0">
                <a:sym typeface="Wingdings" pitchFamily="2" charset="2"/>
              </a:rPr>
              <a:t>크게 크게 바라보자</a:t>
            </a:r>
            <a:r>
              <a:rPr lang="en-US" altLang="ko-KR" sz="1600" dirty="0">
                <a:sym typeface="Wingdings" pitchFamily="2" charset="2"/>
              </a:rPr>
              <a:t>]</a:t>
            </a:r>
            <a:endParaRPr lang="ko-Kore-KR" altLang="en-US" sz="1600" dirty="0"/>
          </a:p>
        </p:txBody>
      </p:sp>
      <p:sp>
        <p:nvSpPr>
          <p:cNvPr id="27" name="TextBox 26">
            <a:extLst>
              <a:ext uri="{FF2B5EF4-FFF2-40B4-BE49-F238E27FC236}">
                <a16:creationId xmlns:a16="http://schemas.microsoft.com/office/drawing/2014/main" id="{ED57C964-F374-A61F-F5F1-68E76974DF98}"/>
              </a:ext>
            </a:extLst>
          </p:cNvPr>
          <p:cNvSpPr txBox="1"/>
          <p:nvPr/>
        </p:nvSpPr>
        <p:spPr>
          <a:xfrm>
            <a:off x="164845" y="141514"/>
            <a:ext cx="6488699" cy="369332"/>
          </a:xfrm>
          <a:prstGeom prst="rect">
            <a:avLst/>
          </a:prstGeom>
          <a:noFill/>
        </p:spPr>
        <p:txBody>
          <a:bodyPr wrap="none" lIns="0" tIns="0" rIns="0" bIns="0" rtlCol="0">
            <a:spAutoFit/>
          </a:bodyPr>
          <a:lstStyle/>
          <a:p>
            <a:pPr algn="l"/>
            <a:r>
              <a:rPr kumimoji="1" lang="en-US" altLang="ko-Kore-KR" sz="2400" b="1" spc="-40" dirty="0">
                <a:latin typeface="+mn-ea"/>
              </a:rPr>
              <a:t>Stochastic problem </a:t>
            </a:r>
            <a:r>
              <a:rPr kumimoji="1" lang="ko-Kore-KR" altLang="en-US" sz="2400" b="1" spc="-40" dirty="0">
                <a:latin typeface="+mn-ea"/>
              </a:rPr>
              <a:t>과 </a:t>
            </a:r>
            <a:r>
              <a:rPr kumimoji="1" lang="en-US" altLang="ko-Kore-KR" sz="2400" b="1" spc="-40" dirty="0">
                <a:latin typeface="+mn-ea"/>
              </a:rPr>
              <a:t>D-separation</a:t>
            </a:r>
            <a:r>
              <a:rPr kumimoji="1" lang="ko-Kore-KR" altLang="en-US" sz="2400" b="1" spc="-40" dirty="0">
                <a:latin typeface="+mn-ea"/>
              </a:rPr>
              <a:t>의 연결점</a:t>
            </a:r>
            <a:r>
              <a:rPr kumimoji="1" lang="en-US" altLang="ko-Kore-KR" sz="2400" b="1" spc="-40" dirty="0">
                <a:latin typeface="+mn-ea"/>
              </a:rPr>
              <a:t> </a:t>
            </a:r>
            <a:endParaRPr kumimoji="1" lang="en-US" altLang="ko-Kore-KR" spc="-40" dirty="0">
              <a:latin typeface="+mn-ea"/>
            </a:endParaRPr>
          </a:p>
        </p:txBody>
      </p:sp>
    </p:spTree>
    <p:extLst>
      <p:ext uri="{BB962C8B-B14F-4D97-AF65-F5344CB8AC3E}">
        <p14:creationId xmlns:p14="http://schemas.microsoft.com/office/powerpoint/2010/main" val="1641933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65</a:t>
            </a:fld>
            <a:endParaRPr lang="ko-KR" altLang="en-US" dirty="0"/>
          </a:p>
        </p:txBody>
      </p:sp>
      <p:sp>
        <p:nvSpPr>
          <p:cNvPr id="54" name="TextBox 53">
            <a:extLst>
              <a:ext uri="{FF2B5EF4-FFF2-40B4-BE49-F238E27FC236}">
                <a16:creationId xmlns:a16="http://schemas.microsoft.com/office/drawing/2014/main" id="{69343F61-9AF2-9E21-2B3B-7D3043E460A7}"/>
              </a:ext>
            </a:extLst>
          </p:cNvPr>
          <p:cNvSpPr txBox="1"/>
          <p:nvPr/>
        </p:nvSpPr>
        <p:spPr>
          <a:xfrm>
            <a:off x="-717452" y="3916206"/>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pic>
        <p:nvPicPr>
          <p:cNvPr id="7" name="그림 6">
            <a:extLst>
              <a:ext uri="{FF2B5EF4-FFF2-40B4-BE49-F238E27FC236}">
                <a16:creationId xmlns:a16="http://schemas.microsoft.com/office/drawing/2014/main" id="{3C71429F-12B7-6429-03C7-9417F9D8FCB7}"/>
              </a:ext>
            </a:extLst>
          </p:cNvPr>
          <p:cNvPicPr>
            <a:picLocks noChangeAspect="1"/>
          </p:cNvPicPr>
          <p:nvPr/>
        </p:nvPicPr>
        <p:blipFill>
          <a:blip r:embed="rId3"/>
          <a:stretch>
            <a:fillRect/>
          </a:stretch>
        </p:blipFill>
        <p:spPr>
          <a:xfrm>
            <a:off x="6552158" y="844228"/>
            <a:ext cx="2160651" cy="2090110"/>
          </a:xfrm>
          <a:prstGeom prst="rect">
            <a:avLst/>
          </a:prstGeom>
        </p:spPr>
      </p:pic>
      <p:pic>
        <p:nvPicPr>
          <p:cNvPr id="15" name="그림 14">
            <a:extLst>
              <a:ext uri="{FF2B5EF4-FFF2-40B4-BE49-F238E27FC236}">
                <a16:creationId xmlns:a16="http://schemas.microsoft.com/office/drawing/2014/main" id="{81EA1F94-39E0-6F5C-CBC0-914650CD1F8A}"/>
              </a:ext>
            </a:extLst>
          </p:cNvPr>
          <p:cNvPicPr>
            <a:picLocks noChangeAspect="1"/>
          </p:cNvPicPr>
          <p:nvPr/>
        </p:nvPicPr>
        <p:blipFill>
          <a:blip r:embed="rId4"/>
          <a:stretch>
            <a:fillRect/>
          </a:stretch>
        </p:blipFill>
        <p:spPr>
          <a:xfrm>
            <a:off x="6273994" y="3056266"/>
            <a:ext cx="2772441" cy="552515"/>
          </a:xfrm>
          <a:prstGeom prst="rect">
            <a:avLst/>
          </a:prstGeom>
        </p:spPr>
      </p:pic>
      <p:cxnSp>
        <p:nvCxnSpPr>
          <p:cNvPr id="5" name="꺾인 연결선[E] 4">
            <a:extLst>
              <a:ext uri="{FF2B5EF4-FFF2-40B4-BE49-F238E27FC236}">
                <a16:creationId xmlns:a16="http://schemas.microsoft.com/office/drawing/2014/main" id="{0A728C98-C8B6-3BBC-5358-89CB15490D0C}"/>
              </a:ext>
            </a:extLst>
          </p:cNvPr>
          <p:cNvCxnSpPr>
            <a:cxnSpLocks/>
            <a:stCxn id="7" idx="1"/>
          </p:cNvCxnSpPr>
          <p:nvPr/>
        </p:nvCxnSpPr>
        <p:spPr>
          <a:xfrm rot="10800000" flipV="1">
            <a:off x="6273994" y="1889282"/>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CF51C5-4A52-1DEC-32D8-DA69A062B88D}"/>
              </a:ext>
            </a:extLst>
          </p:cNvPr>
          <p:cNvSpPr txBox="1"/>
          <p:nvPr/>
        </p:nvSpPr>
        <p:spPr>
          <a:xfrm>
            <a:off x="164845" y="141514"/>
            <a:ext cx="7146828" cy="646331"/>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 [sequence]</a:t>
            </a:r>
          </a:p>
          <a:p>
            <a:pPr algn="l"/>
            <a:r>
              <a:rPr kumimoji="1" lang="en-US" altLang="ko-Kore-KR" spc="-40" dirty="0">
                <a:latin typeface="+mn-ea"/>
              </a:rPr>
              <a:t>  -  Using D-separation in Bayesian network </a:t>
            </a:r>
            <a:r>
              <a:rPr kumimoji="1" lang="en-US" altLang="ko-KR" spc="-40" dirty="0">
                <a:latin typeface="+mn-ea"/>
              </a:rPr>
              <a:t>[</a:t>
            </a:r>
            <a:r>
              <a:rPr kumimoji="1" lang="ko-KR" altLang="en-US" spc="-40" dirty="0">
                <a:latin typeface="+mn-ea"/>
              </a:rPr>
              <a:t>조건부 독립</a:t>
            </a:r>
            <a:r>
              <a:rPr kumimoji="1" lang="en-US" altLang="ko-KR" spc="-40" dirty="0">
                <a:latin typeface="+mn-ea"/>
              </a:rPr>
              <a:t>]</a:t>
            </a:r>
            <a:endParaRPr kumimoji="1" lang="en-US" altLang="ko-Kore-KR" spc="-40" dirty="0">
              <a:latin typeface="+mn-ea"/>
            </a:endParaRPr>
          </a:p>
        </p:txBody>
      </p:sp>
      <p:sp>
        <p:nvSpPr>
          <p:cNvPr id="6" name="타원 5">
            <a:extLst>
              <a:ext uri="{FF2B5EF4-FFF2-40B4-BE49-F238E27FC236}">
                <a16:creationId xmlns:a16="http://schemas.microsoft.com/office/drawing/2014/main" id="{8158EFD4-CFF5-8CD6-4365-39E44CB78743}"/>
              </a:ext>
            </a:extLst>
          </p:cNvPr>
          <p:cNvSpPr/>
          <p:nvPr/>
        </p:nvSpPr>
        <p:spPr>
          <a:xfrm>
            <a:off x="879152" y="979032"/>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M1</a:t>
            </a:r>
            <a:endParaRPr kumimoji="1" lang="ko-Kore-KR" altLang="en-US" sz="1600" dirty="0">
              <a:solidFill>
                <a:schemeClr val="tx1"/>
              </a:solidFill>
            </a:endParaRPr>
          </a:p>
        </p:txBody>
      </p:sp>
      <p:sp>
        <p:nvSpPr>
          <p:cNvPr id="12" name="타원 11">
            <a:extLst>
              <a:ext uri="{FF2B5EF4-FFF2-40B4-BE49-F238E27FC236}">
                <a16:creationId xmlns:a16="http://schemas.microsoft.com/office/drawing/2014/main" id="{B781E3FB-C18A-EA3C-2599-5EBA0C6E0E16}"/>
              </a:ext>
            </a:extLst>
          </p:cNvPr>
          <p:cNvSpPr/>
          <p:nvPr/>
        </p:nvSpPr>
        <p:spPr>
          <a:xfrm>
            <a:off x="1557985" y="1715479"/>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M3</a:t>
            </a:r>
            <a:endParaRPr kumimoji="1" lang="ko-Kore-KR" altLang="en-US" sz="1600" dirty="0">
              <a:solidFill>
                <a:schemeClr val="tx1"/>
              </a:solidFill>
            </a:endParaRPr>
          </a:p>
        </p:txBody>
      </p:sp>
      <p:sp>
        <p:nvSpPr>
          <p:cNvPr id="13" name="타원 12">
            <a:extLst>
              <a:ext uri="{FF2B5EF4-FFF2-40B4-BE49-F238E27FC236}">
                <a16:creationId xmlns:a16="http://schemas.microsoft.com/office/drawing/2014/main" id="{5F0E0A48-953D-46C2-D2C0-7D9127ED4418}"/>
              </a:ext>
            </a:extLst>
          </p:cNvPr>
          <p:cNvSpPr/>
          <p:nvPr/>
        </p:nvSpPr>
        <p:spPr>
          <a:xfrm>
            <a:off x="3180152" y="1540014"/>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M5</a:t>
            </a:r>
            <a:endParaRPr kumimoji="1" lang="ko-Kore-KR" altLang="en-US" sz="1600" dirty="0">
              <a:solidFill>
                <a:schemeClr val="tx1"/>
              </a:solidFill>
            </a:endParaRPr>
          </a:p>
        </p:txBody>
      </p:sp>
      <p:sp>
        <p:nvSpPr>
          <p:cNvPr id="14" name="타원 13">
            <a:extLst>
              <a:ext uri="{FF2B5EF4-FFF2-40B4-BE49-F238E27FC236}">
                <a16:creationId xmlns:a16="http://schemas.microsoft.com/office/drawing/2014/main" id="{524B58F7-C5FC-7F34-C39A-D968B361C9AF}"/>
              </a:ext>
            </a:extLst>
          </p:cNvPr>
          <p:cNvSpPr/>
          <p:nvPr/>
        </p:nvSpPr>
        <p:spPr>
          <a:xfrm>
            <a:off x="200932" y="1715479"/>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a:t>
            </a:r>
            <a:r>
              <a:rPr kumimoji="1" lang="en-US" altLang="ko-KR" sz="1600" dirty="0">
                <a:solidFill>
                  <a:schemeClr val="tx1"/>
                </a:solidFill>
              </a:rPr>
              <a:t>2</a:t>
            </a:r>
            <a:endParaRPr kumimoji="1" lang="ko-Kore-KR" altLang="en-US" sz="1600" dirty="0">
              <a:solidFill>
                <a:schemeClr val="tx1"/>
              </a:solidFill>
            </a:endParaRPr>
          </a:p>
        </p:txBody>
      </p:sp>
      <p:sp>
        <p:nvSpPr>
          <p:cNvPr id="17" name="타원 16">
            <a:extLst>
              <a:ext uri="{FF2B5EF4-FFF2-40B4-BE49-F238E27FC236}">
                <a16:creationId xmlns:a16="http://schemas.microsoft.com/office/drawing/2014/main" id="{7D2D77C4-89D3-D4F8-9D92-3F6C9AC9A864}"/>
              </a:ext>
            </a:extLst>
          </p:cNvPr>
          <p:cNvSpPr/>
          <p:nvPr/>
        </p:nvSpPr>
        <p:spPr>
          <a:xfrm>
            <a:off x="2496603" y="2451051"/>
            <a:ext cx="740860" cy="7408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M4</a:t>
            </a:r>
            <a:endParaRPr kumimoji="1" lang="ko-Kore-KR" altLang="en-US" sz="1600" dirty="0">
              <a:solidFill>
                <a:schemeClr val="tx1"/>
              </a:solidFill>
            </a:endParaRPr>
          </a:p>
        </p:txBody>
      </p:sp>
      <p:cxnSp>
        <p:nvCxnSpPr>
          <p:cNvPr id="18" name="직선 화살표 연결선 17">
            <a:extLst>
              <a:ext uri="{FF2B5EF4-FFF2-40B4-BE49-F238E27FC236}">
                <a16:creationId xmlns:a16="http://schemas.microsoft.com/office/drawing/2014/main" id="{8EAE107D-D7AA-98EC-32DB-2D507D31B027}"/>
              </a:ext>
            </a:extLst>
          </p:cNvPr>
          <p:cNvCxnSpPr>
            <a:cxnSpLocks/>
            <a:stCxn id="14" idx="7"/>
            <a:endCxn id="6" idx="3"/>
          </p:cNvCxnSpPr>
          <p:nvPr/>
        </p:nvCxnSpPr>
        <p:spPr>
          <a:xfrm flipV="1">
            <a:off x="833296" y="1611396"/>
            <a:ext cx="154352" cy="21257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DE8B2086-2711-34D0-DD07-B9C3A3E1A89A}"/>
              </a:ext>
            </a:extLst>
          </p:cNvPr>
          <p:cNvCxnSpPr>
            <a:cxnSpLocks/>
            <a:stCxn id="6" idx="5"/>
            <a:endCxn id="12" idx="1"/>
          </p:cNvCxnSpPr>
          <p:nvPr/>
        </p:nvCxnSpPr>
        <p:spPr>
          <a:xfrm>
            <a:off x="1511516" y="1611396"/>
            <a:ext cx="154965" cy="2125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46EDC66-4166-DC96-73CE-8AFA062B403F}"/>
              </a:ext>
            </a:extLst>
          </p:cNvPr>
          <p:cNvCxnSpPr>
            <a:cxnSpLocks/>
            <a:stCxn id="12" idx="5"/>
            <a:endCxn id="17" idx="1"/>
          </p:cNvCxnSpPr>
          <p:nvPr/>
        </p:nvCxnSpPr>
        <p:spPr>
          <a:xfrm>
            <a:off x="2190349" y="2347843"/>
            <a:ext cx="414750" cy="211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C80C895-EFFD-0ADE-D623-C8C7D75CEC1D}"/>
              </a:ext>
            </a:extLst>
          </p:cNvPr>
          <p:cNvCxnSpPr>
            <a:cxnSpLocks/>
            <a:stCxn id="17" idx="7"/>
            <a:endCxn id="13" idx="3"/>
          </p:cNvCxnSpPr>
          <p:nvPr/>
        </p:nvCxnSpPr>
        <p:spPr>
          <a:xfrm flipV="1">
            <a:off x="3128967" y="2172378"/>
            <a:ext cx="159681" cy="38716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425AEA7-3E81-FF27-C523-EC8EBBCA5398}"/>
              </a:ext>
            </a:extLst>
          </p:cNvPr>
          <p:cNvSpPr txBox="1"/>
          <p:nvPr/>
        </p:nvSpPr>
        <p:spPr>
          <a:xfrm>
            <a:off x="200932" y="4162427"/>
            <a:ext cx="1140655" cy="1700787"/>
          </a:xfrm>
          <a:prstGeom prst="rect">
            <a:avLst/>
          </a:prstGeom>
          <a:noFill/>
        </p:spPr>
        <p:txBody>
          <a:bodyPr wrap="square">
            <a:spAutoFit/>
          </a:bodyPr>
          <a:lstStyle/>
          <a:p>
            <a:pPr algn="l">
              <a:lnSpc>
                <a:spcPct val="150000"/>
              </a:lnSpc>
            </a:pPr>
            <a:r>
              <a:rPr kumimoji="1" lang="en-US" altLang="ko-Kore-KR" spc="-40" dirty="0">
                <a:latin typeface="+mn-ea"/>
              </a:rPr>
              <a:t>FR</a:t>
            </a:r>
            <a:r>
              <a:rPr kumimoji="1" lang="en-US" altLang="ko-Kore-KR" spc="-40" baseline="-25000" dirty="0">
                <a:latin typeface="+mn-ea"/>
              </a:rPr>
              <a:t>1</a:t>
            </a:r>
            <a:r>
              <a:rPr kumimoji="1" lang="en-US" altLang="ko-Kore-KR" spc="-40" dirty="0">
                <a:latin typeface="+mn-ea"/>
              </a:rPr>
              <a:t> : M1</a:t>
            </a:r>
          </a:p>
          <a:p>
            <a:pPr>
              <a:lnSpc>
                <a:spcPct val="150000"/>
              </a:lnSpc>
            </a:pPr>
            <a:r>
              <a:rPr kumimoji="1" lang="en-US" altLang="ko-Kore-KR" spc="-40" dirty="0">
                <a:latin typeface="+mn-ea"/>
              </a:rPr>
              <a:t>FR</a:t>
            </a:r>
            <a:r>
              <a:rPr kumimoji="1" lang="en-US" altLang="ko-Kore-KR" spc="-40" baseline="-25000" dirty="0">
                <a:latin typeface="+mn-ea"/>
              </a:rPr>
              <a:t>2</a:t>
            </a:r>
            <a:r>
              <a:rPr kumimoji="1" lang="en-US" altLang="ko-Kore-KR" spc="-40" dirty="0">
                <a:latin typeface="+mn-ea"/>
              </a:rPr>
              <a:t> : M3</a:t>
            </a:r>
            <a:endParaRPr kumimoji="1" lang="en-US" altLang="ko-KR" spc="-40" dirty="0">
              <a:solidFill>
                <a:srgbClr val="C00000"/>
              </a:solidFill>
              <a:latin typeface="+mn-ea"/>
              <a:sym typeface="Wingdings" pitchFamily="2" charset="2"/>
            </a:endParaRPr>
          </a:p>
          <a:p>
            <a:pPr>
              <a:lnSpc>
                <a:spcPct val="150000"/>
              </a:lnSpc>
            </a:pPr>
            <a:r>
              <a:rPr kumimoji="1" lang="en-US" altLang="ko-Kore-KR" spc="-40" dirty="0">
                <a:latin typeface="+mn-ea"/>
              </a:rPr>
              <a:t>FR</a:t>
            </a:r>
            <a:r>
              <a:rPr kumimoji="1" lang="en-US" altLang="ko-Kore-KR" spc="-40" baseline="-25000" dirty="0">
                <a:latin typeface="+mn-ea"/>
              </a:rPr>
              <a:t>3</a:t>
            </a:r>
            <a:r>
              <a:rPr kumimoji="1" lang="en-US" altLang="ko-Kore-KR" spc="-40" dirty="0">
                <a:latin typeface="+mn-ea"/>
              </a:rPr>
              <a:t> : M4</a:t>
            </a:r>
            <a:endParaRPr kumimoji="1" lang="en-US" altLang="ko-KR" spc="-40" dirty="0">
              <a:solidFill>
                <a:srgbClr val="C00000"/>
              </a:solidFill>
              <a:latin typeface="+mn-ea"/>
              <a:sym typeface="Wingdings" pitchFamily="2" charset="2"/>
            </a:endParaRPr>
          </a:p>
          <a:p>
            <a:pPr>
              <a:lnSpc>
                <a:spcPct val="150000"/>
              </a:lnSpc>
            </a:pPr>
            <a:r>
              <a:rPr kumimoji="1" lang="en-US" altLang="ko-Kore-KR" spc="-40" dirty="0">
                <a:latin typeface="+mn-ea"/>
              </a:rPr>
              <a:t>FR</a:t>
            </a:r>
            <a:r>
              <a:rPr kumimoji="1" lang="en-US" altLang="ko-Kore-KR" spc="-40" baseline="-25000" dirty="0">
                <a:latin typeface="+mn-ea"/>
              </a:rPr>
              <a:t>4</a:t>
            </a:r>
            <a:r>
              <a:rPr kumimoji="1" lang="en-US" altLang="ko-Kore-KR" spc="-40" dirty="0">
                <a:latin typeface="+mn-ea"/>
              </a:rPr>
              <a:t> : M5</a:t>
            </a:r>
            <a:endParaRPr kumimoji="1" lang="en-US" altLang="ko-KR" spc="-40" dirty="0">
              <a:solidFill>
                <a:srgbClr val="C00000"/>
              </a:solidFill>
              <a:latin typeface="+mn-ea"/>
              <a:sym typeface="Wingdings" pitchFamily="2" charset="2"/>
            </a:endParaRPr>
          </a:p>
        </p:txBody>
      </p:sp>
      <p:graphicFrame>
        <p:nvGraphicFramePr>
          <p:cNvPr id="81" name="표 81">
            <a:extLst>
              <a:ext uri="{FF2B5EF4-FFF2-40B4-BE49-F238E27FC236}">
                <a16:creationId xmlns:a16="http://schemas.microsoft.com/office/drawing/2014/main" id="{056C6F4E-CA8E-E05E-31E4-4EE6F058BF54}"/>
              </a:ext>
            </a:extLst>
          </p:cNvPr>
          <p:cNvGraphicFramePr>
            <a:graphicFrameLocks noGrp="1"/>
          </p:cNvGraphicFramePr>
          <p:nvPr>
            <p:extLst>
              <p:ext uri="{D42A27DB-BD31-4B8C-83A1-F6EECF244321}">
                <p14:modId xmlns:p14="http://schemas.microsoft.com/office/powerpoint/2010/main" val="3761620673"/>
              </p:ext>
            </p:extLst>
          </p:nvPr>
        </p:nvGraphicFramePr>
        <p:xfrm>
          <a:off x="1795182" y="3948458"/>
          <a:ext cx="6096000" cy="185420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1679861748"/>
                    </a:ext>
                  </a:extLst>
                </a:gridCol>
                <a:gridCol w="1016000">
                  <a:extLst>
                    <a:ext uri="{9D8B030D-6E8A-4147-A177-3AD203B41FA5}">
                      <a16:colId xmlns:a16="http://schemas.microsoft.com/office/drawing/2014/main" val="1662566605"/>
                    </a:ext>
                  </a:extLst>
                </a:gridCol>
                <a:gridCol w="1016000">
                  <a:extLst>
                    <a:ext uri="{9D8B030D-6E8A-4147-A177-3AD203B41FA5}">
                      <a16:colId xmlns:a16="http://schemas.microsoft.com/office/drawing/2014/main" val="3593928798"/>
                    </a:ext>
                  </a:extLst>
                </a:gridCol>
                <a:gridCol w="1016000">
                  <a:extLst>
                    <a:ext uri="{9D8B030D-6E8A-4147-A177-3AD203B41FA5}">
                      <a16:colId xmlns:a16="http://schemas.microsoft.com/office/drawing/2014/main" val="3278656663"/>
                    </a:ext>
                  </a:extLst>
                </a:gridCol>
                <a:gridCol w="1016000">
                  <a:extLst>
                    <a:ext uri="{9D8B030D-6E8A-4147-A177-3AD203B41FA5}">
                      <a16:colId xmlns:a16="http://schemas.microsoft.com/office/drawing/2014/main" val="3485841889"/>
                    </a:ext>
                  </a:extLst>
                </a:gridCol>
                <a:gridCol w="1016000">
                  <a:extLst>
                    <a:ext uri="{9D8B030D-6E8A-4147-A177-3AD203B41FA5}">
                      <a16:colId xmlns:a16="http://schemas.microsoft.com/office/drawing/2014/main" val="3527887873"/>
                    </a:ext>
                  </a:extLst>
                </a:gridCol>
              </a:tblGrid>
              <a:tr h="370840">
                <a:tc>
                  <a:txBody>
                    <a:bodyPr/>
                    <a:lstStyle/>
                    <a:p>
                      <a:pPr algn="ctr"/>
                      <a:endParaRPr lang="ko-Kore-KR" altLang="en-US" dirty="0"/>
                    </a:p>
                  </a:txBody>
                  <a:tcPr/>
                </a:tc>
                <a:tc>
                  <a:txBody>
                    <a:bodyPr/>
                    <a:lstStyle/>
                    <a:p>
                      <a:pPr algn="ctr"/>
                      <a:r>
                        <a:rPr lang="en-US" altLang="ko-Kore-KR" dirty="0"/>
                        <a:t>M1</a:t>
                      </a:r>
                      <a:endParaRPr lang="ko-Kore-KR" altLang="en-US" dirty="0"/>
                    </a:p>
                  </a:txBody>
                  <a:tcPr/>
                </a:tc>
                <a:tc>
                  <a:txBody>
                    <a:bodyPr/>
                    <a:lstStyle/>
                    <a:p>
                      <a:pPr algn="ctr"/>
                      <a:r>
                        <a:rPr lang="en-US" altLang="ko-Kore-KR" dirty="0"/>
                        <a:t>M2</a:t>
                      </a:r>
                      <a:endParaRPr lang="ko-Kore-KR" altLang="en-US" dirty="0"/>
                    </a:p>
                  </a:txBody>
                  <a:tcPr/>
                </a:tc>
                <a:tc>
                  <a:txBody>
                    <a:bodyPr/>
                    <a:lstStyle/>
                    <a:p>
                      <a:pPr algn="ctr"/>
                      <a:r>
                        <a:rPr lang="en-US" altLang="ko-Kore-KR" dirty="0"/>
                        <a:t>M3</a:t>
                      </a:r>
                      <a:endParaRPr lang="ko-Kore-KR" altLang="en-US" dirty="0"/>
                    </a:p>
                  </a:txBody>
                  <a:tcPr/>
                </a:tc>
                <a:tc>
                  <a:txBody>
                    <a:bodyPr/>
                    <a:lstStyle/>
                    <a:p>
                      <a:pPr algn="ctr"/>
                      <a:r>
                        <a:rPr lang="en-US" altLang="ko-Kore-KR" dirty="0"/>
                        <a:t>M4</a:t>
                      </a:r>
                      <a:endParaRPr lang="ko-Kore-KR" altLang="en-US" dirty="0"/>
                    </a:p>
                  </a:txBody>
                  <a:tcPr/>
                </a:tc>
                <a:tc>
                  <a:txBody>
                    <a:bodyPr/>
                    <a:lstStyle/>
                    <a:p>
                      <a:pPr algn="ctr"/>
                      <a:r>
                        <a:rPr lang="en-US" altLang="ko-Kore-KR" dirty="0"/>
                        <a:t>M5</a:t>
                      </a:r>
                      <a:endParaRPr lang="ko-Kore-KR" altLang="en-US" dirty="0"/>
                    </a:p>
                  </a:txBody>
                  <a:tcPr/>
                </a:tc>
                <a:extLst>
                  <a:ext uri="{0D108BD9-81ED-4DB2-BD59-A6C34878D82A}">
                    <a16:rowId xmlns:a16="http://schemas.microsoft.com/office/drawing/2014/main" val="218681828"/>
                  </a:ext>
                </a:extLst>
              </a:tr>
              <a:tr h="370840">
                <a:tc>
                  <a:txBody>
                    <a:bodyPr/>
                    <a:lstStyle/>
                    <a:p>
                      <a:pPr algn="ctr"/>
                      <a:r>
                        <a:rPr lang="en-US" altLang="ko-Kore-KR" dirty="0"/>
                        <a:t>FR1</a:t>
                      </a:r>
                      <a:endParaRPr lang="ko-Kore-KR" altLang="en-US" dirty="0"/>
                    </a:p>
                  </a:txBody>
                  <a:tcPr/>
                </a:tc>
                <a:tc>
                  <a:txBody>
                    <a:bodyPr/>
                    <a:lstStyle/>
                    <a:p>
                      <a:pPr algn="ctr"/>
                      <a:r>
                        <a:rPr lang="en-US" altLang="ko-Kore-KR" b="1" dirty="0"/>
                        <a:t>O</a:t>
                      </a:r>
                      <a:endParaRPr lang="ko-Kore-KR" altLang="en-US" b="1" dirty="0"/>
                    </a:p>
                  </a:txBody>
                  <a:tcPr/>
                </a:tc>
                <a:tc>
                  <a:txBody>
                    <a:bodyPr/>
                    <a:lstStyle/>
                    <a:p>
                      <a:pPr algn="ctr"/>
                      <a:r>
                        <a:rPr lang="en-US" altLang="ko-Kore-KR" dirty="0"/>
                        <a:t>O</a:t>
                      </a:r>
                      <a:endParaRPr lang="ko-Kore-KR" altLang="en-US" dirty="0"/>
                    </a:p>
                  </a:txBody>
                  <a:tcPr/>
                </a:tc>
                <a:tc>
                  <a:txBody>
                    <a:bodyPr/>
                    <a:lstStyle/>
                    <a:p>
                      <a:pPr algn="ctr"/>
                      <a:r>
                        <a:rPr lang="en-US" altLang="ko-Kore-KR" dirty="0"/>
                        <a:t>O</a:t>
                      </a:r>
                      <a:endParaRPr lang="ko-Kore-KR" altLang="en-US" dirty="0"/>
                    </a:p>
                  </a:txBody>
                  <a:tcPr/>
                </a:tc>
                <a:tc>
                  <a:txBody>
                    <a:bodyPr/>
                    <a:lstStyle/>
                    <a:p>
                      <a:pPr algn="ctr"/>
                      <a:r>
                        <a:rPr lang="en-US" altLang="ko-Kore-KR" dirty="0"/>
                        <a:t>O</a:t>
                      </a:r>
                      <a:endParaRPr lang="ko-Kore-KR" altLang="en-US" dirty="0"/>
                    </a:p>
                  </a:txBody>
                  <a:tcPr/>
                </a:tc>
                <a:tc>
                  <a:txBody>
                    <a:bodyPr/>
                    <a:lstStyle/>
                    <a:p>
                      <a:pPr algn="ctr"/>
                      <a:endParaRPr lang="ko-Kore-KR" altLang="en-US" dirty="0"/>
                    </a:p>
                  </a:txBody>
                  <a:tcPr/>
                </a:tc>
                <a:extLst>
                  <a:ext uri="{0D108BD9-81ED-4DB2-BD59-A6C34878D82A}">
                    <a16:rowId xmlns:a16="http://schemas.microsoft.com/office/drawing/2014/main" val="1172928051"/>
                  </a:ext>
                </a:extLst>
              </a:tr>
              <a:tr h="370840">
                <a:tc>
                  <a:txBody>
                    <a:bodyPr/>
                    <a:lstStyle/>
                    <a:p>
                      <a:pPr algn="ctr"/>
                      <a:r>
                        <a:rPr lang="en-US" altLang="ko-Kore-KR" dirty="0"/>
                        <a:t>FR2</a:t>
                      </a: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r>
                        <a:rPr lang="en-US" altLang="ko-Kore-KR" b="1" dirty="0"/>
                        <a:t>O</a:t>
                      </a:r>
                      <a:endParaRPr lang="ko-Kore-KR" altLang="en-US" b="1" dirty="0"/>
                    </a:p>
                  </a:txBody>
                  <a:tcPr/>
                </a:tc>
                <a:tc>
                  <a:txBody>
                    <a:bodyPr/>
                    <a:lstStyle/>
                    <a:p>
                      <a:pPr algn="ctr"/>
                      <a:r>
                        <a:rPr lang="en-US" altLang="ko-Kore-KR" dirty="0"/>
                        <a:t>O</a:t>
                      </a:r>
                      <a:endParaRPr lang="ko-Kore-KR" altLang="en-US" dirty="0"/>
                    </a:p>
                  </a:txBody>
                  <a:tcPr/>
                </a:tc>
                <a:tc>
                  <a:txBody>
                    <a:bodyPr/>
                    <a:lstStyle/>
                    <a:p>
                      <a:pPr algn="ctr"/>
                      <a:endParaRPr lang="ko-Kore-KR" altLang="en-US"/>
                    </a:p>
                  </a:txBody>
                  <a:tcPr/>
                </a:tc>
                <a:extLst>
                  <a:ext uri="{0D108BD9-81ED-4DB2-BD59-A6C34878D82A}">
                    <a16:rowId xmlns:a16="http://schemas.microsoft.com/office/drawing/2014/main" val="621542553"/>
                  </a:ext>
                </a:extLst>
              </a:tr>
              <a:tr h="370840">
                <a:tc>
                  <a:txBody>
                    <a:bodyPr/>
                    <a:lstStyle/>
                    <a:p>
                      <a:pPr algn="ctr"/>
                      <a:r>
                        <a:rPr lang="en-US" altLang="ko-Kore-KR" dirty="0"/>
                        <a:t>FR3</a:t>
                      </a: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r>
                        <a:rPr lang="en-US" altLang="ko-Kore-KR" b="1" dirty="0"/>
                        <a:t>O</a:t>
                      </a:r>
                      <a:endParaRPr lang="ko-Kore-KR" altLang="en-US" b="1" dirty="0"/>
                    </a:p>
                  </a:txBody>
                  <a:tcPr/>
                </a:tc>
                <a:tc>
                  <a:txBody>
                    <a:bodyPr/>
                    <a:lstStyle/>
                    <a:p>
                      <a:pPr algn="ctr"/>
                      <a:endParaRPr lang="ko-Kore-KR" altLang="en-US"/>
                    </a:p>
                  </a:txBody>
                  <a:tcPr/>
                </a:tc>
                <a:extLst>
                  <a:ext uri="{0D108BD9-81ED-4DB2-BD59-A6C34878D82A}">
                    <a16:rowId xmlns:a16="http://schemas.microsoft.com/office/drawing/2014/main" val="100750415"/>
                  </a:ext>
                </a:extLst>
              </a:tr>
              <a:tr h="370840">
                <a:tc>
                  <a:txBody>
                    <a:bodyPr/>
                    <a:lstStyle/>
                    <a:p>
                      <a:pPr algn="ctr"/>
                      <a:r>
                        <a:rPr lang="en-US" altLang="ko-Kore-KR" dirty="0"/>
                        <a:t>FR4</a:t>
                      </a: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r>
                        <a:rPr lang="en-US" altLang="ko-Kore-KR" dirty="0"/>
                        <a:t>O</a:t>
                      </a:r>
                      <a:endParaRPr lang="ko-Kore-KR" altLang="en-US" dirty="0"/>
                    </a:p>
                  </a:txBody>
                  <a:tcPr/>
                </a:tc>
                <a:tc>
                  <a:txBody>
                    <a:bodyPr/>
                    <a:lstStyle/>
                    <a:p>
                      <a:pPr algn="ctr"/>
                      <a:r>
                        <a:rPr lang="en-US" altLang="ko-Kore-KR" b="1" dirty="0"/>
                        <a:t>O</a:t>
                      </a:r>
                      <a:endParaRPr lang="ko-Kore-KR" altLang="en-US" b="1" dirty="0"/>
                    </a:p>
                  </a:txBody>
                  <a:tcPr/>
                </a:tc>
                <a:extLst>
                  <a:ext uri="{0D108BD9-81ED-4DB2-BD59-A6C34878D82A}">
                    <a16:rowId xmlns:a16="http://schemas.microsoft.com/office/drawing/2014/main" val="3653490061"/>
                  </a:ext>
                </a:extLst>
              </a:tr>
            </a:tbl>
          </a:graphicData>
        </a:graphic>
      </p:graphicFrame>
      <p:sp>
        <p:nvSpPr>
          <p:cNvPr id="85" name="TextBox 84">
            <a:extLst>
              <a:ext uri="{FF2B5EF4-FFF2-40B4-BE49-F238E27FC236}">
                <a16:creationId xmlns:a16="http://schemas.microsoft.com/office/drawing/2014/main" id="{0554B82B-3F3F-990C-C45A-9314716ABADD}"/>
              </a:ext>
            </a:extLst>
          </p:cNvPr>
          <p:cNvSpPr txBox="1"/>
          <p:nvPr/>
        </p:nvSpPr>
        <p:spPr>
          <a:xfrm>
            <a:off x="157658" y="3296228"/>
            <a:ext cx="2381101" cy="276999"/>
          </a:xfrm>
          <a:prstGeom prst="rect">
            <a:avLst/>
          </a:prstGeom>
          <a:noFill/>
        </p:spPr>
        <p:txBody>
          <a:bodyPr wrap="none" lIns="0" tIns="0" rIns="0" bIns="0" rtlCol="0">
            <a:spAutoFit/>
          </a:bodyPr>
          <a:lstStyle/>
          <a:p>
            <a:pPr algn="l"/>
            <a:r>
              <a:rPr kumimoji="1" lang="en-US" altLang="ko-Kore-KR" spc="-40" dirty="0">
                <a:latin typeface="+mn-ea"/>
                <a:sym typeface="Wingdings" pitchFamily="2" charset="2"/>
              </a:rPr>
              <a:t> : Functional coupling</a:t>
            </a:r>
            <a:endParaRPr kumimoji="1" lang="ko-Kore-KR" altLang="en-US" spc="-40" dirty="0">
              <a:latin typeface="+mn-ea"/>
            </a:endParaRPr>
          </a:p>
        </p:txBody>
      </p:sp>
    </p:spTree>
    <p:extLst>
      <p:ext uri="{BB962C8B-B14F-4D97-AF65-F5344CB8AC3E}">
        <p14:creationId xmlns:p14="http://schemas.microsoft.com/office/powerpoint/2010/main" val="484720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0CDEC5-9850-6237-055C-8913E8272BD2}"/>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B9D959B-C02F-EF3D-40A7-C7208BCBDFD8}"/>
              </a:ext>
            </a:extLst>
          </p:cNvPr>
          <p:cNvSpPr>
            <a:spLocks noGrp="1"/>
          </p:cNvSpPr>
          <p:nvPr>
            <p:ph type="sldNum" sz="quarter" idx="4"/>
          </p:nvPr>
        </p:nvSpPr>
        <p:spPr/>
        <p:txBody>
          <a:bodyPr/>
          <a:lstStyle/>
          <a:p>
            <a:fld id="{528F71E4-6861-4081-93F7-1CE13C0AE979}" type="slidenum">
              <a:rPr lang="ko-KR" altLang="en-US" smtClean="0"/>
              <a:pPr/>
              <a:t>66</a:t>
            </a:fld>
            <a:endParaRPr lang="ko-KR" altLang="en-US" dirty="0"/>
          </a:p>
        </p:txBody>
      </p:sp>
      <p:sp>
        <p:nvSpPr>
          <p:cNvPr id="54" name="TextBox 53">
            <a:extLst>
              <a:ext uri="{FF2B5EF4-FFF2-40B4-BE49-F238E27FC236}">
                <a16:creationId xmlns:a16="http://schemas.microsoft.com/office/drawing/2014/main" id="{69343F61-9AF2-9E21-2B3B-7D3043E460A7}"/>
              </a:ext>
            </a:extLst>
          </p:cNvPr>
          <p:cNvSpPr txBox="1"/>
          <p:nvPr/>
        </p:nvSpPr>
        <p:spPr>
          <a:xfrm>
            <a:off x="-717452" y="3916206"/>
            <a:ext cx="65" cy="492443"/>
          </a:xfrm>
          <a:prstGeom prst="rect">
            <a:avLst/>
          </a:prstGeom>
          <a:noFill/>
        </p:spPr>
        <p:txBody>
          <a:bodyPr wrap="none" lIns="0" tIns="0" rIns="0" bIns="0" rtlCol="0">
            <a:spAutoFit/>
          </a:bodyPr>
          <a:lstStyle/>
          <a:p>
            <a:pPr algn="l"/>
            <a:endParaRPr kumimoji="1" lang="ko-Kore-KR" altLang="en-US" sz="3200" b="1" spc="-40" dirty="0">
              <a:latin typeface="+mn-ea"/>
            </a:endParaRPr>
          </a:p>
        </p:txBody>
      </p:sp>
      <p:sp>
        <p:nvSpPr>
          <p:cNvPr id="4" name="TextBox 3">
            <a:extLst>
              <a:ext uri="{FF2B5EF4-FFF2-40B4-BE49-F238E27FC236}">
                <a16:creationId xmlns:a16="http://schemas.microsoft.com/office/drawing/2014/main" id="{6CCF51C5-4A52-1DEC-32D8-DA69A062B88D}"/>
              </a:ext>
            </a:extLst>
          </p:cNvPr>
          <p:cNvSpPr txBox="1"/>
          <p:nvPr/>
        </p:nvSpPr>
        <p:spPr>
          <a:xfrm>
            <a:off x="164845" y="141514"/>
            <a:ext cx="7146828" cy="646331"/>
          </a:xfrm>
          <a:prstGeom prst="rect">
            <a:avLst/>
          </a:prstGeom>
          <a:noFill/>
        </p:spPr>
        <p:txBody>
          <a:bodyPr wrap="none" lIns="0" tIns="0" rIns="0" bIns="0" rtlCol="0">
            <a:spAutoFit/>
          </a:bodyPr>
          <a:lstStyle/>
          <a:p>
            <a:pPr algn="l"/>
            <a:r>
              <a:rPr kumimoji="1" lang="ko-Kore-KR" altLang="en-US" sz="2400" b="1" spc="-40" dirty="0">
                <a:latin typeface="+mn-ea"/>
              </a:rPr>
              <a:t>고려가 먼저 필요한 핵심 부품조합 결정</a:t>
            </a:r>
            <a:r>
              <a:rPr kumimoji="1" lang="en-US" altLang="ko-Kore-KR" sz="2400" b="1" spc="-40" dirty="0">
                <a:latin typeface="+mn-ea"/>
              </a:rPr>
              <a:t> [sequence]</a:t>
            </a:r>
          </a:p>
          <a:p>
            <a:pPr algn="l"/>
            <a:r>
              <a:rPr kumimoji="1" lang="en-US" altLang="ko-Kore-KR" spc="-40" dirty="0">
                <a:latin typeface="+mn-ea"/>
              </a:rPr>
              <a:t>  -  Using D-separation in Bayesian network </a:t>
            </a:r>
            <a:r>
              <a:rPr kumimoji="1" lang="en-US" altLang="ko-KR" spc="-40" dirty="0">
                <a:latin typeface="+mn-ea"/>
              </a:rPr>
              <a:t>[</a:t>
            </a:r>
            <a:r>
              <a:rPr kumimoji="1" lang="ko-KR" altLang="en-US" spc="-40" dirty="0">
                <a:latin typeface="+mn-ea"/>
              </a:rPr>
              <a:t>조건부 독립</a:t>
            </a:r>
            <a:r>
              <a:rPr kumimoji="1" lang="en-US" altLang="ko-KR" spc="-40" dirty="0">
                <a:latin typeface="+mn-ea"/>
              </a:rPr>
              <a:t>]</a:t>
            </a:r>
            <a:endParaRPr kumimoji="1" lang="en-US" altLang="ko-Kore-KR" spc="-40" dirty="0">
              <a:latin typeface="+mn-ea"/>
            </a:endParaRPr>
          </a:p>
        </p:txBody>
      </p:sp>
      <p:pic>
        <p:nvPicPr>
          <p:cNvPr id="8" name="그림 7">
            <a:extLst>
              <a:ext uri="{FF2B5EF4-FFF2-40B4-BE49-F238E27FC236}">
                <a16:creationId xmlns:a16="http://schemas.microsoft.com/office/drawing/2014/main" id="{0282720D-10BD-C3E1-E25B-ED9C5E30182B}"/>
              </a:ext>
            </a:extLst>
          </p:cNvPr>
          <p:cNvPicPr>
            <a:picLocks noChangeAspect="1"/>
          </p:cNvPicPr>
          <p:nvPr/>
        </p:nvPicPr>
        <p:blipFill>
          <a:blip r:embed="rId3"/>
          <a:stretch>
            <a:fillRect/>
          </a:stretch>
        </p:blipFill>
        <p:spPr>
          <a:xfrm>
            <a:off x="95492" y="1004383"/>
            <a:ext cx="6178502" cy="2844241"/>
          </a:xfrm>
          <a:prstGeom prst="rect">
            <a:avLst/>
          </a:prstGeom>
        </p:spPr>
      </p:pic>
      <p:pic>
        <p:nvPicPr>
          <p:cNvPr id="9" name="그림 8">
            <a:extLst>
              <a:ext uri="{FF2B5EF4-FFF2-40B4-BE49-F238E27FC236}">
                <a16:creationId xmlns:a16="http://schemas.microsoft.com/office/drawing/2014/main" id="{F93D2346-3D95-E916-33A9-7F956E1F75FB}"/>
              </a:ext>
            </a:extLst>
          </p:cNvPr>
          <p:cNvPicPr>
            <a:picLocks noChangeAspect="1"/>
          </p:cNvPicPr>
          <p:nvPr/>
        </p:nvPicPr>
        <p:blipFill>
          <a:blip r:embed="rId4"/>
          <a:stretch>
            <a:fillRect/>
          </a:stretch>
        </p:blipFill>
        <p:spPr>
          <a:xfrm>
            <a:off x="6552158" y="844228"/>
            <a:ext cx="2160651" cy="2090110"/>
          </a:xfrm>
          <a:prstGeom prst="rect">
            <a:avLst/>
          </a:prstGeom>
        </p:spPr>
      </p:pic>
      <p:pic>
        <p:nvPicPr>
          <p:cNvPr id="10" name="그림 9">
            <a:extLst>
              <a:ext uri="{FF2B5EF4-FFF2-40B4-BE49-F238E27FC236}">
                <a16:creationId xmlns:a16="http://schemas.microsoft.com/office/drawing/2014/main" id="{0884B0D6-91B1-04AA-5640-C74C23934E85}"/>
              </a:ext>
            </a:extLst>
          </p:cNvPr>
          <p:cNvPicPr>
            <a:picLocks noChangeAspect="1"/>
          </p:cNvPicPr>
          <p:nvPr/>
        </p:nvPicPr>
        <p:blipFill>
          <a:blip r:embed="rId5"/>
          <a:stretch>
            <a:fillRect/>
          </a:stretch>
        </p:blipFill>
        <p:spPr>
          <a:xfrm>
            <a:off x="6273994" y="3056266"/>
            <a:ext cx="2772441" cy="552515"/>
          </a:xfrm>
          <a:prstGeom prst="rect">
            <a:avLst/>
          </a:prstGeom>
        </p:spPr>
      </p:pic>
      <p:cxnSp>
        <p:nvCxnSpPr>
          <p:cNvPr id="11" name="꺾인 연결선[E] 10">
            <a:extLst>
              <a:ext uri="{FF2B5EF4-FFF2-40B4-BE49-F238E27FC236}">
                <a16:creationId xmlns:a16="http://schemas.microsoft.com/office/drawing/2014/main" id="{E99D2275-292B-A44D-2759-603A8093743C}"/>
              </a:ext>
            </a:extLst>
          </p:cNvPr>
          <p:cNvCxnSpPr>
            <a:cxnSpLocks/>
            <a:stCxn id="9" idx="1"/>
          </p:cNvCxnSpPr>
          <p:nvPr/>
        </p:nvCxnSpPr>
        <p:spPr>
          <a:xfrm rot="10800000" flipV="1">
            <a:off x="6273994" y="1889282"/>
            <a:ext cx="278164" cy="1219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5C892C-AAB5-A249-20A8-9EF920F35007}"/>
              </a:ext>
            </a:extLst>
          </p:cNvPr>
          <p:cNvSpPr txBox="1"/>
          <p:nvPr/>
        </p:nvSpPr>
        <p:spPr>
          <a:xfrm>
            <a:off x="200932" y="4162427"/>
            <a:ext cx="1140655" cy="1285288"/>
          </a:xfrm>
          <a:prstGeom prst="rect">
            <a:avLst/>
          </a:prstGeom>
          <a:noFill/>
        </p:spPr>
        <p:txBody>
          <a:bodyPr wrap="square">
            <a:spAutoFit/>
          </a:bodyPr>
          <a:lstStyle/>
          <a:p>
            <a:pPr algn="l">
              <a:lnSpc>
                <a:spcPct val="150000"/>
              </a:lnSpc>
            </a:pPr>
            <a:r>
              <a:rPr kumimoji="1" lang="en-US" altLang="ko-Kore-KR" spc="-40" dirty="0">
                <a:latin typeface="+mn-ea"/>
              </a:rPr>
              <a:t>FR</a:t>
            </a:r>
            <a:r>
              <a:rPr kumimoji="1" lang="en-US" altLang="ko-Kore-KR" spc="-40" baseline="-25000" dirty="0">
                <a:latin typeface="+mn-ea"/>
              </a:rPr>
              <a:t>1</a:t>
            </a:r>
            <a:r>
              <a:rPr kumimoji="1" lang="en-US" altLang="ko-Kore-KR" spc="-40" dirty="0">
                <a:latin typeface="+mn-ea"/>
              </a:rPr>
              <a:t> : M2</a:t>
            </a:r>
          </a:p>
          <a:p>
            <a:pPr>
              <a:lnSpc>
                <a:spcPct val="150000"/>
              </a:lnSpc>
            </a:pPr>
            <a:r>
              <a:rPr kumimoji="1" lang="en-US" altLang="ko-Kore-KR" spc="-40" dirty="0">
                <a:latin typeface="+mn-ea"/>
              </a:rPr>
              <a:t>FR</a:t>
            </a:r>
            <a:r>
              <a:rPr kumimoji="1" lang="en-US" altLang="ko-Kore-KR" spc="-40" baseline="-25000" dirty="0">
                <a:latin typeface="+mn-ea"/>
              </a:rPr>
              <a:t>2</a:t>
            </a:r>
            <a:r>
              <a:rPr kumimoji="1" lang="en-US" altLang="ko-Kore-KR" spc="-40" dirty="0">
                <a:latin typeface="+mn-ea"/>
              </a:rPr>
              <a:t> : M5</a:t>
            </a:r>
            <a:endParaRPr kumimoji="1" lang="en-US" altLang="ko-KR" spc="-40" dirty="0">
              <a:solidFill>
                <a:srgbClr val="C00000"/>
              </a:solidFill>
              <a:latin typeface="+mn-ea"/>
              <a:sym typeface="Wingdings" pitchFamily="2" charset="2"/>
            </a:endParaRPr>
          </a:p>
          <a:p>
            <a:pPr>
              <a:lnSpc>
                <a:spcPct val="150000"/>
              </a:lnSpc>
            </a:pPr>
            <a:r>
              <a:rPr kumimoji="1" lang="en-US" altLang="ko-Kore-KR" spc="-40" dirty="0">
                <a:latin typeface="+mn-ea"/>
              </a:rPr>
              <a:t>FR</a:t>
            </a:r>
            <a:r>
              <a:rPr kumimoji="1" lang="en-US" altLang="ko-Kore-KR" spc="-40" baseline="-25000" dirty="0">
                <a:latin typeface="+mn-ea"/>
              </a:rPr>
              <a:t>3</a:t>
            </a:r>
            <a:r>
              <a:rPr kumimoji="1" lang="en-US" altLang="ko-Kore-KR" spc="-40" dirty="0">
                <a:latin typeface="+mn-ea"/>
              </a:rPr>
              <a:t> : M6</a:t>
            </a:r>
            <a:endParaRPr kumimoji="1" lang="en-US" altLang="ko-KR" spc="-40" dirty="0">
              <a:solidFill>
                <a:srgbClr val="C00000"/>
              </a:solidFill>
              <a:latin typeface="+mn-ea"/>
              <a:sym typeface="Wingdings" pitchFamily="2" charset="2"/>
            </a:endParaRPr>
          </a:p>
        </p:txBody>
      </p:sp>
      <p:graphicFrame>
        <p:nvGraphicFramePr>
          <p:cNvPr id="23" name="표 81">
            <a:extLst>
              <a:ext uri="{FF2B5EF4-FFF2-40B4-BE49-F238E27FC236}">
                <a16:creationId xmlns:a16="http://schemas.microsoft.com/office/drawing/2014/main" id="{7ECA4689-01EE-BB7B-9A3D-D7F4728DA45B}"/>
              </a:ext>
            </a:extLst>
          </p:cNvPr>
          <p:cNvGraphicFramePr>
            <a:graphicFrameLocks noGrp="1"/>
          </p:cNvGraphicFramePr>
          <p:nvPr>
            <p:extLst>
              <p:ext uri="{D42A27DB-BD31-4B8C-83A1-F6EECF244321}">
                <p14:modId xmlns:p14="http://schemas.microsoft.com/office/powerpoint/2010/main" val="2781869373"/>
              </p:ext>
            </p:extLst>
          </p:nvPr>
        </p:nvGraphicFramePr>
        <p:xfrm>
          <a:off x="1795182" y="3948458"/>
          <a:ext cx="6095999" cy="1483360"/>
        </p:xfrm>
        <a:graphic>
          <a:graphicData uri="http://schemas.openxmlformats.org/drawingml/2006/table">
            <a:tbl>
              <a:tblPr firstRow="1" bandRow="1">
                <a:tableStyleId>{073A0DAA-6AF3-43AB-8588-CEC1D06C72B9}</a:tableStyleId>
              </a:tblPr>
              <a:tblGrid>
                <a:gridCol w="870857">
                  <a:extLst>
                    <a:ext uri="{9D8B030D-6E8A-4147-A177-3AD203B41FA5}">
                      <a16:colId xmlns:a16="http://schemas.microsoft.com/office/drawing/2014/main" val="1679861748"/>
                    </a:ext>
                  </a:extLst>
                </a:gridCol>
                <a:gridCol w="870857">
                  <a:extLst>
                    <a:ext uri="{9D8B030D-6E8A-4147-A177-3AD203B41FA5}">
                      <a16:colId xmlns:a16="http://schemas.microsoft.com/office/drawing/2014/main" val="1662566605"/>
                    </a:ext>
                  </a:extLst>
                </a:gridCol>
                <a:gridCol w="870857">
                  <a:extLst>
                    <a:ext uri="{9D8B030D-6E8A-4147-A177-3AD203B41FA5}">
                      <a16:colId xmlns:a16="http://schemas.microsoft.com/office/drawing/2014/main" val="3593928798"/>
                    </a:ext>
                  </a:extLst>
                </a:gridCol>
                <a:gridCol w="870857">
                  <a:extLst>
                    <a:ext uri="{9D8B030D-6E8A-4147-A177-3AD203B41FA5}">
                      <a16:colId xmlns:a16="http://schemas.microsoft.com/office/drawing/2014/main" val="3278656663"/>
                    </a:ext>
                  </a:extLst>
                </a:gridCol>
                <a:gridCol w="870857">
                  <a:extLst>
                    <a:ext uri="{9D8B030D-6E8A-4147-A177-3AD203B41FA5}">
                      <a16:colId xmlns:a16="http://schemas.microsoft.com/office/drawing/2014/main" val="3485841889"/>
                    </a:ext>
                  </a:extLst>
                </a:gridCol>
                <a:gridCol w="870857">
                  <a:extLst>
                    <a:ext uri="{9D8B030D-6E8A-4147-A177-3AD203B41FA5}">
                      <a16:colId xmlns:a16="http://schemas.microsoft.com/office/drawing/2014/main" val="3527887873"/>
                    </a:ext>
                  </a:extLst>
                </a:gridCol>
                <a:gridCol w="870857">
                  <a:extLst>
                    <a:ext uri="{9D8B030D-6E8A-4147-A177-3AD203B41FA5}">
                      <a16:colId xmlns:a16="http://schemas.microsoft.com/office/drawing/2014/main" val="3916694451"/>
                    </a:ext>
                  </a:extLst>
                </a:gridCol>
              </a:tblGrid>
              <a:tr h="370840">
                <a:tc>
                  <a:txBody>
                    <a:bodyPr/>
                    <a:lstStyle/>
                    <a:p>
                      <a:pPr algn="ctr"/>
                      <a:endParaRPr lang="ko-Kore-KR" altLang="en-US" dirty="0"/>
                    </a:p>
                  </a:txBody>
                  <a:tcPr/>
                </a:tc>
                <a:tc>
                  <a:txBody>
                    <a:bodyPr/>
                    <a:lstStyle/>
                    <a:p>
                      <a:pPr algn="ctr"/>
                      <a:r>
                        <a:rPr lang="en-US" altLang="ko-Kore-KR" dirty="0"/>
                        <a:t>M1</a:t>
                      </a:r>
                      <a:endParaRPr lang="ko-Kore-KR" altLang="en-US" dirty="0"/>
                    </a:p>
                  </a:txBody>
                  <a:tcPr/>
                </a:tc>
                <a:tc>
                  <a:txBody>
                    <a:bodyPr/>
                    <a:lstStyle/>
                    <a:p>
                      <a:pPr algn="ctr"/>
                      <a:r>
                        <a:rPr lang="en-US" altLang="ko-Kore-KR" dirty="0"/>
                        <a:t>M2</a:t>
                      </a:r>
                      <a:endParaRPr lang="ko-Kore-KR" altLang="en-US" dirty="0"/>
                    </a:p>
                  </a:txBody>
                  <a:tcPr/>
                </a:tc>
                <a:tc>
                  <a:txBody>
                    <a:bodyPr/>
                    <a:lstStyle/>
                    <a:p>
                      <a:pPr algn="ctr"/>
                      <a:r>
                        <a:rPr lang="en-US" altLang="ko-Kore-KR" dirty="0"/>
                        <a:t>M3</a:t>
                      </a:r>
                      <a:endParaRPr lang="ko-Kore-KR" altLang="en-US" dirty="0"/>
                    </a:p>
                  </a:txBody>
                  <a:tcPr/>
                </a:tc>
                <a:tc>
                  <a:txBody>
                    <a:bodyPr/>
                    <a:lstStyle/>
                    <a:p>
                      <a:pPr algn="ctr"/>
                      <a:r>
                        <a:rPr lang="en-US" altLang="ko-Kore-KR" dirty="0"/>
                        <a:t>M4</a:t>
                      </a:r>
                      <a:endParaRPr lang="ko-Kore-KR" altLang="en-US" dirty="0"/>
                    </a:p>
                  </a:txBody>
                  <a:tcPr/>
                </a:tc>
                <a:tc>
                  <a:txBody>
                    <a:bodyPr/>
                    <a:lstStyle/>
                    <a:p>
                      <a:pPr algn="ctr"/>
                      <a:r>
                        <a:rPr lang="en-US" altLang="ko-Kore-KR" dirty="0"/>
                        <a:t>M5</a:t>
                      </a:r>
                      <a:endParaRPr lang="ko-Kore-KR" altLang="en-US" dirty="0"/>
                    </a:p>
                  </a:txBody>
                  <a:tcPr/>
                </a:tc>
                <a:tc>
                  <a:txBody>
                    <a:bodyPr/>
                    <a:lstStyle/>
                    <a:p>
                      <a:pPr algn="ctr"/>
                      <a:r>
                        <a:rPr lang="en-US" altLang="ko-Kore-KR" dirty="0"/>
                        <a:t>M6</a:t>
                      </a:r>
                      <a:endParaRPr lang="ko-Kore-KR" altLang="en-US" dirty="0"/>
                    </a:p>
                  </a:txBody>
                  <a:tcPr/>
                </a:tc>
                <a:extLst>
                  <a:ext uri="{0D108BD9-81ED-4DB2-BD59-A6C34878D82A}">
                    <a16:rowId xmlns:a16="http://schemas.microsoft.com/office/drawing/2014/main" val="218681828"/>
                  </a:ext>
                </a:extLst>
              </a:tr>
              <a:tr h="370840">
                <a:tc>
                  <a:txBody>
                    <a:bodyPr/>
                    <a:lstStyle/>
                    <a:p>
                      <a:pPr algn="ctr"/>
                      <a:r>
                        <a:rPr lang="en-US" altLang="ko-Kore-KR" dirty="0"/>
                        <a:t>FR1</a:t>
                      </a:r>
                      <a:endParaRPr lang="ko-Kore-KR" altLang="en-US" dirty="0"/>
                    </a:p>
                  </a:txBody>
                  <a:tcPr/>
                </a:tc>
                <a:tc>
                  <a:txBody>
                    <a:bodyPr/>
                    <a:lstStyle/>
                    <a:p>
                      <a:pPr algn="ctr"/>
                      <a:r>
                        <a:rPr lang="ko-Kore-KR" altLang="en-US" sz="1800" b="0" i="0" u="none" strike="noStrike" kern="1200" dirty="0">
                          <a:solidFill>
                            <a:schemeClr val="dk1"/>
                          </a:solidFill>
                          <a:effectLst/>
                          <a:latin typeface="+mn-lt"/>
                          <a:ea typeface="+mn-ea"/>
                          <a:cs typeface="+mn-cs"/>
                        </a:rPr>
                        <a:t>△</a:t>
                      </a:r>
                      <a:endParaRPr lang="ko-Kore-KR" altLang="en-US" b="1" dirty="0"/>
                    </a:p>
                  </a:txBody>
                  <a:tcPr/>
                </a:tc>
                <a:tc>
                  <a:txBody>
                    <a:bodyPr/>
                    <a:lstStyle/>
                    <a:p>
                      <a:pPr algn="ctr"/>
                      <a:r>
                        <a:rPr lang="ko-Kore-KR" altLang="en-US" b="1" dirty="0"/>
                        <a:t>ㅇ</a:t>
                      </a:r>
                    </a:p>
                  </a:txBody>
                  <a:tcPr/>
                </a:tc>
                <a:tc>
                  <a:txBody>
                    <a:bodyPr/>
                    <a:lstStyle/>
                    <a:p>
                      <a:pPr algn="ctr"/>
                      <a:r>
                        <a:rPr lang="ko-Kore-KR" altLang="en-US" dirty="0"/>
                        <a:t>ㅇ</a:t>
                      </a:r>
                    </a:p>
                  </a:txBody>
                  <a:tcPr/>
                </a:tc>
                <a:tc>
                  <a:txBody>
                    <a:bodyPr/>
                    <a:lstStyle/>
                    <a:p>
                      <a:pPr algn="ctr"/>
                      <a:r>
                        <a:rPr lang="ko-Kore-KR" altLang="en-US" dirty="0"/>
                        <a:t>ㅇ</a:t>
                      </a:r>
                    </a:p>
                  </a:txBody>
                  <a:tcPr/>
                </a:tc>
                <a:tc>
                  <a:txBody>
                    <a:bodyPr/>
                    <a:lstStyle/>
                    <a:p>
                      <a:pPr algn="ctr"/>
                      <a:r>
                        <a:rPr lang="ko-Kore-KR" altLang="en-US" sz="1800" b="0" i="0" u="none" strike="noStrike" kern="1200" dirty="0">
                          <a:solidFill>
                            <a:schemeClr val="dk1"/>
                          </a:solidFill>
                          <a:effectLst/>
                          <a:latin typeface="+mn-lt"/>
                          <a:ea typeface="+mn-ea"/>
                          <a:cs typeface="+mn-cs"/>
                        </a:rPr>
                        <a:t>△</a:t>
                      </a:r>
                      <a:endParaRPr lang="ko-Kore-KR" altLang="en-US" dirty="0"/>
                    </a:p>
                  </a:txBody>
                  <a:tcPr/>
                </a:tc>
                <a:tc>
                  <a:txBody>
                    <a:bodyPr/>
                    <a:lstStyle/>
                    <a:p>
                      <a:pPr algn="ctr"/>
                      <a:r>
                        <a:rPr lang="ko-Kore-KR" altLang="en-US" dirty="0"/>
                        <a:t>ㅇ</a:t>
                      </a:r>
                    </a:p>
                  </a:txBody>
                  <a:tcPr/>
                </a:tc>
                <a:extLst>
                  <a:ext uri="{0D108BD9-81ED-4DB2-BD59-A6C34878D82A}">
                    <a16:rowId xmlns:a16="http://schemas.microsoft.com/office/drawing/2014/main" val="1172928051"/>
                  </a:ext>
                </a:extLst>
              </a:tr>
              <a:tr h="370840">
                <a:tc>
                  <a:txBody>
                    <a:bodyPr/>
                    <a:lstStyle/>
                    <a:p>
                      <a:pPr algn="ctr"/>
                      <a:r>
                        <a:rPr lang="en-US" altLang="ko-Kore-KR" dirty="0"/>
                        <a:t>FR2</a:t>
                      </a: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endParaRPr lang="ko-Kore-KR" altLang="en-US" b="1" dirty="0"/>
                    </a:p>
                  </a:txBody>
                  <a:tcPr/>
                </a:tc>
                <a:tc>
                  <a:txBody>
                    <a:bodyPr/>
                    <a:lstStyle/>
                    <a:p>
                      <a:pPr algn="ctr"/>
                      <a:r>
                        <a:rPr lang="ko-Kore-KR" altLang="en-US" dirty="0"/>
                        <a:t>ㅇ</a:t>
                      </a:r>
                    </a:p>
                  </a:txBody>
                  <a:tcPr/>
                </a:tc>
                <a:tc>
                  <a:txBody>
                    <a:bodyPr/>
                    <a:lstStyle/>
                    <a:p>
                      <a:pPr algn="ctr"/>
                      <a:r>
                        <a:rPr lang="ko-Kore-KR" altLang="en-US" b="1" dirty="0"/>
                        <a:t>ㅇ</a:t>
                      </a:r>
                    </a:p>
                  </a:txBody>
                  <a:tcPr/>
                </a:tc>
                <a:tc>
                  <a:txBody>
                    <a:bodyPr/>
                    <a:lstStyle/>
                    <a:p>
                      <a:pPr algn="ctr"/>
                      <a:r>
                        <a:rPr lang="ko-Kore-KR" altLang="en-US" dirty="0"/>
                        <a:t>ㅇ</a:t>
                      </a:r>
                    </a:p>
                  </a:txBody>
                  <a:tcPr/>
                </a:tc>
                <a:extLst>
                  <a:ext uri="{0D108BD9-81ED-4DB2-BD59-A6C34878D82A}">
                    <a16:rowId xmlns:a16="http://schemas.microsoft.com/office/drawing/2014/main" val="621542553"/>
                  </a:ext>
                </a:extLst>
              </a:tr>
              <a:tr h="370840">
                <a:tc>
                  <a:txBody>
                    <a:bodyPr/>
                    <a:lstStyle/>
                    <a:p>
                      <a:pPr algn="ctr"/>
                      <a:r>
                        <a:rPr lang="en-US" altLang="ko-Kore-KR" dirty="0"/>
                        <a:t>FR3</a:t>
                      </a: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endParaRPr lang="ko-Kore-KR" altLang="en-US" dirty="0"/>
                    </a:p>
                  </a:txBody>
                  <a:tcPr/>
                </a:tc>
                <a:tc>
                  <a:txBody>
                    <a:bodyPr/>
                    <a:lstStyle/>
                    <a:p>
                      <a:pPr algn="ctr"/>
                      <a:endParaRPr lang="ko-Kore-KR" altLang="en-US" b="1" dirty="0"/>
                    </a:p>
                  </a:txBody>
                  <a:tcPr/>
                </a:tc>
                <a:tc>
                  <a:txBody>
                    <a:bodyPr/>
                    <a:lstStyle/>
                    <a:p>
                      <a:pPr algn="ctr"/>
                      <a:endParaRPr lang="ko-Kore-KR" altLang="en-US" dirty="0"/>
                    </a:p>
                  </a:txBody>
                  <a:tcPr/>
                </a:tc>
                <a:tc>
                  <a:txBody>
                    <a:bodyPr/>
                    <a:lstStyle/>
                    <a:p>
                      <a:pPr algn="ctr"/>
                      <a:r>
                        <a:rPr lang="ko-Kore-KR" altLang="en-US" dirty="0"/>
                        <a:t>ㅇ</a:t>
                      </a:r>
                    </a:p>
                  </a:txBody>
                  <a:tcPr/>
                </a:tc>
                <a:extLst>
                  <a:ext uri="{0D108BD9-81ED-4DB2-BD59-A6C34878D82A}">
                    <a16:rowId xmlns:a16="http://schemas.microsoft.com/office/drawing/2014/main" val="100750415"/>
                  </a:ext>
                </a:extLst>
              </a:tr>
            </a:tbl>
          </a:graphicData>
        </a:graphic>
      </p:graphicFrame>
      <p:sp>
        <p:nvSpPr>
          <p:cNvPr id="24" name="TextBox 23">
            <a:extLst>
              <a:ext uri="{FF2B5EF4-FFF2-40B4-BE49-F238E27FC236}">
                <a16:creationId xmlns:a16="http://schemas.microsoft.com/office/drawing/2014/main" id="{896B42CC-762B-E4E4-6403-AFA01234BD99}"/>
              </a:ext>
            </a:extLst>
          </p:cNvPr>
          <p:cNvSpPr txBox="1"/>
          <p:nvPr/>
        </p:nvSpPr>
        <p:spPr>
          <a:xfrm>
            <a:off x="901972" y="5809635"/>
            <a:ext cx="5788388" cy="454292"/>
          </a:xfrm>
          <a:prstGeom prst="rect">
            <a:avLst/>
          </a:prstGeom>
          <a:noFill/>
        </p:spPr>
        <p:txBody>
          <a:bodyPr wrap="square">
            <a:spAutoFit/>
          </a:bodyPr>
          <a:lstStyle/>
          <a:p>
            <a:pPr algn="l">
              <a:lnSpc>
                <a:spcPct val="150000"/>
              </a:lnSpc>
            </a:pPr>
            <a:r>
              <a:rPr kumimoji="1" lang="ko-Kore-KR" altLang="en-US" b="1" spc="-40" dirty="0">
                <a:latin typeface="+mn-ea"/>
              </a:rPr>
              <a:t>어떤 </a:t>
            </a:r>
            <a:r>
              <a:rPr kumimoji="1" lang="en-US" altLang="ko-Kore-KR" b="1" spc="-40" dirty="0">
                <a:latin typeface="+mn-ea"/>
              </a:rPr>
              <a:t>FR </a:t>
            </a:r>
            <a:r>
              <a:rPr kumimoji="1" lang="ko-Kore-KR" altLang="en-US" b="1" spc="-40" dirty="0">
                <a:latin typeface="+mn-ea"/>
              </a:rPr>
              <a:t>조합들을 받는지에 따라</a:t>
            </a:r>
            <a:r>
              <a:rPr kumimoji="1" lang="en-US" altLang="ko-Kore-KR" b="1" spc="-40" dirty="0">
                <a:latin typeface="+mn-ea"/>
              </a:rPr>
              <a:t>, </a:t>
            </a:r>
            <a:r>
              <a:rPr kumimoji="1" lang="ko-Kore-KR" altLang="en-US" b="1" spc="-40" dirty="0">
                <a:latin typeface="+mn-ea"/>
              </a:rPr>
              <a:t>결정이 달라진다</a:t>
            </a:r>
            <a:r>
              <a:rPr kumimoji="1" lang="en-US" altLang="ko-Kore-KR" b="1" spc="-40" dirty="0">
                <a:latin typeface="+mn-ea"/>
              </a:rPr>
              <a:t>.</a:t>
            </a:r>
            <a:endParaRPr kumimoji="1" lang="en-US" altLang="ko-KR" b="1" spc="-40" dirty="0">
              <a:solidFill>
                <a:srgbClr val="C00000"/>
              </a:solidFill>
              <a:latin typeface="+mn-ea"/>
              <a:sym typeface="Wingdings" pitchFamily="2" charset="2"/>
            </a:endParaRPr>
          </a:p>
        </p:txBody>
      </p:sp>
    </p:spTree>
    <p:extLst>
      <p:ext uri="{BB962C8B-B14F-4D97-AF65-F5344CB8AC3E}">
        <p14:creationId xmlns:p14="http://schemas.microsoft.com/office/powerpoint/2010/main" val="1452815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403E96D-ADE2-F9A1-A147-105357DE2488}"/>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29BA028-9CBD-E9D5-1220-C5DE6E22367E}"/>
              </a:ext>
            </a:extLst>
          </p:cNvPr>
          <p:cNvSpPr>
            <a:spLocks noGrp="1"/>
          </p:cNvSpPr>
          <p:nvPr>
            <p:ph type="sldNum" sz="quarter" idx="4"/>
          </p:nvPr>
        </p:nvSpPr>
        <p:spPr/>
        <p:txBody>
          <a:bodyPr/>
          <a:lstStyle/>
          <a:p>
            <a:fld id="{528F71E4-6861-4081-93F7-1CE13C0AE979}" type="slidenum">
              <a:rPr lang="ko-KR" altLang="en-US" smtClean="0"/>
              <a:pPr/>
              <a:t>67</a:t>
            </a:fld>
            <a:endParaRPr lang="ko-KR" altLang="en-US" dirty="0"/>
          </a:p>
        </p:txBody>
      </p:sp>
      <p:grpSp>
        <p:nvGrpSpPr>
          <p:cNvPr id="4" name="그룹 3">
            <a:extLst>
              <a:ext uri="{FF2B5EF4-FFF2-40B4-BE49-F238E27FC236}">
                <a16:creationId xmlns:a16="http://schemas.microsoft.com/office/drawing/2014/main" id="{13C4395A-0DFD-6422-D32F-7FA0D56B106B}"/>
              </a:ext>
            </a:extLst>
          </p:cNvPr>
          <p:cNvGrpSpPr/>
          <p:nvPr/>
        </p:nvGrpSpPr>
        <p:grpSpPr>
          <a:xfrm>
            <a:off x="3518600" y="2468536"/>
            <a:ext cx="1974819" cy="1886318"/>
            <a:chOff x="1507129" y="2507261"/>
            <a:chExt cx="2633091" cy="2515091"/>
          </a:xfrm>
        </p:grpSpPr>
        <p:sp>
          <p:nvSpPr>
            <p:cNvPr id="5" name="직사각형 4">
              <a:extLst>
                <a:ext uri="{FF2B5EF4-FFF2-40B4-BE49-F238E27FC236}">
                  <a16:creationId xmlns:a16="http://schemas.microsoft.com/office/drawing/2014/main" id="{94D5B4BB-4B8A-01B7-BC65-EEA206C43D0B}"/>
                </a:ext>
              </a:extLst>
            </p:cNvPr>
            <p:cNvSpPr/>
            <p:nvPr/>
          </p:nvSpPr>
          <p:spPr>
            <a:xfrm>
              <a:off x="1507129" y="2507261"/>
              <a:ext cx="2631959" cy="246174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a:extLst>
                <a:ext uri="{FF2B5EF4-FFF2-40B4-BE49-F238E27FC236}">
                  <a16:creationId xmlns:a16="http://schemas.microsoft.com/office/drawing/2014/main" id="{0F522A81-FEB8-AC2E-B27B-9398CF7FFEB8}"/>
                </a:ext>
              </a:extLst>
            </p:cNvPr>
            <p:cNvSpPr txBox="1"/>
            <p:nvPr/>
          </p:nvSpPr>
          <p:spPr>
            <a:xfrm>
              <a:off x="1508262" y="2560140"/>
              <a:ext cx="2631958" cy="2462212"/>
            </a:xfrm>
            <a:prstGeom prst="rect">
              <a:avLst/>
            </a:prstGeom>
            <a:noFill/>
          </p:spPr>
          <p:txBody>
            <a:bodyPr wrap="square">
              <a:spAutoFit/>
            </a:bodyPr>
            <a:lstStyle/>
            <a:p>
              <a:r>
                <a:rPr lang="en-US" altLang="ko-KR" sz="1650" b="1" dirty="0">
                  <a:solidFill>
                    <a:srgbClr val="374151"/>
                  </a:solidFill>
                  <a:latin typeface="Söhne"/>
                </a:rPr>
                <a:t>processor)</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sp>
        <p:nvSpPr>
          <p:cNvPr id="7" name="직사각형 6">
            <a:extLst>
              <a:ext uri="{FF2B5EF4-FFF2-40B4-BE49-F238E27FC236}">
                <a16:creationId xmlns:a16="http://schemas.microsoft.com/office/drawing/2014/main" id="{A8DB2132-A2F1-6F84-B749-ABC5227552A5}"/>
              </a:ext>
            </a:extLst>
          </p:cNvPr>
          <p:cNvSpPr/>
          <p:nvPr/>
        </p:nvSpPr>
        <p:spPr>
          <a:xfrm>
            <a:off x="486502" y="1177402"/>
            <a:ext cx="7815605" cy="399651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8" name="그룹 7">
            <a:extLst>
              <a:ext uri="{FF2B5EF4-FFF2-40B4-BE49-F238E27FC236}">
                <a16:creationId xmlns:a16="http://schemas.microsoft.com/office/drawing/2014/main" id="{A38C59A2-8793-C0A8-92AE-A7310FA9C26F}"/>
              </a:ext>
            </a:extLst>
          </p:cNvPr>
          <p:cNvGrpSpPr/>
          <p:nvPr/>
        </p:nvGrpSpPr>
        <p:grpSpPr>
          <a:xfrm>
            <a:off x="1219926" y="1351073"/>
            <a:ext cx="2081140" cy="1898004"/>
            <a:chOff x="4964654" y="1313973"/>
            <a:chExt cx="2774853" cy="2530672"/>
          </a:xfrm>
        </p:grpSpPr>
        <p:sp>
          <p:nvSpPr>
            <p:cNvPr id="9" name="직사각형 8">
              <a:extLst>
                <a:ext uri="{FF2B5EF4-FFF2-40B4-BE49-F238E27FC236}">
                  <a16:creationId xmlns:a16="http://schemas.microsoft.com/office/drawing/2014/main" id="{0AA206AD-9AEE-AC3E-F473-E305B7D31990}"/>
                </a:ext>
              </a:extLst>
            </p:cNvPr>
            <p:cNvSpPr/>
            <p:nvPr/>
          </p:nvSpPr>
          <p:spPr>
            <a:xfrm>
              <a:off x="4964654" y="1313973"/>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995002D5-5452-47BB-F3EE-FC347A7B97C9}"/>
                </a:ext>
              </a:extLst>
            </p:cNvPr>
            <p:cNvSpPr txBox="1"/>
            <p:nvPr/>
          </p:nvSpPr>
          <p:spPr>
            <a:xfrm>
              <a:off x="5028149" y="1382433"/>
              <a:ext cx="2631958" cy="2462212"/>
            </a:xfrm>
            <a:prstGeom prst="rect">
              <a:avLst/>
            </a:prstGeom>
            <a:noFill/>
          </p:spPr>
          <p:txBody>
            <a:bodyPr wrap="square">
              <a:spAutoFit/>
            </a:bodyPr>
            <a:lstStyle/>
            <a:p>
              <a:r>
                <a:rPr lang="en-US" altLang="ko-KR" sz="1650" b="1" dirty="0">
                  <a:solidFill>
                    <a:srgbClr val="374151"/>
                  </a:solidFill>
                  <a:latin typeface="Söhne"/>
                </a:rPr>
                <a:t>Main board)</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1" name="그룹 10">
            <a:extLst>
              <a:ext uri="{FF2B5EF4-FFF2-40B4-BE49-F238E27FC236}">
                <a16:creationId xmlns:a16="http://schemas.microsoft.com/office/drawing/2014/main" id="{62A1046C-6A0A-6D61-AB61-74F5EDEBD10D}"/>
              </a:ext>
            </a:extLst>
          </p:cNvPr>
          <p:cNvGrpSpPr/>
          <p:nvPr/>
        </p:nvGrpSpPr>
        <p:grpSpPr>
          <a:xfrm>
            <a:off x="5687628" y="1379046"/>
            <a:ext cx="2081140" cy="1898004"/>
            <a:chOff x="7797063" y="1313973"/>
            <a:chExt cx="2774853" cy="2530672"/>
          </a:xfrm>
        </p:grpSpPr>
        <p:sp>
          <p:nvSpPr>
            <p:cNvPr id="12" name="직사각형 11">
              <a:extLst>
                <a:ext uri="{FF2B5EF4-FFF2-40B4-BE49-F238E27FC236}">
                  <a16:creationId xmlns:a16="http://schemas.microsoft.com/office/drawing/2014/main" id="{3DF8EE96-7F19-8708-7246-7109B59555C5}"/>
                </a:ext>
              </a:extLst>
            </p:cNvPr>
            <p:cNvSpPr/>
            <p:nvPr/>
          </p:nvSpPr>
          <p:spPr>
            <a:xfrm>
              <a:off x="7797063" y="1313973"/>
              <a:ext cx="2774853" cy="246174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C2F25949-5921-FDCB-8867-D97668959CCC}"/>
                </a:ext>
              </a:extLst>
            </p:cNvPr>
            <p:cNvSpPr txBox="1"/>
            <p:nvPr/>
          </p:nvSpPr>
          <p:spPr>
            <a:xfrm>
              <a:off x="7860558" y="1382433"/>
              <a:ext cx="2631958" cy="2462212"/>
            </a:xfrm>
            <a:prstGeom prst="rect">
              <a:avLst/>
            </a:prstGeom>
            <a:noFill/>
          </p:spPr>
          <p:txBody>
            <a:bodyPr wrap="square">
              <a:spAutoFit/>
            </a:bodyPr>
            <a:lstStyle/>
            <a:p>
              <a:r>
                <a:rPr lang="en-US" altLang="ko-KR" sz="1650" b="1" dirty="0">
                  <a:solidFill>
                    <a:srgbClr val="374151"/>
                  </a:solidFill>
                  <a:latin typeface="Söhne"/>
                </a:rPr>
                <a:t>Camera)</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4" name="그룹 13">
            <a:extLst>
              <a:ext uri="{FF2B5EF4-FFF2-40B4-BE49-F238E27FC236}">
                <a16:creationId xmlns:a16="http://schemas.microsoft.com/office/drawing/2014/main" id="{D6F81192-00DA-8F96-3931-3A7C34EA22B0}"/>
              </a:ext>
            </a:extLst>
          </p:cNvPr>
          <p:cNvGrpSpPr/>
          <p:nvPr/>
        </p:nvGrpSpPr>
        <p:grpSpPr>
          <a:xfrm>
            <a:off x="607890" y="3276306"/>
            <a:ext cx="2081140" cy="1898004"/>
            <a:chOff x="4964654" y="3555368"/>
            <a:chExt cx="2774853" cy="2530672"/>
          </a:xfrm>
        </p:grpSpPr>
        <p:sp>
          <p:nvSpPr>
            <p:cNvPr id="15" name="직사각형 14">
              <a:extLst>
                <a:ext uri="{FF2B5EF4-FFF2-40B4-BE49-F238E27FC236}">
                  <a16:creationId xmlns:a16="http://schemas.microsoft.com/office/drawing/2014/main" id="{CA30D491-8587-5254-2343-CD0210A5D57E}"/>
                </a:ext>
              </a:extLst>
            </p:cNvPr>
            <p:cNvSpPr/>
            <p:nvPr/>
          </p:nvSpPr>
          <p:spPr>
            <a:xfrm>
              <a:off x="4964654" y="3555368"/>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6" name="TextBox 15">
              <a:extLst>
                <a:ext uri="{FF2B5EF4-FFF2-40B4-BE49-F238E27FC236}">
                  <a16:creationId xmlns:a16="http://schemas.microsoft.com/office/drawing/2014/main" id="{B2EBD859-C118-2FC3-9AAB-349C8418B7E5}"/>
                </a:ext>
              </a:extLst>
            </p:cNvPr>
            <p:cNvSpPr txBox="1"/>
            <p:nvPr/>
          </p:nvSpPr>
          <p:spPr>
            <a:xfrm>
              <a:off x="5028149" y="3623828"/>
              <a:ext cx="2631958" cy="2462212"/>
            </a:xfrm>
            <a:prstGeom prst="rect">
              <a:avLst/>
            </a:prstGeom>
            <a:noFill/>
          </p:spPr>
          <p:txBody>
            <a:bodyPr wrap="square">
              <a:spAutoFit/>
            </a:bodyPr>
            <a:lstStyle/>
            <a:p>
              <a:r>
                <a:rPr lang="en-US" altLang="ko-KR" sz="1650" b="1" dirty="0">
                  <a:solidFill>
                    <a:srgbClr val="374151"/>
                  </a:solidFill>
                  <a:latin typeface="Söhne"/>
                </a:rPr>
                <a:t>Display)</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grpSp>
        <p:nvGrpSpPr>
          <p:cNvPr id="17" name="그룹 16">
            <a:extLst>
              <a:ext uri="{FF2B5EF4-FFF2-40B4-BE49-F238E27FC236}">
                <a16:creationId xmlns:a16="http://schemas.microsoft.com/office/drawing/2014/main" id="{1BE4F179-ED10-F4DE-EC60-B21A60E5D583}"/>
              </a:ext>
            </a:extLst>
          </p:cNvPr>
          <p:cNvGrpSpPr/>
          <p:nvPr/>
        </p:nvGrpSpPr>
        <p:grpSpPr>
          <a:xfrm>
            <a:off x="6089397" y="3276306"/>
            <a:ext cx="2081140" cy="1898004"/>
            <a:chOff x="8276566" y="3555368"/>
            <a:chExt cx="2774853" cy="2530672"/>
          </a:xfrm>
        </p:grpSpPr>
        <p:sp>
          <p:nvSpPr>
            <p:cNvPr id="18" name="직사각형 17">
              <a:extLst>
                <a:ext uri="{FF2B5EF4-FFF2-40B4-BE49-F238E27FC236}">
                  <a16:creationId xmlns:a16="http://schemas.microsoft.com/office/drawing/2014/main" id="{2CC06BDA-8D6C-8B0B-E453-08E171B9973D}"/>
                </a:ext>
              </a:extLst>
            </p:cNvPr>
            <p:cNvSpPr/>
            <p:nvPr/>
          </p:nvSpPr>
          <p:spPr>
            <a:xfrm>
              <a:off x="8276566" y="3555368"/>
              <a:ext cx="2774853" cy="2462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TextBox 18">
              <a:extLst>
                <a:ext uri="{FF2B5EF4-FFF2-40B4-BE49-F238E27FC236}">
                  <a16:creationId xmlns:a16="http://schemas.microsoft.com/office/drawing/2014/main" id="{AD5E394F-A6E4-7B5C-0E73-AFBCE8F7C580}"/>
                </a:ext>
              </a:extLst>
            </p:cNvPr>
            <p:cNvSpPr txBox="1"/>
            <p:nvPr/>
          </p:nvSpPr>
          <p:spPr>
            <a:xfrm>
              <a:off x="8340061" y="3623828"/>
              <a:ext cx="2631958" cy="2462212"/>
            </a:xfrm>
            <a:prstGeom prst="rect">
              <a:avLst/>
            </a:prstGeom>
            <a:noFill/>
          </p:spPr>
          <p:txBody>
            <a:bodyPr wrap="square">
              <a:spAutoFit/>
            </a:bodyPr>
            <a:lstStyle/>
            <a:p>
              <a:r>
                <a:rPr lang="en-US" altLang="ko-KR" sz="1650" b="1" dirty="0">
                  <a:solidFill>
                    <a:srgbClr val="374151"/>
                  </a:solidFill>
                  <a:latin typeface="Söhne"/>
                </a:rPr>
                <a:t>Battery)</a:t>
              </a:r>
              <a:endParaRPr lang="en-US" altLang="ko-KR" sz="1650" b="1" dirty="0">
                <a:solidFill>
                  <a:srgbClr val="C00000"/>
                </a:solidFill>
                <a:latin typeface="Söhne"/>
              </a:endParaRPr>
            </a:p>
            <a:p>
              <a:r>
                <a:rPr lang="en-US" altLang="ko-KR" sz="1500" dirty="0">
                  <a:solidFill>
                    <a:srgbClr val="C00000"/>
                  </a:solidFill>
                  <a:latin typeface="Söhne"/>
                </a:rPr>
                <a:t>Specification</a:t>
              </a:r>
            </a:p>
            <a:p>
              <a:pPr marL="257175" indent="-257175">
                <a:buFontTx/>
                <a:buChar char="-"/>
              </a:pPr>
              <a:r>
                <a:rPr lang="en-US" altLang="ko-KR" sz="1350" dirty="0">
                  <a:solidFill>
                    <a:srgbClr val="374151"/>
                  </a:solidFill>
                  <a:latin typeface="Söhne"/>
                </a:rPr>
                <a:t>Form factor</a:t>
              </a:r>
            </a:p>
            <a:p>
              <a:pPr marL="257175" indent="-257175">
                <a:buFontTx/>
                <a:buChar char="-"/>
              </a:pPr>
              <a:r>
                <a:rPr lang="en-US" altLang="ko-KR" sz="1350" dirty="0">
                  <a:solidFill>
                    <a:srgbClr val="374151"/>
                  </a:solidFill>
                  <a:latin typeface="Söhne"/>
                </a:rPr>
                <a:t>Performance</a:t>
              </a:r>
            </a:p>
            <a:p>
              <a:r>
                <a:rPr lang="en-US" altLang="ko-KR" sz="1500" dirty="0">
                  <a:solidFill>
                    <a:srgbClr val="0070C0"/>
                  </a:solidFill>
                  <a:latin typeface="Söhne"/>
                </a:rPr>
                <a:t>Constraint</a:t>
              </a:r>
              <a:endParaRPr lang="en-US" altLang="ko-KR" sz="1500" dirty="0">
                <a:latin typeface="Söhne"/>
              </a:endParaRPr>
            </a:p>
            <a:p>
              <a:pPr marL="257175" indent="-257175">
                <a:buFontTx/>
                <a:buChar char="-"/>
              </a:pPr>
              <a:r>
                <a:rPr lang="en-US" altLang="ko-KR" sz="1350" dirty="0">
                  <a:latin typeface="Söhne"/>
                </a:rPr>
                <a:t>Power consumption</a:t>
              </a:r>
            </a:p>
            <a:p>
              <a:pPr marL="257175" indent="-257175">
                <a:buFontTx/>
                <a:buChar char="-"/>
              </a:pPr>
              <a:r>
                <a:rPr lang="en-US" altLang="ko-KR" sz="1350" dirty="0">
                  <a:latin typeface="Söhne"/>
                </a:rPr>
                <a:t>Electrical compatibility</a:t>
              </a:r>
            </a:p>
          </p:txBody>
        </p:sp>
      </p:grpSp>
      <p:sp>
        <p:nvSpPr>
          <p:cNvPr id="20" name="왼쪽/오른쪽 화살표[L] 19">
            <a:extLst>
              <a:ext uri="{FF2B5EF4-FFF2-40B4-BE49-F238E27FC236}">
                <a16:creationId xmlns:a16="http://schemas.microsoft.com/office/drawing/2014/main" id="{CF89E634-1C26-52AA-F988-860E2127E7D1}"/>
              </a:ext>
            </a:extLst>
          </p:cNvPr>
          <p:cNvSpPr/>
          <p:nvPr/>
        </p:nvSpPr>
        <p:spPr>
          <a:xfrm rot="2071102">
            <a:off x="3315596" y="1979694"/>
            <a:ext cx="714497" cy="366664"/>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C00000"/>
                </a:solidFill>
              </a:rPr>
              <a:t>(1,3)</a:t>
            </a:r>
            <a:endParaRPr kumimoji="1" lang="ko-Kore-KR" altLang="en-US" sz="1200" dirty="0">
              <a:solidFill>
                <a:srgbClr val="C00000"/>
              </a:solidFill>
            </a:endParaRPr>
          </a:p>
        </p:txBody>
      </p:sp>
      <p:sp>
        <p:nvSpPr>
          <p:cNvPr id="21" name="TextBox 20">
            <a:extLst>
              <a:ext uri="{FF2B5EF4-FFF2-40B4-BE49-F238E27FC236}">
                <a16:creationId xmlns:a16="http://schemas.microsoft.com/office/drawing/2014/main" id="{56B92AAB-3E05-F67E-2B08-9E031714E4D1}"/>
              </a:ext>
            </a:extLst>
          </p:cNvPr>
          <p:cNvSpPr txBox="1"/>
          <p:nvPr/>
        </p:nvSpPr>
        <p:spPr>
          <a:xfrm>
            <a:off x="6064169" y="5587987"/>
            <a:ext cx="3079832" cy="861774"/>
          </a:xfrm>
          <a:prstGeom prst="rect">
            <a:avLst/>
          </a:prstGeom>
          <a:noFill/>
        </p:spPr>
        <p:txBody>
          <a:bodyPr wrap="square">
            <a:spAutoFit/>
          </a:bodyPr>
          <a:lstStyle/>
          <a:p>
            <a:pPr marL="214313" indent="-214313">
              <a:buFontTx/>
              <a:buChar char="-"/>
            </a:pPr>
            <a:r>
              <a:rPr lang="en-US" altLang="ko-KR" sz="1600" dirty="0">
                <a:solidFill>
                  <a:srgbClr val="C00000"/>
                </a:solidFill>
                <a:latin typeface="Söhne"/>
              </a:rPr>
              <a:t> (1) physical limitations </a:t>
            </a:r>
          </a:p>
          <a:p>
            <a:pPr marL="214313" indent="-214313">
              <a:buFontTx/>
              <a:buChar char="-"/>
            </a:pPr>
            <a:r>
              <a:rPr lang="en-US" altLang="ko-KR" sz="1600" dirty="0">
                <a:solidFill>
                  <a:srgbClr val="C00000"/>
                </a:solidFill>
                <a:latin typeface="Söhne"/>
              </a:rPr>
              <a:t> (2) electrical compatibility </a:t>
            </a:r>
          </a:p>
          <a:p>
            <a:pPr marL="257175" indent="-257175">
              <a:buFontTx/>
              <a:buChar char="-"/>
            </a:pPr>
            <a:r>
              <a:rPr lang="en-US" altLang="ko-KR" sz="1600" dirty="0">
                <a:solidFill>
                  <a:srgbClr val="C00000"/>
                </a:solidFill>
                <a:latin typeface="Söhne"/>
              </a:rPr>
              <a:t>(3) performance requirements</a:t>
            </a:r>
            <a:endParaRPr lang="en-US" altLang="ko-KR" sz="1600" strike="sngStrike" dirty="0">
              <a:solidFill>
                <a:srgbClr val="374151"/>
              </a:solidFill>
              <a:latin typeface="Söhne"/>
            </a:endParaRPr>
          </a:p>
        </p:txBody>
      </p:sp>
      <p:sp>
        <p:nvSpPr>
          <p:cNvPr id="22" name="오른쪽 화살표[R] 21">
            <a:extLst>
              <a:ext uri="{FF2B5EF4-FFF2-40B4-BE49-F238E27FC236}">
                <a16:creationId xmlns:a16="http://schemas.microsoft.com/office/drawing/2014/main" id="{CCA4712D-E4C2-93BF-5366-3E4B2AE9FF95}"/>
              </a:ext>
            </a:extLst>
          </p:cNvPr>
          <p:cNvSpPr/>
          <p:nvPr/>
        </p:nvSpPr>
        <p:spPr>
          <a:xfrm rot="19584171">
            <a:off x="2791107" y="3568576"/>
            <a:ext cx="638297" cy="3699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350" dirty="0">
                <a:solidFill>
                  <a:srgbClr val="C00000"/>
                </a:solidFill>
              </a:rPr>
              <a:t>(2,3)</a:t>
            </a:r>
            <a:endParaRPr kumimoji="1" lang="ko-Kore-KR" altLang="en-US" sz="1350" dirty="0">
              <a:solidFill>
                <a:srgbClr val="C00000"/>
              </a:solidFill>
            </a:endParaRPr>
          </a:p>
        </p:txBody>
      </p:sp>
      <p:sp>
        <p:nvSpPr>
          <p:cNvPr id="23" name="왼쪽/오른쪽 화살표[L] 22">
            <a:extLst>
              <a:ext uri="{FF2B5EF4-FFF2-40B4-BE49-F238E27FC236}">
                <a16:creationId xmlns:a16="http://schemas.microsoft.com/office/drawing/2014/main" id="{BBBB902F-6969-F9B9-A367-1084B78D0C55}"/>
              </a:ext>
            </a:extLst>
          </p:cNvPr>
          <p:cNvSpPr/>
          <p:nvPr/>
        </p:nvSpPr>
        <p:spPr>
          <a:xfrm rot="20174111">
            <a:off x="4915713" y="1973452"/>
            <a:ext cx="714497" cy="366664"/>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C00000"/>
                </a:solidFill>
              </a:rPr>
              <a:t>(2,3)</a:t>
            </a:r>
            <a:endParaRPr kumimoji="1" lang="ko-Kore-KR" altLang="en-US" sz="1200" dirty="0">
              <a:solidFill>
                <a:srgbClr val="C00000"/>
              </a:solidFill>
            </a:endParaRPr>
          </a:p>
        </p:txBody>
      </p:sp>
      <p:sp>
        <p:nvSpPr>
          <p:cNvPr id="24" name="오른쪽 화살표[R] 23">
            <a:extLst>
              <a:ext uri="{FF2B5EF4-FFF2-40B4-BE49-F238E27FC236}">
                <a16:creationId xmlns:a16="http://schemas.microsoft.com/office/drawing/2014/main" id="{42B993A7-EAF8-14BF-9552-4D10C8355AF6}"/>
              </a:ext>
            </a:extLst>
          </p:cNvPr>
          <p:cNvSpPr/>
          <p:nvPr/>
        </p:nvSpPr>
        <p:spPr>
          <a:xfrm rot="2336485">
            <a:off x="5523590" y="3632148"/>
            <a:ext cx="558242" cy="3699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350" dirty="0">
                <a:solidFill>
                  <a:srgbClr val="C00000"/>
                </a:solidFill>
              </a:rPr>
              <a:t>(3)</a:t>
            </a:r>
            <a:endParaRPr kumimoji="1" lang="ko-Kore-KR" altLang="en-US" sz="1350" dirty="0">
              <a:solidFill>
                <a:srgbClr val="C00000"/>
              </a:solidFill>
            </a:endParaRPr>
          </a:p>
        </p:txBody>
      </p:sp>
      <p:sp>
        <p:nvSpPr>
          <p:cNvPr id="25" name="왼쪽/오른쪽 화살표[L] 24">
            <a:extLst>
              <a:ext uri="{FF2B5EF4-FFF2-40B4-BE49-F238E27FC236}">
                <a16:creationId xmlns:a16="http://schemas.microsoft.com/office/drawing/2014/main" id="{AF388B3F-AF92-374D-BD6C-135B3A789DFA}"/>
              </a:ext>
            </a:extLst>
          </p:cNvPr>
          <p:cNvSpPr/>
          <p:nvPr/>
        </p:nvSpPr>
        <p:spPr>
          <a:xfrm>
            <a:off x="3203567" y="4546381"/>
            <a:ext cx="2478464" cy="36666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sp>
        <p:nvSpPr>
          <p:cNvPr id="26" name="왼쪽/오른쪽 화살표[L] 25">
            <a:extLst>
              <a:ext uri="{FF2B5EF4-FFF2-40B4-BE49-F238E27FC236}">
                <a16:creationId xmlns:a16="http://schemas.microsoft.com/office/drawing/2014/main" id="{87FD905E-CE00-7784-6CFC-662A241D88CE}"/>
              </a:ext>
            </a:extLst>
          </p:cNvPr>
          <p:cNvSpPr/>
          <p:nvPr/>
        </p:nvSpPr>
        <p:spPr>
          <a:xfrm rot="14292483">
            <a:off x="7817085" y="2881619"/>
            <a:ext cx="478315" cy="20958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sp>
        <p:nvSpPr>
          <p:cNvPr id="27" name="왼쪽/오른쪽 화살표[L] 26">
            <a:extLst>
              <a:ext uri="{FF2B5EF4-FFF2-40B4-BE49-F238E27FC236}">
                <a16:creationId xmlns:a16="http://schemas.microsoft.com/office/drawing/2014/main" id="{6CBCA1D7-4025-000E-7A04-5E591FC49B22}"/>
              </a:ext>
            </a:extLst>
          </p:cNvPr>
          <p:cNvSpPr/>
          <p:nvPr/>
        </p:nvSpPr>
        <p:spPr>
          <a:xfrm>
            <a:off x="3651107" y="1469759"/>
            <a:ext cx="1708953" cy="31743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dirty="0">
              <a:solidFill>
                <a:schemeClr val="tx1"/>
              </a:solidFill>
            </a:endParaRPr>
          </a:p>
        </p:txBody>
      </p:sp>
      <p:cxnSp>
        <p:nvCxnSpPr>
          <p:cNvPr id="28" name="직선 연결선[R] 27">
            <a:extLst>
              <a:ext uri="{FF2B5EF4-FFF2-40B4-BE49-F238E27FC236}">
                <a16:creationId xmlns:a16="http://schemas.microsoft.com/office/drawing/2014/main" id="{CBD4C935-9137-466A-0659-220297E0DEE1}"/>
              </a:ext>
            </a:extLst>
          </p:cNvPr>
          <p:cNvCxnSpPr/>
          <p:nvPr/>
        </p:nvCxnSpPr>
        <p:spPr>
          <a:xfrm>
            <a:off x="0" y="802542"/>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제목 1">
            <a:extLst>
              <a:ext uri="{FF2B5EF4-FFF2-40B4-BE49-F238E27FC236}">
                <a16:creationId xmlns:a16="http://schemas.microsoft.com/office/drawing/2014/main" id="{881E4A6C-D9DA-B464-EEC7-F5ED20FFC05F}"/>
              </a:ext>
            </a:extLst>
          </p:cNvPr>
          <p:cNvSpPr txBox="1">
            <a:spLocks/>
          </p:cNvSpPr>
          <p:nvPr/>
        </p:nvSpPr>
        <p:spPr>
          <a:xfrm>
            <a:off x="178763" y="109308"/>
            <a:ext cx="8579608" cy="5869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spc="-40" baseline="0">
                <a:solidFill>
                  <a:schemeClr val="tx1"/>
                </a:solidFill>
                <a:latin typeface="+mj-lt"/>
                <a:ea typeface="+mj-ea"/>
                <a:cs typeface="+mj-cs"/>
              </a:defRPr>
            </a:lvl1pPr>
          </a:lstStyle>
          <a:p>
            <a:r>
              <a:rPr lang="en-US" altLang="ko-KR" sz="2800" b="0" dirty="0"/>
              <a:t>Low-level movement analysis between core and peripheral</a:t>
            </a:r>
            <a:endParaRPr lang="ko-KR" altLang="en-US" sz="2800" dirty="0"/>
          </a:p>
        </p:txBody>
      </p:sp>
      <p:sp>
        <p:nvSpPr>
          <p:cNvPr id="30" name="TextBox 29">
            <a:extLst>
              <a:ext uri="{FF2B5EF4-FFF2-40B4-BE49-F238E27FC236}">
                <a16:creationId xmlns:a16="http://schemas.microsoft.com/office/drawing/2014/main" id="{CAB7AA01-4A61-EFE8-E55E-A9FC329E9CE9}"/>
              </a:ext>
            </a:extLst>
          </p:cNvPr>
          <p:cNvSpPr txBox="1"/>
          <p:nvPr/>
        </p:nvSpPr>
        <p:spPr>
          <a:xfrm>
            <a:off x="486502" y="5384137"/>
            <a:ext cx="4989072" cy="923330"/>
          </a:xfrm>
          <a:prstGeom prst="rect">
            <a:avLst/>
          </a:prstGeom>
          <a:noFill/>
        </p:spPr>
        <p:txBody>
          <a:bodyPr wrap="square">
            <a:spAutoFit/>
          </a:bodyPr>
          <a:lstStyle/>
          <a:p>
            <a:pPr algn="ctr"/>
            <a:r>
              <a:rPr lang="en-US" altLang="ko-KR" dirty="0">
                <a:solidFill>
                  <a:srgbClr val="374151"/>
                </a:solidFill>
                <a:latin typeface="Söhne"/>
              </a:rPr>
              <a:t>One </a:t>
            </a:r>
            <a:r>
              <a:rPr lang="en-US" altLang="ko-KR" dirty="0">
                <a:solidFill>
                  <a:srgbClr val="C00000"/>
                </a:solidFill>
                <a:latin typeface="Söhne"/>
              </a:rPr>
              <a:t>module’s specification  </a:t>
            </a:r>
          </a:p>
          <a:p>
            <a:pPr algn="ctr"/>
            <a:r>
              <a:rPr lang="en-US" altLang="ko-KR" dirty="0">
                <a:solidFill>
                  <a:srgbClr val="374151"/>
                </a:solidFill>
                <a:latin typeface="Söhne"/>
              </a:rPr>
              <a:t>=</a:t>
            </a:r>
          </a:p>
          <a:p>
            <a:pPr algn="ctr"/>
            <a:r>
              <a:rPr lang="en-US" altLang="ko-KR" dirty="0">
                <a:solidFill>
                  <a:srgbClr val="374151"/>
                </a:solidFill>
                <a:latin typeface="Söhne"/>
              </a:rPr>
              <a:t> The other </a:t>
            </a:r>
            <a:r>
              <a:rPr lang="en-US" altLang="ko-KR" dirty="0">
                <a:solidFill>
                  <a:srgbClr val="0070C0"/>
                </a:solidFill>
                <a:latin typeface="Söhne"/>
              </a:rPr>
              <a:t>one’s constraint </a:t>
            </a:r>
          </a:p>
        </p:txBody>
      </p:sp>
    </p:spTree>
    <p:extLst>
      <p:ext uri="{BB962C8B-B14F-4D97-AF65-F5344CB8AC3E}">
        <p14:creationId xmlns:p14="http://schemas.microsoft.com/office/powerpoint/2010/main" val="1013585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056872-D7F3-978E-24CB-47FCD46A4D46}"/>
              </a:ext>
            </a:extLst>
          </p:cNvPr>
          <p:cNvSpPr txBox="1"/>
          <p:nvPr/>
        </p:nvSpPr>
        <p:spPr>
          <a:xfrm>
            <a:off x="207143" y="87782"/>
            <a:ext cx="8942157" cy="575799"/>
          </a:xfrm>
          <a:prstGeom prst="rect">
            <a:avLst/>
          </a:prstGeom>
          <a:noFill/>
        </p:spPr>
        <p:txBody>
          <a:bodyPr wrap="square">
            <a:spAutoFit/>
          </a:bodyPr>
          <a:lstStyle/>
          <a:p>
            <a:pPr>
              <a:lnSpc>
                <a:spcPct val="150000"/>
              </a:lnSpc>
            </a:pPr>
            <a:r>
              <a:rPr lang="en-US" altLang="ko-KR" sz="2400" b="1" dirty="0"/>
              <a:t>Flow Diagram</a:t>
            </a:r>
            <a:r>
              <a:rPr lang="en-US" altLang="ko-KR" sz="2400" dirty="0"/>
              <a:t> </a:t>
            </a:r>
            <a:r>
              <a:rPr lang="en-US" altLang="ko-KR" dirty="0"/>
              <a:t>(optimizing market positioning for next generation product series)</a:t>
            </a:r>
            <a:endParaRPr lang="en-US" altLang="ko-KR" sz="1800" dirty="0"/>
          </a:p>
        </p:txBody>
      </p:sp>
      <p:sp>
        <p:nvSpPr>
          <p:cNvPr id="3" name="날짜 개체 틀 1">
            <a:extLst>
              <a:ext uri="{FF2B5EF4-FFF2-40B4-BE49-F238E27FC236}">
                <a16:creationId xmlns:a16="http://schemas.microsoft.com/office/drawing/2014/main" id="{4D85C0C0-925C-8C4F-EDB1-007C1E0A5A30}"/>
              </a:ext>
            </a:extLst>
          </p:cNvPr>
          <p:cNvSpPr>
            <a:spLocks noGrp="1"/>
          </p:cNvSpPr>
          <p:nvPr>
            <p:ph type="dt" sz="half" idx="10"/>
          </p:nvPr>
        </p:nvSpPr>
        <p:spPr>
          <a:xfrm>
            <a:off x="256615" y="6625848"/>
            <a:ext cx="2057400" cy="232152"/>
          </a:xfrm>
        </p:spPr>
        <p:txBody>
          <a:bodyPr/>
          <a:lstStyle/>
          <a:p>
            <a:fld id="{53F8A0ED-9F90-4AAD-B365-1A0EB382082E}" type="datetime1">
              <a:rPr lang="ko-KR" altLang="en-US" smtClean="0"/>
              <a:t>2023. 3. 6.</a:t>
            </a:fld>
            <a:endParaRPr lang="ko-KR" altLang="en-US" dirty="0"/>
          </a:p>
        </p:txBody>
      </p:sp>
      <p:sp>
        <p:nvSpPr>
          <p:cNvPr id="5" name="슬라이드 번호 개체 틀 2">
            <a:extLst>
              <a:ext uri="{FF2B5EF4-FFF2-40B4-BE49-F238E27FC236}">
                <a16:creationId xmlns:a16="http://schemas.microsoft.com/office/drawing/2014/main" id="{98F00889-E8B6-6B9F-1C74-16D2B9CF77CA}"/>
              </a:ext>
            </a:extLst>
          </p:cNvPr>
          <p:cNvSpPr>
            <a:spLocks noGrp="1"/>
          </p:cNvSpPr>
          <p:nvPr>
            <p:ph type="sldNum" sz="quarter" idx="4"/>
          </p:nvPr>
        </p:nvSpPr>
        <p:spPr>
          <a:xfrm>
            <a:off x="6862482" y="6625848"/>
            <a:ext cx="2057400" cy="232152"/>
          </a:xfrm>
        </p:spPr>
        <p:txBody>
          <a:bodyPr/>
          <a:lstStyle/>
          <a:p>
            <a:fld id="{528F71E4-6861-4081-93F7-1CE13C0AE979}" type="slidenum">
              <a:rPr lang="ko-KR" altLang="en-US" smtClean="0"/>
              <a:pPr/>
              <a:t>68</a:t>
            </a:fld>
            <a:endParaRPr lang="ko-KR" altLang="en-US" dirty="0"/>
          </a:p>
        </p:txBody>
      </p:sp>
      <p:sp>
        <p:nvSpPr>
          <p:cNvPr id="8" name="TextBox 7">
            <a:extLst>
              <a:ext uri="{FF2B5EF4-FFF2-40B4-BE49-F238E27FC236}">
                <a16:creationId xmlns:a16="http://schemas.microsoft.com/office/drawing/2014/main" id="{5F56A72B-37F2-6716-CD61-C55A47934216}"/>
              </a:ext>
            </a:extLst>
          </p:cNvPr>
          <p:cNvSpPr txBox="1"/>
          <p:nvPr/>
        </p:nvSpPr>
        <p:spPr>
          <a:xfrm>
            <a:off x="1779227" y="5322891"/>
            <a:ext cx="2251323" cy="830997"/>
          </a:xfrm>
          <a:prstGeom prst="rect">
            <a:avLst/>
          </a:prstGeom>
          <a:noFill/>
        </p:spPr>
        <p:txBody>
          <a:bodyPr wrap="square">
            <a:spAutoFit/>
          </a:bodyPr>
          <a:lstStyle/>
          <a:p>
            <a:r>
              <a:rPr kumimoji="1" lang="en-US" altLang="ko-Kore-KR" sz="1600" spc="-40" dirty="0">
                <a:latin typeface="+mn-ea"/>
              </a:rPr>
              <a:t>Ex)  - Max profit</a:t>
            </a:r>
          </a:p>
          <a:p>
            <a:r>
              <a:rPr kumimoji="1" lang="en-US" altLang="en-US" sz="1600" spc="-40" dirty="0">
                <a:latin typeface="+mn-ea"/>
              </a:rPr>
              <a:t>      - Max profit/risk </a:t>
            </a:r>
          </a:p>
          <a:p>
            <a:r>
              <a:rPr kumimoji="1" lang="en-US" altLang="en-US" sz="1600" spc="-40" dirty="0">
                <a:latin typeface="+mn-ea"/>
              </a:rPr>
              <a:t>      - Max Sales</a:t>
            </a:r>
            <a:endParaRPr lang="ko-Kore-KR" altLang="en-US" sz="1600" dirty="0"/>
          </a:p>
        </p:txBody>
      </p:sp>
      <p:sp>
        <p:nvSpPr>
          <p:cNvPr id="9" name="TextBox 8">
            <a:extLst>
              <a:ext uri="{FF2B5EF4-FFF2-40B4-BE49-F238E27FC236}">
                <a16:creationId xmlns:a16="http://schemas.microsoft.com/office/drawing/2014/main" id="{392BC55C-5A62-CC09-25A1-9FF32ECF3F63}"/>
              </a:ext>
            </a:extLst>
          </p:cNvPr>
          <p:cNvSpPr txBox="1"/>
          <p:nvPr/>
        </p:nvSpPr>
        <p:spPr>
          <a:xfrm>
            <a:off x="6137432" y="2723817"/>
            <a:ext cx="2981653" cy="1569660"/>
          </a:xfrm>
          <a:prstGeom prst="rect">
            <a:avLst/>
          </a:prstGeom>
          <a:noFill/>
        </p:spPr>
        <p:txBody>
          <a:bodyPr wrap="square">
            <a:spAutoFit/>
          </a:bodyPr>
          <a:lstStyle/>
          <a:p>
            <a:r>
              <a:rPr kumimoji="1" lang="en-US" altLang="ko-Kore-KR" sz="1600" b="1" spc="-40" dirty="0">
                <a:latin typeface="+mn-ea"/>
              </a:rPr>
              <a:t>Method </a:t>
            </a:r>
            <a:r>
              <a:rPr kumimoji="1" lang="en-US" altLang="ko-Kore-KR" sz="1600" spc="-40" dirty="0">
                <a:latin typeface="+mn-ea"/>
              </a:rPr>
              <a:t>- </a:t>
            </a:r>
            <a:r>
              <a:rPr kumimoji="1" lang="en-US" altLang="ko-Kore-KR" sz="1400" spc="-40" dirty="0">
                <a:latin typeface="+mn-ea"/>
              </a:rPr>
              <a:t>(core, unique)</a:t>
            </a:r>
            <a:endParaRPr kumimoji="1" lang="en-US" altLang="ko-Kore-KR" sz="1600" spc="-40" dirty="0">
              <a:latin typeface="+mn-ea"/>
            </a:endParaRPr>
          </a:p>
          <a:p>
            <a:r>
              <a:rPr kumimoji="1" lang="en-US" altLang="ko-Kore-KR" sz="1600" b="1" spc="-40" dirty="0">
                <a:latin typeface="+mn-ea"/>
              </a:rPr>
              <a:t> </a:t>
            </a:r>
            <a:r>
              <a:rPr kumimoji="1" lang="en-US" altLang="ko-Kore-KR" sz="1600" spc="-40" dirty="0">
                <a:latin typeface="+mn-ea"/>
              </a:rPr>
              <a:t>- </a:t>
            </a:r>
            <a:r>
              <a:rPr kumimoji="1" lang="en-US" altLang="ko-KR" sz="1600" spc="-40" dirty="0">
                <a:latin typeface="+mn-ea"/>
              </a:rPr>
              <a:t>how) horizontal diff degree</a:t>
            </a:r>
          </a:p>
          <a:p>
            <a:r>
              <a:rPr kumimoji="1" lang="en-US" altLang="en-US" sz="1600" spc="-40" dirty="0">
                <a:latin typeface="+mn-ea"/>
              </a:rPr>
              <a:t> - how) vertical diff degree</a:t>
            </a:r>
          </a:p>
          <a:p>
            <a:pPr marL="285750" indent="-285750">
              <a:buFont typeface="Wingdings" panose="05000000000000000000" pitchFamily="2" charset="2"/>
              <a:buChar char="è"/>
            </a:pPr>
            <a:r>
              <a:rPr kumimoji="1" lang="en-US" altLang="en-US" sz="1600" b="1" spc="-40" dirty="0">
                <a:latin typeface="+mn-ea"/>
                <a:sym typeface="Wingdings" panose="05000000000000000000" pitchFamily="2" charset="2"/>
              </a:rPr>
              <a:t>Demand for each product?</a:t>
            </a:r>
          </a:p>
          <a:p>
            <a:pPr marL="285750" indent="-285750">
              <a:buFont typeface="Wingdings" panose="05000000000000000000" pitchFamily="2" charset="2"/>
              <a:buChar char="è"/>
            </a:pPr>
            <a:endParaRPr kumimoji="1" lang="en-US" altLang="en-US" sz="1600" b="1" spc="-40" dirty="0">
              <a:latin typeface="+mn-ea"/>
              <a:sym typeface="Wingdings" panose="05000000000000000000" pitchFamily="2" charset="2"/>
            </a:endParaRPr>
          </a:p>
          <a:p>
            <a:r>
              <a:rPr kumimoji="1" lang="en-US" altLang="en-US" sz="1600" b="1" spc="-40" dirty="0">
                <a:latin typeface="+mn-ea"/>
                <a:sym typeface="Wingdings" panose="05000000000000000000" pitchFamily="2" charset="2"/>
              </a:rPr>
              <a:t> - </a:t>
            </a:r>
            <a:r>
              <a:rPr kumimoji="1" lang="en-US" altLang="en-US" sz="1600" spc="-40" dirty="0">
                <a:latin typeface="+mn-ea"/>
                <a:sym typeface="Wingdings" panose="05000000000000000000" pitchFamily="2" charset="2"/>
              </a:rPr>
              <a:t>how) cost per each product</a:t>
            </a:r>
            <a:endParaRPr lang="ko-Kore-KR" altLang="en-US" sz="1600" dirty="0"/>
          </a:p>
        </p:txBody>
      </p:sp>
      <p:sp>
        <p:nvSpPr>
          <p:cNvPr id="12" name="TextBox 11">
            <a:extLst>
              <a:ext uri="{FF2B5EF4-FFF2-40B4-BE49-F238E27FC236}">
                <a16:creationId xmlns:a16="http://schemas.microsoft.com/office/drawing/2014/main" id="{161B1449-4796-AF10-7352-551F387EA5EC}"/>
              </a:ext>
            </a:extLst>
          </p:cNvPr>
          <p:cNvSpPr txBox="1"/>
          <p:nvPr/>
        </p:nvSpPr>
        <p:spPr>
          <a:xfrm>
            <a:off x="6284416" y="4751660"/>
            <a:ext cx="2251323" cy="1107996"/>
          </a:xfrm>
          <a:prstGeom prst="rect">
            <a:avLst/>
          </a:prstGeom>
          <a:noFill/>
        </p:spPr>
        <p:txBody>
          <a:bodyPr wrap="square">
            <a:spAutoFit/>
          </a:bodyPr>
          <a:lstStyle/>
          <a:p>
            <a:r>
              <a:rPr lang="en-US" altLang="en-US" b="1" dirty="0">
                <a:solidFill>
                  <a:srgbClr val="C00000"/>
                </a:solidFill>
              </a:rPr>
              <a:t>Shortage</a:t>
            </a:r>
          </a:p>
          <a:p>
            <a:pPr marL="285750" indent="-285750">
              <a:buFontTx/>
              <a:buChar char="-"/>
            </a:pPr>
            <a:r>
              <a:rPr lang="en-US" altLang="en-US" sz="1600" dirty="0">
                <a:solidFill>
                  <a:srgbClr val="C00000"/>
                </a:solidFill>
              </a:rPr>
              <a:t>Time complexity</a:t>
            </a:r>
          </a:p>
          <a:p>
            <a:pPr marL="285750" indent="-285750">
              <a:buFontTx/>
              <a:buChar char="-"/>
            </a:pPr>
            <a:r>
              <a:rPr lang="en-US" altLang="en-US" sz="1600" dirty="0">
                <a:solidFill>
                  <a:srgbClr val="C00000"/>
                </a:solidFill>
              </a:rPr>
              <a:t>Not </a:t>
            </a:r>
            <a:r>
              <a:rPr lang="en-US" altLang="en-US" sz="1600" dirty="0" err="1">
                <a:solidFill>
                  <a:srgbClr val="C00000"/>
                </a:solidFill>
              </a:rPr>
              <a:t>speciality</a:t>
            </a:r>
            <a:r>
              <a:rPr lang="en-US" altLang="en-US" sz="1600" dirty="0">
                <a:solidFill>
                  <a:srgbClr val="C00000"/>
                </a:solidFill>
              </a:rPr>
              <a:t>(?)</a:t>
            </a:r>
          </a:p>
          <a:p>
            <a:pPr marL="285750" indent="-285750">
              <a:buFontTx/>
              <a:buChar char="-"/>
            </a:pPr>
            <a:r>
              <a:rPr lang="en-US" altLang="en-US" sz="1600" dirty="0">
                <a:solidFill>
                  <a:srgbClr val="7030A0"/>
                </a:solidFill>
              </a:rPr>
              <a:t>Fix number of products</a:t>
            </a:r>
          </a:p>
        </p:txBody>
      </p:sp>
      <p:pic>
        <p:nvPicPr>
          <p:cNvPr id="13" name="그림 12">
            <a:extLst>
              <a:ext uri="{FF2B5EF4-FFF2-40B4-BE49-F238E27FC236}">
                <a16:creationId xmlns:a16="http://schemas.microsoft.com/office/drawing/2014/main" id="{400528A2-2A2B-1BF5-8A92-E7AAE15F451D}"/>
              </a:ext>
            </a:extLst>
          </p:cNvPr>
          <p:cNvPicPr>
            <a:picLocks noChangeAspect="1"/>
          </p:cNvPicPr>
          <p:nvPr/>
        </p:nvPicPr>
        <p:blipFill>
          <a:blip r:embed="rId3"/>
          <a:stretch>
            <a:fillRect/>
          </a:stretch>
        </p:blipFill>
        <p:spPr>
          <a:xfrm>
            <a:off x="6914258" y="858876"/>
            <a:ext cx="1953848" cy="1344677"/>
          </a:xfrm>
          <a:prstGeom prst="rect">
            <a:avLst/>
          </a:prstGeom>
        </p:spPr>
      </p:pic>
      <p:sp>
        <p:nvSpPr>
          <p:cNvPr id="14" name="이등변 삼각형 119">
            <a:extLst>
              <a:ext uri="{FF2B5EF4-FFF2-40B4-BE49-F238E27FC236}">
                <a16:creationId xmlns:a16="http://schemas.microsoft.com/office/drawing/2014/main" id="{60B6CC7A-FDE1-7308-E371-CFD66E330B74}"/>
              </a:ext>
            </a:extLst>
          </p:cNvPr>
          <p:cNvSpPr/>
          <p:nvPr/>
        </p:nvSpPr>
        <p:spPr>
          <a:xfrm rot="5400000">
            <a:off x="6087272" y="1276202"/>
            <a:ext cx="908509" cy="167395"/>
          </a:xfrm>
          <a:prstGeom prst="triangl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pic>
        <p:nvPicPr>
          <p:cNvPr id="15" name="그림 14">
            <a:extLst>
              <a:ext uri="{FF2B5EF4-FFF2-40B4-BE49-F238E27FC236}">
                <a16:creationId xmlns:a16="http://schemas.microsoft.com/office/drawing/2014/main" id="{098FD86B-9A0F-C43E-EB03-F504985BE2B3}"/>
              </a:ext>
            </a:extLst>
          </p:cNvPr>
          <p:cNvPicPr>
            <a:picLocks noChangeAspect="1"/>
          </p:cNvPicPr>
          <p:nvPr/>
        </p:nvPicPr>
        <p:blipFill>
          <a:blip r:embed="rId4"/>
          <a:stretch>
            <a:fillRect/>
          </a:stretch>
        </p:blipFill>
        <p:spPr>
          <a:xfrm>
            <a:off x="-40276" y="766099"/>
            <a:ext cx="6324692" cy="4437041"/>
          </a:xfrm>
          <a:prstGeom prst="rect">
            <a:avLst/>
          </a:prstGeom>
        </p:spPr>
      </p:pic>
    </p:spTree>
    <p:extLst>
      <p:ext uri="{BB962C8B-B14F-4D97-AF65-F5344CB8AC3E}">
        <p14:creationId xmlns:p14="http://schemas.microsoft.com/office/powerpoint/2010/main" val="4200560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096CD78-CAD7-D1C6-4BCF-AFD16FF06BE8}"/>
              </a:ext>
            </a:extLst>
          </p:cNvPr>
          <p:cNvSpPr>
            <a:spLocks noGrp="1"/>
          </p:cNvSpPr>
          <p:nvPr>
            <p:ph type="dt" sz="half" idx="10"/>
          </p:nvPr>
        </p:nvSpPr>
        <p:spPr>
          <a:xfrm>
            <a:off x="-130197" y="6625848"/>
            <a:ext cx="2057400" cy="232152"/>
          </a:xfrm>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0F7793CC-6488-1CF4-8730-13B34EA98FE9}"/>
              </a:ext>
            </a:extLst>
          </p:cNvPr>
          <p:cNvSpPr>
            <a:spLocks noGrp="1"/>
          </p:cNvSpPr>
          <p:nvPr>
            <p:ph type="sldNum" sz="quarter" idx="4"/>
          </p:nvPr>
        </p:nvSpPr>
        <p:spPr/>
        <p:txBody>
          <a:bodyPr/>
          <a:lstStyle/>
          <a:p>
            <a:fld id="{528F71E4-6861-4081-93F7-1CE13C0AE979}" type="slidenum">
              <a:rPr lang="ko-KR" altLang="en-US" smtClean="0"/>
              <a:pPr/>
              <a:t>69</a:t>
            </a:fld>
            <a:endParaRPr lang="ko-KR" altLang="en-US" dirty="0"/>
          </a:p>
        </p:txBody>
      </p:sp>
      <p:sp>
        <p:nvSpPr>
          <p:cNvPr id="4" name="TextBox 3">
            <a:extLst>
              <a:ext uri="{FF2B5EF4-FFF2-40B4-BE49-F238E27FC236}">
                <a16:creationId xmlns:a16="http://schemas.microsoft.com/office/drawing/2014/main" id="{32A672D9-F1BB-C173-B78E-97BD17DF06DF}"/>
              </a:ext>
            </a:extLst>
          </p:cNvPr>
          <p:cNvSpPr txBox="1"/>
          <p:nvPr/>
        </p:nvSpPr>
        <p:spPr>
          <a:xfrm>
            <a:off x="206894" y="98473"/>
            <a:ext cx="8712988" cy="784382"/>
          </a:xfrm>
          <a:prstGeom prst="rect">
            <a:avLst/>
          </a:prstGeom>
          <a:noFill/>
        </p:spPr>
        <p:txBody>
          <a:bodyPr wrap="square">
            <a:spAutoFit/>
          </a:bodyPr>
          <a:lstStyle/>
          <a:p>
            <a:pPr>
              <a:lnSpc>
                <a:spcPct val="150000"/>
              </a:lnSpc>
            </a:pPr>
            <a:r>
              <a:rPr lang="ko-KR" altLang="en-US" sz="1600" dirty="0"/>
              <a:t>연속되는 제품군의 </a:t>
            </a:r>
            <a:r>
              <a:rPr lang="en-US" altLang="ko-Kore-KR" sz="1600" b="1" dirty="0">
                <a:solidFill>
                  <a:srgbClr val="7030A0"/>
                </a:solidFill>
              </a:rPr>
              <a:t>Markov Property</a:t>
            </a:r>
            <a:r>
              <a:rPr lang="ko-KR" altLang="en-US" sz="1600" dirty="0"/>
              <a:t>를 고려한 </a:t>
            </a:r>
            <a:r>
              <a:rPr lang="en-US" altLang="ko-KR" sz="1600" dirty="0"/>
              <a:t>market positioning problem with core module selection </a:t>
            </a:r>
            <a:br>
              <a:rPr lang="en-US" altLang="ko-KR" sz="1600" dirty="0"/>
            </a:br>
            <a:r>
              <a:rPr lang="en-US" altLang="ko-KR" sz="1600" dirty="0"/>
              <a:t>			              [for max profit and risk management]</a:t>
            </a:r>
            <a:r>
              <a:rPr lang="en-US" altLang="ko-KR" sz="1600" b="1" dirty="0">
                <a:solidFill>
                  <a:srgbClr val="C00000"/>
                </a:solidFill>
              </a:rPr>
              <a:t> cascading &amp; cascading method</a:t>
            </a:r>
          </a:p>
        </p:txBody>
      </p:sp>
      <p:sp>
        <p:nvSpPr>
          <p:cNvPr id="13" name="TextBox 12">
            <a:extLst>
              <a:ext uri="{FF2B5EF4-FFF2-40B4-BE49-F238E27FC236}">
                <a16:creationId xmlns:a16="http://schemas.microsoft.com/office/drawing/2014/main" id="{2F8E8976-2A7B-6ACB-45F2-818AEFFE594A}"/>
              </a:ext>
            </a:extLst>
          </p:cNvPr>
          <p:cNvSpPr txBox="1"/>
          <p:nvPr/>
        </p:nvSpPr>
        <p:spPr>
          <a:xfrm>
            <a:off x="2164923" y="5462586"/>
            <a:ext cx="454148" cy="369332"/>
          </a:xfrm>
          <a:prstGeom prst="rect">
            <a:avLst/>
          </a:prstGeom>
          <a:noFill/>
        </p:spPr>
        <p:txBody>
          <a:bodyPr wrap="square">
            <a:spAutoFit/>
          </a:bodyPr>
          <a:lstStyle/>
          <a:p>
            <a:r>
              <a:rPr lang="en-US" altLang="ko-Kore-KR" dirty="0">
                <a:sym typeface="Wingdings" pitchFamily="2" charset="2"/>
              </a:rPr>
              <a:t>T</a:t>
            </a:r>
            <a:endParaRPr lang="ko-Kore-KR" altLang="en-US" dirty="0"/>
          </a:p>
        </p:txBody>
      </p:sp>
      <p:sp>
        <p:nvSpPr>
          <p:cNvPr id="14" name="TextBox 13">
            <a:extLst>
              <a:ext uri="{FF2B5EF4-FFF2-40B4-BE49-F238E27FC236}">
                <a16:creationId xmlns:a16="http://schemas.microsoft.com/office/drawing/2014/main" id="{32CF12DA-010B-B425-9F03-F9A71237B1C8}"/>
              </a:ext>
            </a:extLst>
          </p:cNvPr>
          <p:cNvSpPr txBox="1"/>
          <p:nvPr/>
        </p:nvSpPr>
        <p:spPr>
          <a:xfrm>
            <a:off x="3245366" y="5448545"/>
            <a:ext cx="685371" cy="369332"/>
          </a:xfrm>
          <a:prstGeom prst="rect">
            <a:avLst/>
          </a:prstGeom>
          <a:noFill/>
        </p:spPr>
        <p:txBody>
          <a:bodyPr wrap="square">
            <a:spAutoFit/>
          </a:bodyPr>
          <a:lstStyle/>
          <a:p>
            <a:r>
              <a:rPr lang="en-US" altLang="ko-Kore-KR" dirty="0">
                <a:sym typeface="Wingdings" pitchFamily="2" charset="2"/>
              </a:rPr>
              <a:t>T+1</a:t>
            </a:r>
            <a:endParaRPr lang="ko-Kore-KR" altLang="en-US" dirty="0"/>
          </a:p>
        </p:txBody>
      </p:sp>
      <p:cxnSp>
        <p:nvCxnSpPr>
          <p:cNvPr id="25" name="직선 화살표 연결선 24">
            <a:extLst>
              <a:ext uri="{FF2B5EF4-FFF2-40B4-BE49-F238E27FC236}">
                <a16:creationId xmlns:a16="http://schemas.microsoft.com/office/drawing/2014/main" id="{9389BDA3-771B-71F2-5277-40CC7CC7B050}"/>
              </a:ext>
            </a:extLst>
          </p:cNvPr>
          <p:cNvCxnSpPr>
            <a:cxnSpLocks/>
          </p:cNvCxnSpPr>
          <p:nvPr/>
        </p:nvCxnSpPr>
        <p:spPr>
          <a:xfrm flipV="1">
            <a:off x="1667258" y="2271415"/>
            <a:ext cx="0" cy="29389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D7F04D2-A630-CE96-3A51-234014D8B015}"/>
              </a:ext>
            </a:extLst>
          </p:cNvPr>
          <p:cNvSpPr txBox="1"/>
          <p:nvPr/>
        </p:nvSpPr>
        <p:spPr>
          <a:xfrm>
            <a:off x="6682030" y="2176109"/>
            <a:ext cx="2237852" cy="646331"/>
          </a:xfrm>
          <a:prstGeom prst="rect">
            <a:avLst/>
          </a:prstGeom>
          <a:noFill/>
        </p:spPr>
        <p:txBody>
          <a:bodyPr wrap="square">
            <a:spAutoFit/>
          </a:bodyPr>
          <a:lstStyle/>
          <a:p>
            <a:r>
              <a:rPr lang="en-US" altLang="ko-Kore-KR" sz="1800" dirty="0"/>
              <a:t>: </a:t>
            </a:r>
            <a:r>
              <a:rPr lang="en-US" altLang="ko-Kore-KR" dirty="0"/>
              <a:t>Ma</a:t>
            </a:r>
            <a:r>
              <a:rPr lang="en-US" altLang="ko-KR" dirty="0"/>
              <a:t>rket </a:t>
            </a:r>
            <a:r>
              <a:rPr lang="en-US" altLang="ko-Kore-KR" sz="1800" dirty="0"/>
              <a:t>Segment</a:t>
            </a:r>
            <a:br>
              <a:rPr lang="en-US" altLang="ko-KR" dirty="0"/>
            </a:br>
            <a:r>
              <a:rPr lang="en-US" altLang="ko-KR" dirty="0"/>
              <a:t>: Version of Core Comp.</a:t>
            </a:r>
            <a:endParaRPr lang="ko-Kore-KR" altLang="en-US" dirty="0"/>
          </a:p>
        </p:txBody>
      </p:sp>
      <p:sp>
        <p:nvSpPr>
          <p:cNvPr id="59" name="직사각형 58">
            <a:extLst>
              <a:ext uri="{FF2B5EF4-FFF2-40B4-BE49-F238E27FC236}">
                <a16:creationId xmlns:a16="http://schemas.microsoft.com/office/drawing/2014/main" id="{11D4DBFF-32AE-F359-5FEC-D31670AD74C3}"/>
              </a:ext>
            </a:extLst>
          </p:cNvPr>
          <p:cNvSpPr/>
          <p:nvPr/>
        </p:nvSpPr>
        <p:spPr>
          <a:xfrm>
            <a:off x="6298568" y="2333673"/>
            <a:ext cx="297375" cy="297375"/>
          </a:xfrm>
          <a:prstGeom prst="rect">
            <a:avLst/>
          </a:prstGeom>
          <a:solidFill>
            <a:srgbClr val="94949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N</a:t>
            </a:r>
            <a:endParaRPr kumimoji="1" lang="ko-Kore-KR" altLang="en-US" b="1" dirty="0"/>
          </a:p>
        </p:txBody>
      </p:sp>
      <p:grpSp>
        <p:nvGrpSpPr>
          <p:cNvPr id="78" name="그룹 77">
            <a:extLst>
              <a:ext uri="{FF2B5EF4-FFF2-40B4-BE49-F238E27FC236}">
                <a16:creationId xmlns:a16="http://schemas.microsoft.com/office/drawing/2014/main" id="{2A2B465F-CBA8-DCEE-162D-E52AD870BE66}"/>
              </a:ext>
            </a:extLst>
          </p:cNvPr>
          <p:cNvGrpSpPr/>
          <p:nvPr/>
        </p:nvGrpSpPr>
        <p:grpSpPr>
          <a:xfrm>
            <a:off x="2145452" y="2460664"/>
            <a:ext cx="1504951" cy="303274"/>
            <a:chOff x="1629828" y="2595217"/>
            <a:chExt cx="1504951" cy="303274"/>
          </a:xfrm>
        </p:grpSpPr>
        <p:sp>
          <p:nvSpPr>
            <p:cNvPr id="69" name="직사각형 68">
              <a:extLst>
                <a:ext uri="{FF2B5EF4-FFF2-40B4-BE49-F238E27FC236}">
                  <a16:creationId xmlns:a16="http://schemas.microsoft.com/office/drawing/2014/main" id="{33EABC08-F91B-B454-78C1-3142093F35C2}"/>
                </a:ext>
              </a:extLst>
            </p:cNvPr>
            <p:cNvSpPr/>
            <p:nvPr/>
          </p:nvSpPr>
          <p:spPr>
            <a:xfrm>
              <a:off x="1629828" y="2601116"/>
              <a:ext cx="297375" cy="297375"/>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70" name="직사각형 69">
              <a:extLst>
                <a:ext uri="{FF2B5EF4-FFF2-40B4-BE49-F238E27FC236}">
                  <a16:creationId xmlns:a16="http://schemas.microsoft.com/office/drawing/2014/main" id="{A10E7DBB-911B-4B3A-0EA8-401A5710970E}"/>
                </a:ext>
              </a:extLst>
            </p:cNvPr>
            <p:cNvSpPr/>
            <p:nvPr/>
          </p:nvSpPr>
          <p:spPr>
            <a:xfrm>
              <a:off x="2837404" y="2595217"/>
              <a:ext cx="297375" cy="297375"/>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t>2</a:t>
              </a:r>
              <a:endParaRPr kumimoji="1" lang="ko-Kore-KR" altLang="en-US" b="1" dirty="0"/>
            </a:p>
          </p:txBody>
        </p:sp>
        <p:cxnSp>
          <p:nvCxnSpPr>
            <p:cNvPr id="71" name="직선 화살표 연결선 70">
              <a:extLst>
                <a:ext uri="{FF2B5EF4-FFF2-40B4-BE49-F238E27FC236}">
                  <a16:creationId xmlns:a16="http://schemas.microsoft.com/office/drawing/2014/main" id="{27665F2F-0263-AB61-8C93-AAB04CB34837}"/>
                </a:ext>
              </a:extLst>
            </p:cNvPr>
            <p:cNvCxnSpPr>
              <a:cxnSpLocks/>
              <a:stCxn id="69" idx="3"/>
              <a:endCxn id="70" idx="1"/>
            </p:cNvCxnSpPr>
            <p:nvPr/>
          </p:nvCxnSpPr>
          <p:spPr>
            <a:xfrm flipV="1">
              <a:off x="1927203" y="2743905"/>
              <a:ext cx="910201" cy="5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모서리가 둥근 직사각형 90">
            <a:extLst>
              <a:ext uri="{FF2B5EF4-FFF2-40B4-BE49-F238E27FC236}">
                <a16:creationId xmlns:a16="http://schemas.microsoft.com/office/drawing/2014/main" id="{4345B8A3-BF5D-7F38-C416-E67C8DDCF59B}"/>
              </a:ext>
            </a:extLst>
          </p:cNvPr>
          <p:cNvSpPr/>
          <p:nvPr/>
        </p:nvSpPr>
        <p:spPr>
          <a:xfrm>
            <a:off x="3223427" y="3109590"/>
            <a:ext cx="580794" cy="524199"/>
          </a:xfrm>
          <a:prstGeom prst="roundRect">
            <a:avLst/>
          </a:prstGeom>
          <a:solidFill>
            <a:srgbClr val="0070C0">
              <a:alpha val="52000"/>
            </a:srgb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dirty="0">
              <a:solidFill>
                <a:sysClr val="windowText" lastClr="000000"/>
              </a:solidFill>
            </a:endParaRPr>
          </a:p>
        </p:txBody>
      </p:sp>
      <p:sp>
        <p:nvSpPr>
          <p:cNvPr id="153" name="TextBox 152">
            <a:extLst>
              <a:ext uri="{FF2B5EF4-FFF2-40B4-BE49-F238E27FC236}">
                <a16:creationId xmlns:a16="http://schemas.microsoft.com/office/drawing/2014/main" id="{E1ECE7D5-0C4F-1A9D-42FA-7D387D565648}"/>
              </a:ext>
            </a:extLst>
          </p:cNvPr>
          <p:cNvSpPr txBox="1"/>
          <p:nvPr/>
        </p:nvSpPr>
        <p:spPr>
          <a:xfrm>
            <a:off x="6682030" y="1611646"/>
            <a:ext cx="1925700" cy="338554"/>
          </a:xfrm>
          <a:prstGeom prst="rect">
            <a:avLst/>
          </a:prstGeom>
          <a:noFill/>
        </p:spPr>
        <p:txBody>
          <a:bodyPr wrap="square">
            <a:spAutoFit/>
          </a:bodyPr>
          <a:lstStyle/>
          <a:p>
            <a:r>
              <a:rPr lang="en-US" altLang="ko-KR" sz="1600" b="1" dirty="0"/>
              <a:t>: want to solve</a:t>
            </a:r>
            <a:endParaRPr lang="ko-Kore-KR" altLang="en-US" sz="1600" b="1" dirty="0"/>
          </a:p>
        </p:txBody>
      </p:sp>
      <p:sp>
        <p:nvSpPr>
          <p:cNvPr id="154" name="자유형 72">
            <a:extLst>
              <a:ext uri="{FF2B5EF4-FFF2-40B4-BE49-F238E27FC236}">
                <a16:creationId xmlns:a16="http://schemas.microsoft.com/office/drawing/2014/main" id="{4C29022F-96B3-1B5E-3007-57C3C10B3109}"/>
              </a:ext>
            </a:extLst>
          </p:cNvPr>
          <p:cNvSpPr/>
          <p:nvPr/>
        </p:nvSpPr>
        <p:spPr>
          <a:xfrm>
            <a:off x="-2643858" y="1900938"/>
            <a:ext cx="426692" cy="915546"/>
          </a:xfrm>
          <a:custGeom>
            <a:avLst/>
            <a:gdLst>
              <a:gd name="connsiteX0" fmla="*/ 213346 w 426692"/>
              <a:gd name="connsiteY0" fmla="*/ 0 h 915546"/>
              <a:gd name="connsiteX1" fmla="*/ 244947 w 426692"/>
              <a:gd name="connsiteY1" fmla="*/ 42260 h 915546"/>
              <a:gd name="connsiteX2" fmla="*/ 426692 w 426692"/>
              <a:gd name="connsiteY2" fmla="*/ 637252 h 915546"/>
              <a:gd name="connsiteX3" fmla="*/ 405072 w 426692"/>
              <a:gd name="connsiteY3" fmla="*/ 851721 h 915546"/>
              <a:gd name="connsiteX4" fmla="*/ 390494 w 426692"/>
              <a:gd name="connsiteY4" fmla="*/ 908416 h 915546"/>
              <a:gd name="connsiteX5" fmla="*/ 346428 w 426692"/>
              <a:gd name="connsiteY5" fmla="*/ 901691 h 915546"/>
              <a:gd name="connsiteX6" fmla="*/ 237622 w 426692"/>
              <a:gd name="connsiteY6" fmla="*/ 896197 h 915546"/>
              <a:gd name="connsiteX7" fmla="*/ 128816 w 426692"/>
              <a:gd name="connsiteY7" fmla="*/ 901691 h 915546"/>
              <a:gd name="connsiteX8" fmla="*/ 38031 w 426692"/>
              <a:gd name="connsiteY8" fmla="*/ 915546 h 915546"/>
              <a:gd name="connsiteX9" fmla="*/ 21620 w 426692"/>
              <a:gd name="connsiteY9" fmla="*/ 851720 h 915546"/>
              <a:gd name="connsiteX10" fmla="*/ 0 w 426692"/>
              <a:gd name="connsiteY10" fmla="*/ 637251 h 915546"/>
              <a:gd name="connsiteX11" fmla="*/ 181745 w 426692"/>
              <a:gd name="connsiteY11" fmla="*/ 42259 h 915546"/>
              <a:gd name="connsiteX12" fmla="*/ 213346 w 426692"/>
              <a:gd name="connsiteY12" fmla="*/ 0 h 91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692" h="915546">
                <a:moveTo>
                  <a:pt x="213346" y="0"/>
                </a:moveTo>
                <a:lnTo>
                  <a:pt x="244947" y="42260"/>
                </a:lnTo>
                <a:cubicBezTo>
                  <a:pt x="359692" y="212104"/>
                  <a:pt x="426692" y="416854"/>
                  <a:pt x="426692" y="637252"/>
                </a:cubicBezTo>
                <a:cubicBezTo>
                  <a:pt x="426692" y="710718"/>
                  <a:pt x="419248" y="782445"/>
                  <a:pt x="405072" y="851721"/>
                </a:cubicBezTo>
                <a:lnTo>
                  <a:pt x="390494" y="908416"/>
                </a:lnTo>
                <a:lnTo>
                  <a:pt x="346428" y="901691"/>
                </a:lnTo>
                <a:cubicBezTo>
                  <a:pt x="310654" y="898058"/>
                  <a:pt x="274355" y="896197"/>
                  <a:pt x="237622" y="896197"/>
                </a:cubicBezTo>
                <a:cubicBezTo>
                  <a:pt x="200889" y="896197"/>
                  <a:pt x="164591" y="898058"/>
                  <a:pt x="128816" y="901691"/>
                </a:cubicBezTo>
                <a:lnTo>
                  <a:pt x="38031" y="915546"/>
                </a:lnTo>
                <a:lnTo>
                  <a:pt x="21620" y="851720"/>
                </a:lnTo>
                <a:cubicBezTo>
                  <a:pt x="7445" y="782444"/>
                  <a:pt x="0" y="710717"/>
                  <a:pt x="0" y="637251"/>
                </a:cubicBezTo>
                <a:cubicBezTo>
                  <a:pt x="0" y="416853"/>
                  <a:pt x="67001" y="212103"/>
                  <a:pt x="181745" y="42259"/>
                </a:cubicBezTo>
                <a:lnTo>
                  <a:pt x="213346"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ore-KR" altLang="en-US" dirty="0">
              <a:solidFill>
                <a:schemeClr val="tx1"/>
              </a:solidFill>
            </a:endParaRPr>
          </a:p>
        </p:txBody>
      </p:sp>
      <p:sp>
        <p:nvSpPr>
          <p:cNvPr id="155" name="자유형 73">
            <a:extLst>
              <a:ext uri="{FF2B5EF4-FFF2-40B4-BE49-F238E27FC236}">
                <a16:creationId xmlns:a16="http://schemas.microsoft.com/office/drawing/2014/main" id="{5ADF8ABC-7E5E-F92B-8D7D-595F7CFBA447}"/>
              </a:ext>
            </a:extLst>
          </p:cNvPr>
          <p:cNvSpPr/>
          <p:nvPr/>
        </p:nvSpPr>
        <p:spPr>
          <a:xfrm>
            <a:off x="-2430512" y="2809354"/>
            <a:ext cx="1050422" cy="793012"/>
          </a:xfrm>
          <a:custGeom>
            <a:avLst/>
            <a:gdLst>
              <a:gd name="connsiteX0" fmla="*/ 177148 w 1050422"/>
              <a:gd name="connsiteY0" fmla="*/ 0 h 793012"/>
              <a:gd name="connsiteX1" fmla="*/ 238745 w 1050422"/>
              <a:gd name="connsiteY1" fmla="*/ 9401 h 793012"/>
              <a:gd name="connsiteX2" fmla="*/ 1040610 w 1050422"/>
              <a:gd name="connsiteY2" fmla="*/ 735504 h 793012"/>
              <a:gd name="connsiteX3" fmla="*/ 1050422 w 1050422"/>
              <a:gd name="connsiteY3" fmla="*/ 773663 h 793012"/>
              <a:gd name="connsiteX4" fmla="*/ 959637 w 1050422"/>
              <a:gd name="connsiteY4" fmla="*/ 787518 h 793012"/>
              <a:gd name="connsiteX5" fmla="*/ 850831 w 1050422"/>
              <a:gd name="connsiteY5" fmla="*/ 793012 h 793012"/>
              <a:gd name="connsiteX6" fmla="*/ 29660 w 1050422"/>
              <a:gd name="connsiteY6" fmla="*/ 405751 h 793012"/>
              <a:gd name="connsiteX7" fmla="*/ 0 w 1050422"/>
              <a:gd name="connsiteY7" fmla="*/ 366087 h 793012"/>
              <a:gd name="connsiteX8" fmla="*/ 31601 w 1050422"/>
              <a:gd name="connsiteY8" fmla="*/ 323828 h 793012"/>
              <a:gd name="connsiteX9" fmla="*/ 165503 w 1050422"/>
              <a:gd name="connsiteY9" fmla="*/ 45290 h 793012"/>
              <a:gd name="connsiteX10" fmla="*/ 177148 w 1050422"/>
              <a:gd name="connsiteY10" fmla="*/ 0 h 79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422" h="793012">
                <a:moveTo>
                  <a:pt x="177148" y="0"/>
                </a:moveTo>
                <a:lnTo>
                  <a:pt x="238745" y="9401"/>
                </a:lnTo>
                <a:cubicBezTo>
                  <a:pt x="619760" y="87368"/>
                  <a:pt x="926602" y="368956"/>
                  <a:pt x="1040610" y="735504"/>
                </a:cubicBezTo>
                <a:lnTo>
                  <a:pt x="1050422" y="773663"/>
                </a:lnTo>
                <a:lnTo>
                  <a:pt x="959637" y="787518"/>
                </a:lnTo>
                <a:cubicBezTo>
                  <a:pt x="923863" y="791151"/>
                  <a:pt x="887564" y="793012"/>
                  <a:pt x="850831" y="793012"/>
                </a:cubicBezTo>
                <a:cubicBezTo>
                  <a:pt x="520234" y="793012"/>
                  <a:pt x="224846" y="642261"/>
                  <a:pt x="29660" y="405751"/>
                </a:cubicBezTo>
                <a:lnTo>
                  <a:pt x="0" y="366087"/>
                </a:lnTo>
                <a:lnTo>
                  <a:pt x="31601" y="323828"/>
                </a:lnTo>
                <a:cubicBezTo>
                  <a:pt x="88974" y="238906"/>
                  <a:pt x="134410" y="145258"/>
                  <a:pt x="165503" y="45290"/>
                </a:cubicBezTo>
                <a:lnTo>
                  <a:pt x="1771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ore-KR" altLang="en-US" dirty="0">
              <a:solidFill>
                <a:schemeClr val="tx1"/>
              </a:solidFill>
            </a:endParaRPr>
          </a:p>
        </p:txBody>
      </p:sp>
      <p:sp>
        <p:nvSpPr>
          <p:cNvPr id="156" name="자유형 74">
            <a:extLst>
              <a:ext uri="{FF2B5EF4-FFF2-40B4-BE49-F238E27FC236}">
                <a16:creationId xmlns:a16="http://schemas.microsoft.com/office/drawing/2014/main" id="{728D09AE-8BC6-67C1-B05E-B97EC503539E}"/>
              </a:ext>
            </a:extLst>
          </p:cNvPr>
          <p:cNvSpPr/>
          <p:nvPr/>
        </p:nvSpPr>
        <p:spPr>
          <a:xfrm>
            <a:off x="-3434214" y="2816485"/>
            <a:ext cx="1003703" cy="785883"/>
          </a:xfrm>
          <a:custGeom>
            <a:avLst/>
            <a:gdLst>
              <a:gd name="connsiteX0" fmla="*/ 828388 w 1003703"/>
              <a:gd name="connsiteY0" fmla="*/ 0 h 785883"/>
              <a:gd name="connsiteX1" fmla="*/ 838200 w 1003703"/>
              <a:gd name="connsiteY1" fmla="*/ 38159 h 785883"/>
              <a:gd name="connsiteX2" fmla="*/ 972102 w 1003703"/>
              <a:gd name="connsiteY2" fmla="*/ 316697 h 785883"/>
              <a:gd name="connsiteX3" fmla="*/ 1003703 w 1003703"/>
              <a:gd name="connsiteY3" fmla="*/ 358957 h 785883"/>
              <a:gd name="connsiteX4" fmla="*/ 974043 w 1003703"/>
              <a:gd name="connsiteY4" fmla="*/ 398622 h 785883"/>
              <a:gd name="connsiteX5" fmla="*/ 152872 w 1003703"/>
              <a:gd name="connsiteY5" fmla="*/ 785883 h 785883"/>
              <a:gd name="connsiteX6" fmla="*/ 44066 w 1003703"/>
              <a:gd name="connsiteY6" fmla="*/ 780389 h 785883"/>
              <a:gd name="connsiteX7" fmla="*/ 0 w 1003703"/>
              <a:gd name="connsiteY7" fmla="*/ 773664 h 785883"/>
              <a:gd name="connsiteX8" fmla="*/ 11645 w 1003703"/>
              <a:gd name="connsiteY8" fmla="*/ 728374 h 785883"/>
              <a:gd name="connsiteX9" fmla="*/ 813510 w 1003703"/>
              <a:gd name="connsiteY9" fmla="*/ 2271 h 785883"/>
              <a:gd name="connsiteX10" fmla="*/ 828388 w 1003703"/>
              <a:gd name="connsiteY10" fmla="*/ 0 h 78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703" h="785883">
                <a:moveTo>
                  <a:pt x="828388" y="0"/>
                </a:moveTo>
                <a:lnTo>
                  <a:pt x="838200" y="38159"/>
                </a:lnTo>
                <a:cubicBezTo>
                  <a:pt x="869293" y="138127"/>
                  <a:pt x="914730" y="231775"/>
                  <a:pt x="972102" y="316697"/>
                </a:cubicBezTo>
                <a:lnTo>
                  <a:pt x="1003703" y="358957"/>
                </a:lnTo>
                <a:lnTo>
                  <a:pt x="974043" y="398622"/>
                </a:lnTo>
                <a:cubicBezTo>
                  <a:pt x="778857" y="635132"/>
                  <a:pt x="483470" y="785883"/>
                  <a:pt x="152872" y="785883"/>
                </a:cubicBezTo>
                <a:cubicBezTo>
                  <a:pt x="116139" y="785883"/>
                  <a:pt x="79841" y="784022"/>
                  <a:pt x="44066" y="780389"/>
                </a:cubicBezTo>
                <a:lnTo>
                  <a:pt x="0" y="773664"/>
                </a:lnTo>
                <a:lnTo>
                  <a:pt x="11645" y="728374"/>
                </a:lnTo>
                <a:cubicBezTo>
                  <a:pt x="125654" y="361826"/>
                  <a:pt x="432496" y="80238"/>
                  <a:pt x="813510" y="2271"/>
                </a:cubicBezTo>
                <a:lnTo>
                  <a:pt x="8283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ore-KR" altLang="en-US" dirty="0">
              <a:solidFill>
                <a:schemeClr val="tx1"/>
              </a:solidFill>
            </a:endParaRPr>
          </a:p>
        </p:txBody>
      </p:sp>
      <p:sp>
        <p:nvSpPr>
          <p:cNvPr id="157" name="자유형 75">
            <a:extLst>
              <a:ext uri="{FF2B5EF4-FFF2-40B4-BE49-F238E27FC236}">
                <a16:creationId xmlns:a16="http://schemas.microsoft.com/office/drawing/2014/main" id="{A2983F21-D464-F07C-BBE0-F564D3EB09D0}"/>
              </a:ext>
            </a:extLst>
          </p:cNvPr>
          <p:cNvSpPr/>
          <p:nvPr/>
        </p:nvSpPr>
        <p:spPr>
          <a:xfrm>
            <a:off x="-2430512" y="1474013"/>
            <a:ext cx="1915008" cy="2109005"/>
          </a:xfrm>
          <a:custGeom>
            <a:avLst/>
            <a:gdLst>
              <a:gd name="connsiteX0" fmla="*/ 850831 w 1915008"/>
              <a:gd name="connsiteY0" fmla="*/ 0 h 2109005"/>
              <a:gd name="connsiteX1" fmla="*/ 1915008 w 1915008"/>
              <a:gd name="connsiteY1" fmla="*/ 1064177 h 2109005"/>
              <a:gd name="connsiteX2" fmla="*/ 1065300 w 1915008"/>
              <a:gd name="connsiteY2" fmla="*/ 2106734 h 2109005"/>
              <a:gd name="connsiteX3" fmla="*/ 1050422 w 1915008"/>
              <a:gd name="connsiteY3" fmla="*/ 2109005 h 2109005"/>
              <a:gd name="connsiteX4" fmla="*/ 1040610 w 1915008"/>
              <a:gd name="connsiteY4" fmla="*/ 2070846 h 2109005"/>
              <a:gd name="connsiteX5" fmla="*/ 238745 w 1915008"/>
              <a:gd name="connsiteY5" fmla="*/ 1344743 h 2109005"/>
              <a:gd name="connsiteX6" fmla="*/ 177148 w 1915008"/>
              <a:gd name="connsiteY6" fmla="*/ 1335342 h 2109005"/>
              <a:gd name="connsiteX7" fmla="*/ 191726 w 1915008"/>
              <a:gd name="connsiteY7" fmla="*/ 1278647 h 2109005"/>
              <a:gd name="connsiteX8" fmla="*/ 213346 w 1915008"/>
              <a:gd name="connsiteY8" fmla="*/ 1064178 h 2109005"/>
              <a:gd name="connsiteX9" fmla="*/ 31601 w 1915008"/>
              <a:gd name="connsiteY9" fmla="*/ 469186 h 2109005"/>
              <a:gd name="connsiteX10" fmla="*/ 0 w 1915008"/>
              <a:gd name="connsiteY10" fmla="*/ 426926 h 2109005"/>
              <a:gd name="connsiteX11" fmla="*/ 29660 w 1915008"/>
              <a:gd name="connsiteY11" fmla="*/ 387261 h 2109005"/>
              <a:gd name="connsiteX12" fmla="*/ 850831 w 1915008"/>
              <a:gd name="connsiteY12" fmla="*/ 0 h 21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5008" h="2109005">
                <a:moveTo>
                  <a:pt x="850831" y="0"/>
                </a:moveTo>
                <a:cubicBezTo>
                  <a:pt x="1438560" y="0"/>
                  <a:pt x="1915008" y="476448"/>
                  <a:pt x="1915008" y="1064177"/>
                </a:cubicBezTo>
                <a:cubicBezTo>
                  <a:pt x="1915008" y="1578440"/>
                  <a:pt x="1550228" y="2007503"/>
                  <a:pt x="1065300" y="2106734"/>
                </a:cubicBezTo>
                <a:lnTo>
                  <a:pt x="1050422" y="2109005"/>
                </a:lnTo>
                <a:lnTo>
                  <a:pt x="1040610" y="2070846"/>
                </a:lnTo>
                <a:cubicBezTo>
                  <a:pt x="926602" y="1704298"/>
                  <a:pt x="619760" y="1422710"/>
                  <a:pt x="238745" y="1344743"/>
                </a:cubicBezTo>
                <a:lnTo>
                  <a:pt x="177148" y="1335342"/>
                </a:lnTo>
                <a:lnTo>
                  <a:pt x="191726" y="1278647"/>
                </a:lnTo>
                <a:cubicBezTo>
                  <a:pt x="205902" y="1209371"/>
                  <a:pt x="213346" y="1137644"/>
                  <a:pt x="213346" y="1064178"/>
                </a:cubicBezTo>
                <a:cubicBezTo>
                  <a:pt x="213346" y="843780"/>
                  <a:pt x="146346" y="639030"/>
                  <a:pt x="31601" y="469186"/>
                </a:cubicBezTo>
                <a:lnTo>
                  <a:pt x="0" y="426926"/>
                </a:lnTo>
                <a:lnTo>
                  <a:pt x="29660" y="387261"/>
                </a:lnTo>
                <a:cubicBezTo>
                  <a:pt x="224846" y="150751"/>
                  <a:pt x="520234" y="0"/>
                  <a:pt x="850831"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ore-KR" dirty="0">
                <a:solidFill>
                  <a:schemeClr val="tx1"/>
                </a:solidFill>
                <a:sym typeface="Wingdings" pitchFamily="2" charset="2"/>
              </a:rPr>
              <a:t> Market</a:t>
            </a:r>
          </a:p>
          <a:p>
            <a:pPr algn="ctr"/>
            <a:r>
              <a:rPr lang="en-US" altLang="ko-Kore-KR" dirty="0">
                <a:solidFill>
                  <a:schemeClr val="tx1"/>
                </a:solidFill>
                <a:sym typeface="Wingdings" pitchFamily="2" charset="2"/>
              </a:rPr>
              <a:t>Segment</a:t>
            </a:r>
            <a:br>
              <a:rPr lang="en-US" altLang="ko-Kore-KR" dirty="0">
                <a:solidFill>
                  <a:schemeClr val="tx1"/>
                </a:solidFill>
                <a:sym typeface="Wingdings" pitchFamily="2" charset="2"/>
              </a:rPr>
            </a:br>
            <a:r>
              <a:rPr lang="en-US" altLang="ko-Kore-KR" dirty="0">
                <a:solidFill>
                  <a:schemeClr val="tx1"/>
                </a:solidFill>
                <a:sym typeface="Wingdings" pitchFamily="2" charset="2"/>
              </a:rPr>
              <a:t>Positioning</a:t>
            </a:r>
            <a:endParaRPr lang="ko-Kore-KR" altLang="en-US" dirty="0">
              <a:solidFill>
                <a:schemeClr val="tx1"/>
              </a:solidFill>
            </a:endParaRPr>
          </a:p>
        </p:txBody>
      </p:sp>
      <p:sp>
        <p:nvSpPr>
          <p:cNvPr id="158" name="자유형 76">
            <a:extLst>
              <a:ext uri="{FF2B5EF4-FFF2-40B4-BE49-F238E27FC236}">
                <a16:creationId xmlns:a16="http://schemas.microsoft.com/office/drawing/2014/main" id="{8DDE08D8-85CF-8FF5-4F2B-294D2946C403}"/>
              </a:ext>
            </a:extLst>
          </p:cNvPr>
          <p:cNvSpPr/>
          <p:nvPr/>
        </p:nvSpPr>
        <p:spPr>
          <a:xfrm>
            <a:off x="-4345520" y="1474014"/>
            <a:ext cx="1915008" cy="2116135"/>
          </a:xfrm>
          <a:custGeom>
            <a:avLst/>
            <a:gdLst>
              <a:gd name="connsiteX0" fmla="*/ 1064177 w 1915008"/>
              <a:gd name="connsiteY0" fmla="*/ 0 h 2116135"/>
              <a:gd name="connsiteX1" fmla="*/ 1885348 w 1915008"/>
              <a:gd name="connsiteY1" fmla="*/ 387261 h 2116135"/>
              <a:gd name="connsiteX2" fmla="*/ 1915008 w 1915008"/>
              <a:gd name="connsiteY2" fmla="*/ 426925 h 2116135"/>
              <a:gd name="connsiteX3" fmla="*/ 1883407 w 1915008"/>
              <a:gd name="connsiteY3" fmla="*/ 469184 h 2116135"/>
              <a:gd name="connsiteX4" fmla="*/ 1701662 w 1915008"/>
              <a:gd name="connsiteY4" fmla="*/ 1064176 h 2116135"/>
              <a:gd name="connsiteX5" fmla="*/ 1723282 w 1915008"/>
              <a:gd name="connsiteY5" fmla="*/ 1278645 h 2116135"/>
              <a:gd name="connsiteX6" fmla="*/ 1739693 w 1915008"/>
              <a:gd name="connsiteY6" fmla="*/ 1342471 h 2116135"/>
              <a:gd name="connsiteX7" fmla="*/ 1724815 w 1915008"/>
              <a:gd name="connsiteY7" fmla="*/ 1344742 h 2116135"/>
              <a:gd name="connsiteX8" fmla="*/ 922950 w 1915008"/>
              <a:gd name="connsiteY8" fmla="*/ 2070845 h 2116135"/>
              <a:gd name="connsiteX9" fmla="*/ 911305 w 1915008"/>
              <a:gd name="connsiteY9" fmla="*/ 2116135 h 2116135"/>
              <a:gd name="connsiteX10" fmla="*/ 849708 w 1915008"/>
              <a:gd name="connsiteY10" fmla="*/ 2106734 h 2116135"/>
              <a:gd name="connsiteX11" fmla="*/ 0 w 1915008"/>
              <a:gd name="connsiteY11" fmla="*/ 1064177 h 2116135"/>
              <a:gd name="connsiteX12" fmla="*/ 1064177 w 1915008"/>
              <a:gd name="connsiteY12" fmla="*/ 0 h 211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5008" h="2116135">
                <a:moveTo>
                  <a:pt x="1064177" y="0"/>
                </a:moveTo>
                <a:cubicBezTo>
                  <a:pt x="1394775" y="0"/>
                  <a:pt x="1690162" y="150751"/>
                  <a:pt x="1885348" y="387261"/>
                </a:cubicBezTo>
                <a:lnTo>
                  <a:pt x="1915008" y="426925"/>
                </a:lnTo>
                <a:lnTo>
                  <a:pt x="1883407" y="469184"/>
                </a:lnTo>
                <a:cubicBezTo>
                  <a:pt x="1768663" y="639028"/>
                  <a:pt x="1701662" y="843778"/>
                  <a:pt x="1701662" y="1064176"/>
                </a:cubicBezTo>
                <a:cubicBezTo>
                  <a:pt x="1701662" y="1137642"/>
                  <a:pt x="1709107" y="1209369"/>
                  <a:pt x="1723282" y="1278645"/>
                </a:cubicBezTo>
                <a:lnTo>
                  <a:pt x="1739693" y="1342471"/>
                </a:lnTo>
                <a:lnTo>
                  <a:pt x="1724815" y="1344742"/>
                </a:lnTo>
                <a:cubicBezTo>
                  <a:pt x="1343801" y="1422709"/>
                  <a:pt x="1036959" y="1704297"/>
                  <a:pt x="922950" y="2070845"/>
                </a:cubicBezTo>
                <a:lnTo>
                  <a:pt x="911305" y="2116135"/>
                </a:lnTo>
                <a:lnTo>
                  <a:pt x="849708" y="2106734"/>
                </a:lnTo>
                <a:cubicBezTo>
                  <a:pt x="364780" y="2007503"/>
                  <a:pt x="0" y="1578440"/>
                  <a:pt x="0" y="1064177"/>
                </a:cubicBezTo>
                <a:cubicBezTo>
                  <a:pt x="0" y="476448"/>
                  <a:pt x="476448" y="0"/>
                  <a:pt x="1064177"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ore-KR" dirty="0">
                <a:solidFill>
                  <a:schemeClr val="tx1"/>
                </a:solidFill>
                <a:sym typeface="Wingdings" pitchFamily="2" charset="2"/>
              </a:rPr>
              <a:t>Multigeneration</a:t>
            </a:r>
          </a:p>
          <a:p>
            <a:pPr algn="ctr"/>
            <a:r>
              <a:rPr lang="en-US" altLang="ko-Kore-KR" dirty="0">
                <a:solidFill>
                  <a:schemeClr val="tx1"/>
                </a:solidFill>
                <a:sym typeface="Wingdings" pitchFamily="2" charset="2"/>
              </a:rPr>
              <a:t>Product series</a:t>
            </a:r>
            <a:endParaRPr lang="ko-Kore-KR" altLang="en-US" dirty="0">
              <a:solidFill>
                <a:schemeClr val="tx1"/>
              </a:solidFill>
            </a:endParaRPr>
          </a:p>
        </p:txBody>
      </p:sp>
      <p:sp>
        <p:nvSpPr>
          <p:cNvPr id="159" name="자유형 77">
            <a:extLst>
              <a:ext uri="{FF2B5EF4-FFF2-40B4-BE49-F238E27FC236}">
                <a16:creationId xmlns:a16="http://schemas.microsoft.com/office/drawing/2014/main" id="{88C9291B-DB00-B0A6-5F38-033C4772ECAF}"/>
              </a:ext>
            </a:extLst>
          </p:cNvPr>
          <p:cNvSpPr/>
          <p:nvPr/>
        </p:nvSpPr>
        <p:spPr>
          <a:xfrm>
            <a:off x="-2605826" y="2797135"/>
            <a:ext cx="352463" cy="378306"/>
          </a:xfrm>
          <a:custGeom>
            <a:avLst/>
            <a:gdLst>
              <a:gd name="connsiteX0" fmla="*/ 199591 w 352463"/>
              <a:gd name="connsiteY0" fmla="*/ 0 h 378306"/>
              <a:gd name="connsiteX1" fmla="*/ 308397 w 352463"/>
              <a:gd name="connsiteY1" fmla="*/ 5494 h 378306"/>
              <a:gd name="connsiteX2" fmla="*/ 352463 w 352463"/>
              <a:gd name="connsiteY2" fmla="*/ 12219 h 378306"/>
              <a:gd name="connsiteX3" fmla="*/ 340818 w 352463"/>
              <a:gd name="connsiteY3" fmla="*/ 57509 h 378306"/>
              <a:gd name="connsiteX4" fmla="*/ 206916 w 352463"/>
              <a:gd name="connsiteY4" fmla="*/ 336047 h 378306"/>
              <a:gd name="connsiteX5" fmla="*/ 175315 w 352463"/>
              <a:gd name="connsiteY5" fmla="*/ 378306 h 378306"/>
              <a:gd name="connsiteX6" fmla="*/ 143714 w 352463"/>
              <a:gd name="connsiteY6" fmla="*/ 336046 h 378306"/>
              <a:gd name="connsiteX7" fmla="*/ 9812 w 352463"/>
              <a:gd name="connsiteY7" fmla="*/ 57508 h 378306"/>
              <a:gd name="connsiteX8" fmla="*/ 0 w 352463"/>
              <a:gd name="connsiteY8" fmla="*/ 19349 h 378306"/>
              <a:gd name="connsiteX9" fmla="*/ 90785 w 352463"/>
              <a:gd name="connsiteY9" fmla="*/ 5494 h 378306"/>
              <a:gd name="connsiteX10" fmla="*/ 199591 w 352463"/>
              <a:gd name="connsiteY10" fmla="*/ 0 h 37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463" h="378306">
                <a:moveTo>
                  <a:pt x="199591" y="0"/>
                </a:moveTo>
                <a:cubicBezTo>
                  <a:pt x="236324" y="0"/>
                  <a:pt x="272623" y="1861"/>
                  <a:pt x="308397" y="5494"/>
                </a:cubicBezTo>
                <a:lnTo>
                  <a:pt x="352463" y="12219"/>
                </a:lnTo>
                <a:lnTo>
                  <a:pt x="340818" y="57509"/>
                </a:lnTo>
                <a:cubicBezTo>
                  <a:pt x="309725" y="157477"/>
                  <a:pt x="264289" y="251125"/>
                  <a:pt x="206916" y="336047"/>
                </a:cubicBezTo>
                <a:lnTo>
                  <a:pt x="175315" y="378306"/>
                </a:lnTo>
                <a:lnTo>
                  <a:pt x="143714" y="336046"/>
                </a:lnTo>
                <a:cubicBezTo>
                  <a:pt x="86342" y="251124"/>
                  <a:pt x="40905" y="157476"/>
                  <a:pt x="9812" y="57508"/>
                </a:cubicBezTo>
                <a:lnTo>
                  <a:pt x="0" y="19349"/>
                </a:lnTo>
                <a:lnTo>
                  <a:pt x="90785" y="5494"/>
                </a:lnTo>
                <a:cubicBezTo>
                  <a:pt x="126560" y="1861"/>
                  <a:pt x="162858" y="0"/>
                  <a:pt x="199591" y="0"/>
                </a:cubicBezTo>
                <a:close/>
              </a:path>
            </a:pathLst>
          </a:custGeom>
          <a:solidFill>
            <a:srgbClr val="C0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en-US" sz="1200" b="1" dirty="0">
                <a:solidFill>
                  <a:schemeClr val="tx1"/>
                </a:solidFill>
              </a:rPr>
              <a:t>MP</a:t>
            </a:r>
            <a:endParaRPr lang="ko-Kore-KR" altLang="en-US" sz="1200" b="1" dirty="0">
              <a:solidFill>
                <a:schemeClr val="tx1"/>
              </a:solidFill>
            </a:endParaRPr>
          </a:p>
        </p:txBody>
      </p:sp>
      <p:sp>
        <p:nvSpPr>
          <p:cNvPr id="160" name="자유형 78">
            <a:extLst>
              <a:ext uri="{FF2B5EF4-FFF2-40B4-BE49-F238E27FC236}">
                <a16:creationId xmlns:a16="http://schemas.microsoft.com/office/drawing/2014/main" id="{06A79213-94ED-93AD-2A90-B58EAE41D282}"/>
              </a:ext>
            </a:extLst>
          </p:cNvPr>
          <p:cNvSpPr/>
          <p:nvPr/>
        </p:nvSpPr>
        <p:spPr>
          <a:xfrm>
            <a:off x="-3470413" y="3175441"/>
            <a:ext cx="2128354" cy="1750048"/>
          </a:xfrm>
          <a:custGeom>
            <a:avLst/>
            <a:gdLst>
              <a:gd name="connsiteX0" fmla="*/ 1039901 w 2128354"/>
              <a:gd name="connsiteY0" fmla="*/ 0 h 1750048"/>
              <a:gd name="connsiteX1" fmla="*/ 1069561 w 2128354"/>
              <a:gd name="connsiteY1" fmla="*/ 39664 h 1750048"/>
              <a:gd name="connsiteX2" fmla="*/ 1890732 w 2128354"/>
              <a:gd name="connsiteY2" fmla="*/ 426925 h 1750048"/>
              <a:gd name="connsiteX3" fmla="*/ 1999538 w 2128354"/>
              <a:gd name="connsiteY3" fmla="*/ 421431 h 1750048"/>
              <a:gd name="connsiteX4" fmla="*/ 2090323 w 2128354"/>
              <a:gd name="connsiteY4" fmla="*/ 407576 h 1750048"/>
              <a:gd name="connsiteX5" fmla="*/ 2106734 w 2128354"/>
              <a:gd name="connsiteY5" fmla="*/ 471402 h 1750048"/>
              <a:gd name="connsiteX6" fmla="*/ 2128354 w 2128354"/>
              <a:gd name="connsiteY6" fmla="*/ 685871 h 1750048"/>
              <a:gd name="connsiteX7" fmla="*/ 1064177 w 2128354"/>
              <a:gd name="connsiteY7" fmla="*/ 1750048 h 1750048"/>
              <a:gd name="connsiteX8" fmla="*/ 0 w 2128354"/>
              <a:gd name="connsiteY8" fmla="*/ 685871 h 1750048"/>
              <a:gd name="connsiteX9" fmla="*/ 21620 w 2128354"/>
              <a:gd name="connsiteY9" fmla="*/ 471402 h 1750048"/>
              <a:gd name="connsiteX10" fmla="*/ 36198 w 2128354"/>
              <a:gd name="connsiteY10" fmla="*/ 414707 h 1750048"/>
              <a:gd name="connsiteX11" fmla="*/ 80264 w 2128354"/>
              <a:gd name="connsiteY11" fmla="*/ 421432 h 1750048"/>
              <a:gd name="connsiteX12" fmla="*/ 189070 w 2128354"/>
              <a:gd name="connsiteY12" fmla="*/ 426926 h 1750048"/>
              <a:gd name="connsiteX13" fmla="*/ 1010241 w 2128354"/>
              <a:gd name="connsiteY13" fmla="*/ 39665 h 1750048"/>
              <a:gd name="connsiteX14" fmla="*/ 1039901 w 2128354"/>
              <a:gd name="connsiteY14" fmla="*/ 0 h 175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8354" h="1750048">
                <a:moveTo>
                  <a:pt x="1039901" y="0"/>
                </a:moveTo>
                <a:lnTo>
                  <a:pt x="1069561" y="39664"/>
                </a:lnTo>
                <a:cubicBezTo>
                  <a:pt x="1264747" y="276174"/>
                  <a:pt x="1560135" y="426925"/>
                  <a:pt x="1890732" y="426925"/>
                </a:cubicBezTo>
                <a:cubicBezTo>
                  <a:pt x="1927465" y="426925"/>
                  <a:pt x="1963764" y="425064"/>
                  <a:pt x="1999538" y="421431"/>
                </a:cubicBezTo>
                <a:lnTo>
                  <a:pt x="2090323" y="407576"/>
                </a:lnTo>
                <a:lnTo>
                  <a:pt x="2106734" y="471402"/>
                </a:lnTo>
                <a:cubicBezTo>
                  <a:pt x="2120910" y="540678"/>
                  <a:pt x="2128354" y="612405"/>
                  <a:pt x="2128354" y="685871"/>
                </a:cubicBezTo>
                <a:cubicBezTo>
                  <a:pt x="2128354" y="1273600"/>
                  <a:pt x="1651906" y="1750048"/>
                  <a:pt x="1064177" y="1750048"/>
                </a:cubicBezTo>
                <a:cubicBezTo>
                  <a:pt x="476448" y="1750048"/>
                  <a:pt x="0" y="1273600"/>
                  <a:pt x="0" y="685871"/>
                </a:cubicBezTo>
                <a:cubicBezTo>
                  <a:pt x="0" y="612405"/>
                  <a:pt x="7445" y="540678"/>
                  <a:pt x="21620" y="471402"/>
                </a:cubicBezTo>
                <a:lnTo>
                  <a:pt x="36198" y="414707"/>
                </a:lnTo>
                <a:lnTo>
                  <a:pt x="80264" y="421432"/>
                </a:lnTo>
                <a:cubicBezTo>
                  <a:pt x="116039" y="425065"/>
                  <a:pt x="152337" y="426926"/>
                  <a:pt x="189070" y="426926"/>
                </a:cubicBezTo>
                <a:cubicBezTo>
                  <a:pt x="519668" y="426926"/>
                  <a:pt x="815055" y="276175"/>
                  <a:pt x="1010241" y="39665"/>
                </a:cubicBezTo>
                <a:lnTo>
                  <a:pt x="1039901"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en-US" dirty="0">
                <a:solidFill>
                  <a:schemeClr val="tx1"/>
                </a:solidFill>
              </a:rPr>
              <a:t>Optimal number of product portfolio</a:t>
            </a:r>
            <a:endParaRPr lang="ko-Kore-KR" altLang="en-US" dirty="0">
              <a:solidFill>
                <a:schemeClr val="tx1"/>
              </a:solidFill>
            </a:endParaRPr>
          </a:p>
        </p:txBody>
      </p:sp>
      <p:grpSp>
        <p:nvGrpSpPr>
          <p:cNvPr id="77" name="그룹 76">
            <a:extLst>
              <a:ext uri="{FF2B5EF4-FFF2-40B4-BE49-F238E27FC236}">
                <a16:creationId xmlns:a16="http://schemas.microsoft.com/office/drawing/2014/main" id="{5546F265-1579-010E-5C1F-7A17947A63C3}"/>
              </a:ext>
            </a:extLst>
          </p:cNvPr>
          <p:cNvGrpSpPr/>
          <p:nvPr/>
        </p:nvGrpSpPr>
        <p:grpSpPr>
          <a:xfrm>
            <a:off x="2145452" y="3233390"/>
            <a:ext cx="1504951" cy="303274"/>
            <a:chOff x="1629828" y="3052417"/>
            <a:chExt cx="1504951" cy="303274"/>
          </a:xfrm>
        </p:grpSpPr>
        <p:sp>
          <p:nvSpPr>
            <p:cNvPr id="53" name="직사각형 52">
              <a:extLst>
                <a:ext uri="{FF2B5EF4-FFF2-40B4-BE49-F238E27FC236}">
                  <a16:creationId xmlns:a16="http://schemas.microsoft.com/office/drawing/2014/main" id="{F52FD234-18D8-7B42-9330-0B6322154487}"/>
                </a:ext>
              </a:extLst>
            </p:cNvPr>
            <p:cNvSpPr/>
            <p:nvPr/>
          </p:nvSpPr>
          <p:spPr>
            <a:xfrm>
              <a:off x="1629828" y="3058316"/>
              <a:ext cx="297375" cy="297375"/>
            </a:xfrm>
            <a:prstGeom prst="rect">
              <a:avLst/>
            </a:prstGeom>
            <a:solidFill>
              <a:schemeClr val="tx1">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54" name="직사각형 53">
              <a:extLst>
                <a:ext uri="{FF2B5EF4-FFF2-40B4-BE49-F238E27FC236}">
                  <a16:creationId xmlns:a16="http://schemas.microsoft.com/office/drawing/2014/main" id="{563855C3-3D9A-9362-A5B4-431B5B2D32E3}"/>
                </a:ext>
              </a:extLst>
            </p:cNvPr>
            <p:cNvSpPr/>
            <p:nvPr/>
          </p:nvSpPr>
          <p:spPr>
            <a:xfrm>
              <a:off x="2837404" y="3052417"/>
              <a:ext cx="297375" cy="297375"/>
            </a:xfrm>
            <a:prstGeom prst="rect">
              <a:avLst/>
            </a:prstGeom>
            <a:solidFill>
              <a:schemeClr val="tx1">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a:t>
              </a:r>
              <a:endParaRPr kumimoji="1" lang="ko-Kore-KR" altLang="en-US" b="1" dirty="0"/>
            </a:p>
          </p:txBody>
        </p:sp>
        <p:cxnSp>
          <p:nvCxnSpPr>
            <p:cNvPr id="56" name="직선 화살표 연결선 55">
              <a:extLst>
                <a:ext uri="{FF2B5EF4-FFF2-40B4-BE49-F238E27FC236}">
                  <a16:creationId xmlns:a16="http://schemas.microsoft.com/office/drawing/2014/main" id="{04E7563B-EE3B-0642-E2E9-CC55D35941C8}"/>
                </a:ext>
              </a:extLst>
            </p:cNvPr>
            <p:cNvCxnSpPr>
              <a:cxnSpLocks/>
              <a:stCxn id="53" idx="3"/>
              <a:endCxn id="54" idx="1"/>
            </p:cNvCxnSpPr>
            <p:nvPr/>
          </p:nvCxnSpPr>
          <p:spPr>
            <a:xfrm flipV="1">
              <a:off x="1927203" y="3201105"/>
              <a:ext cx="910201" cy="5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그룹 75">
            <a:extLst>
              <a:ext uri="{FF2B5EF4-FFF2-40B4-BE49-F238E27FC236}">
                <a16:creationId xmlns:a16="http://schemas.microsoft.com/office/drawing/2014/main" id="{E6E7A5E3-1627-D27F-4EDA-C7D551C65184}"/>
              </a:ext>
            </a:extLst>
          </p:cNvPr>
          <p:cNvGrpSpPr/>
          <p:nvPr/>
        </p:nvGrpSpPr>
        <p:grpSpPr>
          <a:xfrm>
            <a:off x="2145452" y="4006116"/>
            <a:ext cx="1504951" cy="303274"/>
            <a:chOff x="1629828" y="3499457"/>
            <a:chExt cx="1504951" cy="303274"/>
          </a:xfrm>
        </p:grpSpPr>
        <p:sp>
          <p:nvSpPr>
            <p:cNvPr id="57" name="직사각형 56">
              <a:extLst>
                <a:ext uri="{FF2B5EF4-FFF2-40B4-BE49-F238E27FC236}">
                  <a16:creationId xmlns:a16="http://schemas.microsoft.com/office/drawing/2014/main" id="{DFEED5B1-5E84-209C-E97B-1BD8DA2CC9DB}"/>
                </a:ext>
              </a:extLst>
            </p:cNvPr>
            <p:cNvSpPr/>
            <p:nvPr/>
          </p:nvSpPr>
          <p:spPr>
            <a:xfrm>
              <a:off x="1629828" y="3505356"/>
              <a:ext cx="297375" cy="297375"/>
            </a:xfrm>
            <a:prstGeom prst="rect">
              <a:avLst/>
            </a:prstGeom>
            <a:solidFill>
              <a:schemeClr val="tx1">
                <a:alpha val="37205"/>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58" name="직사각형 57">
              <a:extLst>
                <a:ext uri="{FF2B5EF4-FFF2-40B4-BE49-F238E27FC236}">
                  <a16:creationId xmlns:a16="http://schemas.microsoft.com/office/drawing/2014/main" id="{CD1A317D-FAFE-8194-DB74-A5DD76D9DCC4}"/>
                </a:ext>
              </a:extLst>
            </p:cNvPr>
            <p:cNvSpPr/>
            <p:nvPr/>
          </p:nvSpPr>
          <p:spPr>
            <a:xfrm>
              <a:off x="2837404" y="3499457"/>
              <a:ext cx="297375" cy="297375"/>
            </a:xfrm>
            <a:prstGeom prst="rect">
              <a:avLst/>
            </a:prstGeom>
            <a:solidFill>
              <a:schemeClr val="tx1">
                <a:alpha val="37205"/>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a:t>
              </a:r>
              <a:endParaRPr kumimoji="1" lang="ko-Kore-KR" altLang="en-US" b="1" dirty="0"/>
            </a:p>
          </p:txBody>
        </p:sp>
        <p:cxnSp>
          <p:nvCxnSpPr>
            <p:cNvPr id="65" name="직선 화살표 연결선 64">
              <a:extLst>
                <a:ext uri="{FF2B5EF4-FFF2-40B4-BE49-F238E27FC236}">
                  <a16:creationId xmlns:a16="http://schemas.microsoft.com/office/drawing/2014/main" id="{4684485F-4563-ED07-A0DB-C8CD74B3D71E}"/>
                </a:ext>
              </a:extLst>
            </p:cNvPr>
            <p:cNvCxnSpPr>
              <a:cxnSpLocks/>
              <a:stCxn id="57" idx="3"/>
              <a:endCxn id="58" idx="1"/>
            </p:cNvCxnSpPr>
            <p:nvPr/>
          </p:nvCxnSpPr>
          <p:spPr>
            <a:xfrm flipV="1">
              <a:off x="1927203" y="3648145"/>
              <a:ext cx="910201" cy="5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그룹 74">
            <a:extLst>
              <a:ext uri="{FF2B5EF4-FFF2-40B4-BE49-F238E27FC236}">
                <a16:creationId xmlns:a16="http://schemas.microsoft.com/office/drawing/2014/main" id="{5F41708F-E1AD-2401-E64E-02194730D058}"/>
              </a:ext>
            </a:extLst>
          </p:cNvPr>
          <p:cNvGrpSpPr/>
          <p:nvPr/>
        </p:nvGrpSpPr>
        <p:grpSpPr>
          <a:xfrm>
            <a:off x="2145452" y="4778843"/>
            <a:ext cx="1504951" cy="303274"/>
            <a:chOff x="1629828" y="3916017"/>
            <a:chExt cx="1504951" cy="303274"/>
          </a:xfrm>
        </p:grpSpPr>
        <p:sp>
          <p:nvSpPr>
            <p:cNvPr id="66" name="직사각형 65">
              <a:extLst>
                <a:ext uri="{FF2B5EF4-FFF2-40B4-BE49-F238E27FC236}">
                  <a16:creationId xmlns:a16="http://schemas.microsoft.com/office/drawing/2014/main" id="{F2242419-087E-B8AD-BF43-BC41D4A62BC4}"/>
                </a:ext>
              </a:extLst>
            </p:cNvPr>
            <p:cNvSpPr/>
            <p:nvPr/>
          </p:nvSpPr>
          <p:spPr>
            <a:xfrm>
              <a:off x="1629828" y="3921916"/>
              <a:ext cx="297375" cy="297375"/>
            </a:xfrm>
            <a:prstGeom prst="rect">
              <a:avLst/>
            </a:prstGeom>
            <a:solidFill>
              <a:schemeClr val="tx1">
                <a:alpha val="8701"/>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67" name="직사각형 66">
              <a:extLst>
                <a:ext uri="{FF2B5EF4-FFF2-40B4-BE49-F238E27FC236}">
                  <a16:creationId xmlns:a16="http://schemas.microsoft.com/office/drawing/2014/main" id="{16C15287-DCD5-48CC-3262-E233326B5C6F}"/>
                </a:ext>
              </a:extLst>
            </p:cNvPr>
            <p:cNvSpPr/>
            <p:nvPr/>
          </p:nvSpPr>
          <p:spPr>
            <a:xfrm>
              <a:off x="2837404" y="3916017"/>
              <a:ext cx="297375" cy="297375"/>
            </a:xfrm>
            <a:prstGeom prst="rect">
              <a:avLst/>
            </a:prstGeom>
            <a:solidFill>
              <a:schemeClr val="tx1">
                <a:alpha val="8701"/>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a:t>
              </a:r>
              <a:endParaRPr kumimoji="1" lang="ko-Kore-KR" altLang="en-US" b="1" dirty="0"/>
            </a:p>
          </p:txBody>
        </p:sp>
        <p:cxnSp>
          <p:nvCxnSpPr>
            <p:cNvPr id="68" name="직선 화살표 연결선 67">
              <a:extLst>
                <a:ext uri="{FF2B5EF4-FFF2-40B4-BE49-F238E27FC236}">
                  <a16:creationId xmlns:a16="http://schemas.microsoft.com/office/drawing/2014/main" id="{00B5656E-364C-7A54-A306-CAB7788DEEFC}"/>
                </a:ext>
              </a:extLst>
            </p:cNvPr>
            <p:cNvCxnSpPr>
              <a:cxnSpLocks/>
              <a:stCxn id="66" idx="3"/>
              <a:endCxn id="67" idx="1"/>
            </p:cNvCxnSpPr>
            <p:nvPr/>
          </p:nvCxnSpPr>
          <p:spPr>
            <a:xfrm flipV="1">
              <a:off x="1927203" y="4064705"/>
              <a:ext cx="910201" cy="5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9" name="직선 화살표 연결선 78">
            <a:extLst>
              <a:ext uri="{FF2B5EF4-FFF2-40B4-BE49-F238E27FC236}">
                <a16:creationId xmlns:a16="http://schemas.microsoft.com/office/drawing/2014/main" id="{51AFE94B-4FB0-037A-623C-353B197BBEEF}"/>
              </a:ext>
            </a:extLst>
          </p:cNvPr>
          <p:cNvCxnSpPr>
            <a:cxnSpLocks/>
            <a:stCxn id="70" idx="2"/>
            <a:endCxn id="54" idx="0"/>
          </p:cNvCxnSpPr>
          <p:nvPr/>
        </p:nvCxnSpPr>
        <p:spPr>
          <a:xfrm>
            <a:off x="3501716" y="2758039"/>
            <a:ext cx="0" cy="47535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F90A6CE5-526F-66E7-1EE1-5596AF41D054}"/>
              </a:ext>
            </a:extLst>
          </p:cNvPr>
          <p:cNvCxnSpPr>
            <a:cxnSpLocks/>
            <a:stCxn id="54" idx="2"/>
            <a:endCxn id="58" idx="0"/>
          </p:cNvCxnSpPr>
          <p:nvPr/>
        </p:nvCxnSpPr>
        <p:spPr>
          <a:xfrm>
            <a:off x="3501716" y="3530765"/>
            <a:ext cx="0" cy="47535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28FB187B-3FD7-CD08-E762-79D4DA2A799F}"/>
              </a:ext>
            </a:extLst>
          </p:cNvPr>
          <p:cNvCxnSpPr>
            <a:cxnSpLocks/>
            <a:stCxn id="58" idx="2"/>
            <a:endCxn id="67" idx="0"/>
          </p:cNvCxnSpPr>
          <p:nvPr/>
        </p:nvCxnSpPr>
        <p:spPr>
          <a:xfrm>
            <a:off x="3501716" y="4303491"/>
            <a:ext cx="0" cy="47535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BD0D4B6-DBD8-4246-2855-61B85FF53579}"/>
              </a:ext>
            </a:extLst>
          </p:cNvPr>
          <p:cNvSpPr txBox="1"/>
          <p:nvPr/>
        </p:nvSpPr>
        <p:spPr>
          <a:xfrm>
            <a:off x="3952909" y="3592087"/>
            <a:ext cx="1122418" cy="338554"/>
          </a:xfrm>
          <a:prstGeom prst="rect">
            <a:avLst/>
          </a:prstGeom>
          <a:noFill/>
        </p:spPr>
        <p:txBody>
          <a:bodyPr wrap="square">
            <a:spAutoFit/>
          </a:bodyPr>
          <a:lstStyle/>
          <a:p>
            <a:r>
              <a:rPr lang="en-US" altLang="ko-Kore-KR" sz="1600" b="1" dirty="0" err="1">
                <a:solidFill>
                  <a:srgbClr val="C00000"/>
                </a:solidFill>
              </a:rPr>
              <a:t>Cascoding</a:t>
            </a:r>
            <a:endParaRPr lang="ko-Kore-KR" altLang="en-US" sz="1600" b="1" dirty="0">
              <a:solidFill>
                <a:srgbClr val="C00000"/>
              </a:solidFill>
            </a:endParaRPr>
          </a:p>
        </p:txBody>
      </p:sp>
      <p:sp>
        <p:nvSpPr>
          <p:cNvPr id="97" name="화살표: 오른쪽 145">
            <a:extLst>
              <a:ext uri="{FF2B5EF4-FFF2-40B4-BE49-F238E27FC236}">
                <a16:creationId xmlns:a16="http://schemas.microsoft.com/office/drawing/2014/main" id="{375CC2E5-8ACC-F5EB-693B-6DF94401682C}"/>
              </a:ext>
            </a:extLst>
          </p:cNvPr>
          <p:cNvSpPr/>
          <p:nvPr/>
        </p:nvSpPr>
        <p:spPr>
          <a:xfrm rot="5400000">
            <a:off x="3599741" y="3239279"/>
            <a:ext cx="1793727" cy="881070"/>
          </a:xfrm>
          <a:prstGeom prst="rightArrow">
            <a:avLst>
              <a:gd name="adj1" fmla="val 34019"/>
              <a:gd name="adj2" fmla="val 50000"/>
            </a:avLst>
          </a:prstGeom>
          <a:solidFill>
            <a:srgbClr val="C00000">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TextBox 97">
            <a:extLst>
              <a:ext uri="{FF2B5EF4-FFF2-40B4-BE49-F238E27FC236}">
                <a16:creationId xmlns:a16="http://schemas.microsoft.com/office/drawing/2014/main" id="{FF0DF03B-B816-7BEA-CF48-8545222BD35E}"/>
              </a:ext>
            </a:extLst>
          </p:cNvPr>
          <p:cNvSpPr txBox="1"/>
          <p:nvPr/>
        </p:nvSpPr>
        <p:spPr>
          <a:xfrm>
            <a:off x="2485370" y="1805168"/>
            <a:ext cx="1122418" cy="338554"/>
          </a:xfrm>
          <a:prstGeom prst="rect">
            <a:avLst/>
          </a:prstGeom>
          <a:noFill/>
        </p:spPr>
        <p:txBody>
          <a:bodyPr wrap="square">
            <a:spAutoFit/>
          </a:bodyPr>
          <a:lstStyle/>
          <a:p>
            <a:r>
              <a:rPr lang="en-US" altLang="ko-Kore-KR" sz="1600" b="1" dirty="0"/>
              <a:t>Cascading</a:t>
            </a:r>
            <a:endParaRPr lang="ko-Kore-KR" altLang="en-US" sz="1600" b="1" dirty="0"/>
          </a:p>
        </p:txBody>
      </p:sp>
      <p:sp>
        <p:nvSpPr>
          <p:cNvPr id="100" name="화살표: 오른쪽 145">
            <a:extLst>
              <a:ext uri="{FF2B5EF4-FFF2-40B4-BE49-F238E27FC236}">
                <a16:creationId xmlns:a16="http://schemas.microsoft.com/office/drawing/2014/main" id="{CED9035C-9F57-ABF4-35BE-035FF8BD38C2}"/>
              </a:ext>
            </a:extLst>
          </p:cNvPr>
          <p:cNvSpPr/>
          <p:nvPr/>
        </p:nvSpPr>
        <p:spPr>
          <a:xfrm>
            <a:off x="2131492" y="1568854"/>
            <a:ext cx="1793727" cy="881070"/>
          </a:xfrm>
          <a:prstGeom prst="rightArrow">
            <a:avLst>
              <a:gd name="adj1" fmla="val 34019"/>
              <a:gd name="adj2" fmla="val 50000"/>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3" name="그림 102">
            <a:extLst>
              <a:ext uri="{FF2B5EF4-FFF2-40B4-BE49-F238E27FC236}">
                <a16:creationId xmlns:a16="http://schemas.microsoft.com/office/drawing/2014/main" id="{4469B5AC-FEDD-A6BC-D44F-5B94D90E74EC}"/>
              </a:ext>
            </a:extLst>
          </p:cNvPr>
          <p:cNvPicPr>
            <a:picLocks noChangeAspect="1"/>
          </p:cNvPicPr>
          <p:nvPr/>
        </p:nvPicPr>
        <p:blipFill>
          <a:blip r:embed="rId3"/>
          <a:stretch>
            <a:fillRect/>
          </a:stretch>
        </p:blipFill>
        <p:spPr>
          <a:xfrm>
            <a:off x="4890338" y="4369754"/>
            <a:ext cx="1503894" cy="2107019"/>
          </a:xfrm>
          <a:prstGeom prst="rect">
            <a:avLst/>
          </a:prstGeom>
        </p:spPr>
      </p:pic>
      <p:sp>
        <p:nvSpPr>
          <p:cNvPr id="105" name="모서리가 둥근 직사각형 90">
            <a:extLst>
              <a:ext uri="{FF2B5EF4-FFF2-40B4-BE49-F238E27FC236}">
                <a16:creationId xmlns:a16="http://schemas.microsoft.com/office/drawing/2014/main" id="{209C7D5A-DF11-A39F-1EFB-5667E2017AD0}"/>
              </a:ext>
            </a:extLst>
          </p:cNvPr>
          <p:cNvSpPr/>
          <p:nvPr/>
        </p:nvSpPr>
        <p:spPr>
          <a:xfrm>
            <a:off x="6140986" y="1568854"/>
            <a:ext cx="489997" cy="424139"/>
          </a:xfrm>
          <a:prstGeom prst="roundRect">
            <a:avLst/>
          </a:prstGeom>
          <a:solidFill>
            <a:srgbClr val="0070C0">
              <a:alpha val="52000"/>
            </a:srgb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dirty="0">
              <a:solidFill>
                <a:sysClr val="windowText" lastClr="000000"/>
              </a:solidFill>
            </a:endParaRPr>
          </a:p>
        </p:txBody>
      </p:sp>
      <p:sp>
        <p:nvSpPr>
          <p:cNvPr id="110" name="TextBox 109">
            <a:extLst>
              <a:ext uri="{FF2B5EF4-FFF2-40B4-BE49-F238E27FC236}">
                <a16:creationId xmlns:a16="http://schemas.microsoft.com/office/drawing/2014/main" id="{37B5661A-DFC5-ADC6-D485-FB8B29587F15}"/>
              </a:ext>
            </a:extLst>
          </p:cNvPr>
          <p:cNvSpPr txBox="1"/>
          <p:nvPr/>
        </p:nvSpPr>
        <p:spPr>
          <a:xfrm rot="16200000">
            <a:off x="713205" y="2630738"/>
            <a:ext cx="1334107" cy="369332"/>
          </a:xfrm>
          <a:prstGeom prst="rect">
            <a:avLst/>
          </a:prstGeom>
          <a:noFill/>
        </p:spPr>
        <p:txBody>
          <a:bodyPr wrap="square">
            <a:spAutoFit/>
          </a:bodyPr>
          <a:lstStyle/>
          <a:p>
            <a:r>
              <a:rPr lang="en-US" altLang="ko-Kore-KR" dirty="0">
                <a:sym typeface="Wingdings" pitchFamily="2" charset="2"/>
              </a:rPr>
              <a:t>performance</a:t>
            </a:r>
            <a:endParaRPr lang="ko-Kore-KR" altLang="en-US" dirty="0"/>
          </a:p>
        </p:txBody>
      </p:sp>
      <p:sp>
        <p:nvSpPr>
          <p:cNvPr id="111" name="TextBox 110">
            <a:extLst>
              <a:ext uri="{FF2B5EF4-FFF2-40B4-BE49-F238E27FC236}">
                <a16:creationId xmlns:a16="http://schemas.microsoft.com/office/drawing/2014/main" id="{B726B3D9-41AE-D14E-51CA-1D5D0974F912}"/>
              </a:ext>
            </a:extLst>
          </p:cNvPr>
          <p:cNvSpPr txBox="1"/>
          <p:nvPr/>
        </p:nvSpPr>
        <p:spPr>
          <a:xfrm>
            <a:off x="5940110" y="3190184"/>
            <a:ext cx="3073264" cy="1323439"/>
          </a:xfrm>
          <a:prstGeom prst="rect">
            <a:avLst/>
          </a:prstGeom>
          <a:noFill/>
        </p:spPr>
        <p:txBody>
          <a:bodyPr wrap="square">
            <a:spAutoFit/>
          </a:bodyPr>
          <a:lstStyle/>
          <a:p>
            <a:r>
              <a:rPr lang="en-US" altLang="ko-KR" sz="1600" dirty="0"/>
              <a:t>Objective</a:t>
            </a:r>
            <a:r>
              <a:rPr lang="en-US" altLang="ko-KR" sz="1600" b="1" dirty="0"/>
              <a:t> , </a:t>
            </a:r>
            <a:r>
              <a:rPr lang="en-US" altLang="ko-KR" sz="1600" dirty="0"/>
              <a:t>Decision variable</a:t>
            </a:r>
          </a:p>
          <a:p>
            <a:r>
              <a:rPr lang="en-US" altLang="ko-Kore-KR" sz="1600" b="1" dirty="0"/>
              <a:t> </a:t>
            </a:r>
            <a:r>
              <a:rPr lang="en-US" altLang="ko-Kore-KR" sz="1600" dirty="0"/>
              <a:t>- </a:t>
            </a:r>
            <a:r>
              <a:rPr lang="ko-Kore-KR" altLang="en-US" sz="1600" dirty="0"/>
              <a:t>각 제품 별 </a:t>
            </a:r>
            <a:r>
              <a:rPr lang="en-US" altLang="ko-Kore-KR" sz="1600" dirty="0"/>
              <a:t>performance</a:t>
            </a:r>
          </a:p>
          <a:p>
            <a:r>
              <a:rPr lang="en-US" altLang="ko-Kore-KR" sz="1600" b="1" dirty="0"/>
              <a:t> </a:t>
            </a:r>
            <a:r>
              <a:rPr lang="en-US" altLang="ko-KR" sz="1600" dirty="0"/>
              <a:t>- [core, variant]</a:t>
            </a:r>
          </a:p>
          <a:p>
            <a:endParaRPr lang="en-US" altLang="ko-Kore-KR" sz="1600" dirty="0"/>
          </a:p>
          <a:p>
            <a:r>
              <a:rPr lang="en-US" altLang="ko-Kore-KR" sz="1600" dirty="0">
                <a:sym typeface="Wingdings" pitchFamily="2" charset="2"/>
              </a:rPr>
              <a:t> </a:t>
            </a:r>
            <a:r>
              <a:rPr lang="ko-Kore-KR" altLang="en-US" sz="1600" dirty="0">
                <a:sym typeface="Wingdings" pitchFamily="2" charset="2"/>
              </a:rPr>
              <a:t>수익 </a:t>
            </a:r>
            <a:r>
              <a:rPr lang="en-US" altLang="ko-Kore-KR" sz="1600" dirty="0">
                <a:sym typeface="Wingdings" pitchFamily="2" charset="2"/>
              </a:rPr>
              <a:t>[</a:t>
            </a:r>
            <a:r>
              <a:rPr lang="ko-Kore-KR" altLang="en-US" sz="1600" dirty="0">
                <a:sym typeface="Wingdings" pitchFamily="2" charset="2"/>
              </a:rPr>
              <a:t>수요 </a:t>
            </a:r>
            <a:r>
              <a:rPr lang="en-US" altLang="ko-KR" sz="1600" dirty="0">
                <a:sym typeface="Wingdings" pitchFamily="2" charset="2"/>
              </a:rPr>
              <a:t> </a:t>
            </a:r>
            <a:r>
              <a:rPr lang="ko-KR" altLang="en-US" sz="1600" dirty="0">
                <a:sym typeface="Wingdings" pitchFamily="2" charset="2"/>
              </a:rPr>
              <a:t>판매량</a:t>
            </a:r>
            <a:r>
              <a:rPr lang="en-US" altLang="ko-KR" sz="1600" dirty="0">
                <a:sym typeface="Wingdings" pitchFamily="2" charset="2"/>
              </a:rPr>
              <a:t>] </a:t>
            </a:r>
            <a:r>
              <a:rPr lang="ko-Kore-KR" altLang="en-US" sz="1600" dirty="0">
                <a:sym typeface="Wingdings" pitchFamily="2" charset="2"/>
              </a:rPr>
              <a:t> </a:t>
            </a:r>
            <a:r>
              <a:rPr lang="en-US" altLang="ko-Kore-KR" sz="1600" dirty="0">
                <a:sym typeface="Wingdings" pitchFamily="2" charset="2"/>
              </a:rPr>
              <a:t>/ </a:t>
            </a:r>
            <a:r>
              <a:rPr lang="ko-Kore-KR" altLang="en-US" sz="1600" dirty="0">
                <a:sym typeface="Wingdings" pitchFamily="2" charset="2"/>
              </a:rPr>
              <a:t>비용</a:t>
            </a:r>
            <a:endParaRPr lang="ko-Kore-KR" altLang="en-US" sz="1600" dirty="0"/>
          </a:p>
        </p:txBody>
      </p:sp>
    </p:spTree>
    <p:extLst>
      <p:ext uri="{BB962C8B-B14F-4D97-AF65-F5344CB8AC3E}">
        <p14:creationId xmlns:p14="http://schemas.microsoft.com/office/powerpoint/2010/main" val="2748268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7</a:t>
            </a:fld>
            <a:endParaRPr lang="ko-KR" altLang="en-US" dirty="0"/>
          </a:p>
        </p:txBody>
      </p:sp>
      <p:sp>
        <p:nvSpPr>
          <p:cNvPr id="4" name="TextBox 3">
            <a:extLst>
              <a:ext uri="{FF2B5EF4-FFF2-40B4-BE49-F238E27FC236}">
                <a16:creationId xmlns:a16="http://schemas.microsoft.com/office/drawing/2014/main" id="{F486D4A2-ADFE-182A-FE00-7DFC54A8B4E8}"/>
              </a:ext>
            </a:extLst>
          </p:cNvPr>
          <p:cNvSpPr txBox="1"/>
          <p:nvPr/>
        </p:nvSpPr>
        <p:spPr>
          <a:xfrm>
            <a:off x="747131" y="680224"/>
            <a:ext cx="8642196" cy="4001095"/>
          </a:xfrm>
          <a:prstGeom prst="rect">
            <a:avLst/>
          </a:prstGeom>
          <a:noFill/>
        </p:spPr>
        <p:txBody>
          <a:bodyPr wrap="square" lIns="0" tIns="0" rIns="0" bIns="0" rtlCol="0">
            <a:spAutoFit/>
          </a:bodyPr>
          <a:lstStyle/>
          <a:p>
            <a:pPr algn="l"/>
            <a:r>
              <a:rPr kumimoji="1" lang="ko-Kore-KR" altLang="en-US" sz="2000" b="1" spc="-40" dirty="0">
                <a:latin typeface="+mn-ea"/>
              </a:rPr>
              <a:t>객관적인 </a:t>
            </a:r>
            <a:r>
              <a:rPr kumimoji="1" lang="en-US" altLang="ko-Kore-KR" sz="2000" b="1" spc="-40" dirty="0">
                <a:latin typeface="+mn-ea"/>
              </a:rPr>
              <a:t>evidence</a:t>
            </a:r>
            <a:r>
              <a:rPr kumimoji="1" lang="ko-Kore-KR" altLang="en-US" sz="2000" b="1" spc="-40" dirty="0">
                <a:latin typeface="+mn-ea"/>
              </a:rPr>
              <a:t>가 필요</a:t>
            </a:r>
            <a:r>
              <a:rPr kumimoji="1" lang="en-US" altLang="ko-Kore-KR" sz="2000" b="1" spc="-40" dirty="0">
                <a:latin typeface="+mn-ea"/>
              </a:rPr>
              <a:t>.</a:t>
            </a:r>
            <a:r>
              <a:rPr kumimoji="1" lang="en-US" altLang="ko-KR" sz="2000" b="1" spc="-40" dirty="0">
                <a:latin typeface="+mn-ea"/>
              </a:rPr>
              <a:t>[</a:t>
            </a:r>
            <a:r>
              <a:rPr kumimoji="1" lang="ko-KR" altLang="en-US" sz="2000" b="1" spc="-40" dirty="0">
                <a:latin typeface="+mn-ea"/>
              </a:rPr>
              <a:t>근거들</a:t>
            </a:r>
            <a:r>
              <a:rPr kumimoji="1" lang="en-US" altLang="ko-KR" sz="2000" b="1" spc="-40" dirty="0">
                <a:latin typeface="+mn-ea"/>
              </a:rPr>
              <a:t>]</a:t>
            </a:r>
          </a:p>
          <a:p>
            <a:pPr algn="l"/>
            <a:endParaRPr kumimoji="1" lang="en-US" altLang="ko-Kore-KR" sz="2000" b="1" spc="-40" dirty="0">
              <a:latin typeface="+mn-ea"/>
            </a:endParaRPr>
          </a:p>
          <a:p>
            <a:pPr algn="l"/>
            <a:r>
              <a:rPr kumimoji="1" lang="ko-Kore-KR" altLang="en-US" sz="2000" b="1" spc="-40" dirty="0">
                <a:latin typeface="+mn-ea"/>
              </a:rPr>
              <a:t>문제 상황 제기에서부터</a:t>
            </a:r>
            <a:endParaRPr kumimoji="1" lang="en-US" altLang="ko-Kore-KR" sz="2000" b="1" spc="-40" dirty="0">
              <a:latin typeface="+mn-ea"/>
            </a:endParaRPr>
          </a:p>
          <a:p>
            <a:pPr algn="l"/>
            <a:endParaRPr kumimoji="1" lang="en-US" altLang="ko-Kore-KR" sz="2000" b="1" spc="-40" dirty="0">
              <a:latin typeface="+mn-ea"/>
            </a:endParaRPr>
          </a:p>
          <a:p>
            <a:pPr algn="l"/>
            <a:r>
              <a:rPr kumimoji="1" lang="ko-Kore-KR" altLang="en-US" sz="2000" b="1" spc="-40" dirty="0">
                <a:latin typeface="+mn-ea"/>
              </a:rPr>
              <a:t>나열을통해</a:t>
            </a:r>
            <a:r>
              <a:rPr kumimoji="1" lang="en-US" altLang="ko-Kore-KR" sz="2000" b="1" spc="-40" dirty="0">
                <a:latin typeface="+mn-ea"/>
              </a:rPr>
              <a:t>, </a:t>
            </a:r>
            <a:r>
              <a:rPr kumimoji="1" lang="ko-Kore-KR" altLang="en-US" sz="2000" b="1" spc="-40" dirty="0">
                <a:latin typeface="+mn-ea"/>
              </a:rPr>
              <a:t>문제에 대한 제시 </a:t>
            </a:r>
            <a:r>
              <a:rPr kumimoji="1" lang="en-US" altLang="ko-Kore-KR" sz="2000" b="1" spc="-40" dirty="0">
                <a:latin typeface="+mn-ea"/>
              </a:rPr>
              <a:t>+ </a:t>
            </a:r>
            <a:r>
              <a:rPr kumimoji="1" lang="ko-Kore-KR" altLang="en-US" sz="2000" b="1" spc="-40" dirty="0">
                <a:latin typeface="+mn-ea"/>
              </a:rPr>
              <a:t>정당성 </a:t>
            </a:r>
            <a:r>
              <a:rPr kumimoji="1" lang="en-US" altLang="ko-Kore-KR" sz="2000" b="1" spc="-40" dirty="0">
                <a:latin typeface="+mn-ea"/>
              </a:rPr>
              <a:t>[</a:t>
            </a:r>
            <a:r>
              <a:rPr kumimoji="1" lang="ko-Kore-KR" altLang="en-US" sz="2000" b="1" spc="-40" dirty="0">
                <a:latin typeface="+mn-ea"/>
              </a:rPr>
              <a:t>근거를 찾아라</a:t>
            </a:r>
            <a:r>
              <a:rPr kumimoji="1" lang="en-US" altLang="ko-Kore-KR" sz="2000" b="1" spc="-40" dirty="0">
                <a:latin typeface="+mn-ea"/>
              </a:rPr>
              <a:t>]</a:t>
            </a:r>
          </a:p>
          <a:p>
            <a:pPr algn="l"/>
            <a:endParaRPr kumimoji="1" lang="en-US" altLang="ko-Kore-KR" sz="2000" b="1" spc="-40" dirty="0">
              <a:latin typeface="+mn-ea"/>
            </a:endParaRPr>
          </a:p>
          <a:p>
            <a:pPr algn="l"/>
            <a:endParaRPr kumimoji="1" lang="en-US" altLang="ko-Kore-KR" sz="2000" b="1" spc="-40" dirty="0">
              <a:latin typeface="+mn-ea"/>
            </a:endParaRPr>
          </a:p>
          <a:p>
            <a:pPr algn="l"/>
            <a:r>
              <a:rPr kumimoji="1" lang="ko-Kore-KR" altLang="en-US" sz="2000" b="1" spc="-40" dirty="0">
                <a:latin typeface="+mn-ea"/>
              </a:rPr>
              <a:t>강박관념이 심하다</a:t>
            </a:r>
            <a:r>
              <a:rPr kumimoji="1" lang="en-US" altLang="ko-Kore-KR" sz="2000" b="1" spc="-40" dirty="0">
                <a:latin typeface="+mn-ea"/>
              </a:rPr>
              <a:t>.</a:t>
            </a:r>
          </a:p>
          <a:p>
            <a:pPr algn="l"/>
            <a:endParaRPr kumimoji="1" lang="en-US" altLang="ko-Kore-KR" sz="2000" b="1" spc="-40" dirty="0">
              <a:latin typeface="+mn-ea"/>
            </a:endParaRPr>
          </a:p>
          <a:p>
            <a:pPr algn="l"/>
            <a:r>
              <a:rPr kumimoji="1" lang="ko-Kore-KR" altLang="en-US" sz="2000" b="1" spc="-40" dirty="0">
                <a:latin typeface="+mn-ea"/>
              </a:rPr>
              <a:t>어떠한 문제를 해결하기 위해서 </a:t>
            </a:r>
            <a:r>
              <a:rPr kumimoji="1" lang="en-US" altLang="ko-Kore-KR" sz="2000" b="1" spc="-40" dirty="0">
                <a:latin typeface="+mn-ea"/>
              </a:rPr>
              <a:t>&lt;</a:t>
            </a:r>
            <a:r>
              <a:rPr kumimoji="1" lang="en-US" altLang="ko-KR" sz="2000" b="1" spc="-40" dirty="0">
                <a:latin typeface="+mn-ea"/>
              </a:rPr>
              <a:t>-&gt; </a:t>
            </a:r>
            <a:r>
              <a:rPr kumimoji="1" lang="ko-KR" altLang="en-US" sz="2000" b="1" spc="-40" dirty="0">
                <a:latin typeface="+mn-ea"/>
              </a:rPr>
              <a:t>어떠한 방법론으로</a:t>
            </a:r>
            <a:endParaRPr kumimoji="1" lang="en-US" altLang="ko-KR" sz="2000" b="1" spc="-40" dirty="0">
              <a:latin typeface="+mn-ea"/>
            </a:endParaRPr>
          </a:p>
          <a:p>
            <a:pPr algn="l"/>
            <a:endParaRPr kumimoji="1" lang="en-US" altLang="ko-Kore-KR" sz="2000" b="1" spc="-40" dirty="0">
              <a:latin typeface="+mn-ea"/>
            </a:endParaRPr>
          </a:p>
          <a:p>
            <a:pPr algn="l"/>
            <a:endParaRPr kumimoji="1" lang="en-US" altLang="ko-Kore-KR" sz="2000" b="1" spc="-40" dirty="0">
              <a:latin typeface="+mn-ea"/>
            </a:endParaRPr>
          </a:p>
          <a:p>
            <a:pPr algn="l"/>
            <a:r>
              <a:rPr kumimoji="1" lang="ko-Kore-KR" altLang="en-US" sz="2000" b="1" spc="-40" dirty="0">
                <a:latin typeface="+mn-ea"/>
              </a:rPr>
              <a:t>너무 멀 엄청난 문제를 풀려고 하지마라</a:t>
            </a:r>
            <a:r>
              <a:rPr kumimoji="1" lang="en-US" altLang="ko-Kore-KR" sz="2000" b="1" spc="-40" dirty="0">
                <a:latin typeface="+mn-ea"/>
              </a:rPr>
              <a:t>. </a:t>
            </a:r>
            <a:r>
              <a:rPr kumimoji="1" lang="ko-Kore-KR" altLang="en-US" sz="2000" b="1" spc="-40" dirty="0">
                <a:latin typeface="+mn-ea"/>
              </a:rPr>
              <a:t>기존의 문제여도 괜찮다</a:t>
            </a:r>
            <a:r>
              <a:rPr kumimoji="1" lang="en-US" altLang="ko-Kore-KR" sz="2000" b="1" spc="-40">
                <a:latin typeface="+mn-ea"/>
              </a:rPr>
              <a:t>.</a:t>
            </a:r>
            <a:endParaRPr kumimoji="1" lang="ko-Kore-KR" altLang="en-US" sz="2000" b="1" spc="-40" dirty="0">
              <a:latin typeface="+mn-ea"/>
            </a:endParaRPr>
          </a:p>
        </p:txBody>
      </p:sp>
    </p:spTree>
    <p:extLst>
      <p:ext uri="{BB962C8B-B14F-4D97-AF65-F5344CB8AC3E}">
        <p14:creationId xmlns:p14="http://schemas.microsoft.com/office/powerpoint/2010/main" val="2743571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4F7415A-1D42-99E1-47CC-E426AA7B2CC9}"/>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8E64BEF3-A763-5001-84EE-10376368AAC9}"/>
              </a:ext>
            </a:extLst>
          </p:cNvPr>
          <p:cNvSpPr>
            <a:spLocks noGrp="1"/>
          </p:cNvSpPr>
          <p:nvPr>
            <p:ph type="sldNum" sz="quarter" idx="4"/>
          </p:nvPr>
        </p:nvSpPr>
        <p:spPr/>
        <p:txBody>
          <a:bodyPr/>
          <a:lstStyle/>
          <a:p>
            <a:fld id="{528F71E4-6861-4081-93F7-1CE13C0AE979}" type="slidenum">
              <a:rPr lang="ko-KR" altLang="en-US" smtClean="0"/>
              <a:pPr/>
              <a:t>70</a:t>
            </a:fld>
            <a:endParaRPr lang="ko-KR" altLang="en-US" dirty="0"/>
          </a:p>
        </p:txBody>
      </p:sp>
      <p:sp>
        <p:nvSpPr>
          <p:cNvPr id="7" name="삼각형 6">
            <a:extLst>
              <a:ext uri="{FF2B5EF4-FFF2-40B4-BE49-F238E27FC236}">
                <a16:creationId xmlns:a16="http://schemas.microsoft.com/office/drawing/2014/main" id="{487389C5-6287-5179-7D35-4291CE1BC658}"/>
              </a:ext>
            </a:extLst>
          </p:cNvPr>
          <p:cNvSpPr/>
          <p:nvPr/>
        </p:nvSpPr>
        <p:spPr>
          <a:xfrm>
            <a:off x="-5022702" y="4993645"/>
            <a:ext cx="3089877" cy="266368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삼각형 8">
            <a:extLst>
              <a:ext uri="{FF2B5EF4-FFF2-40B4-BE49-F238E27FC236}">
                <a16:creationId xmlns:a16="http://schemas.microsoft.com/office/drawing/2014/main" id="{CA85D9FD-9EB8-33D8-06BF-F406871DADA7}"/>
              </a:ext>
            </a:extLst>
          </p:cNvPr>
          <p:cNvSpPr/>
          <p:nvPr/>
        </p:nvSpPr>
        <p:spPr>
          <a:xfrm>
            <a:off x="-6563268" y="6544149"/>
            <a:ext cx="6192080" cy="1113183"/>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자유형 17">
            <a:extLst>
              <a:ext uri="{FF2B5EF4-FFF2-40B4-BE49-F238E27FC236}">
                <a16:creationId xmlns:a16="http://schemas.microsoft.com/office/drawing/2014/main" id="{BB1EFEF5-66BF-240B-D876-BDF9AF8868BC}"/>
              </a:ext>
            </a:extLst>
          </p:cNvPr>
          <p:cNvSpPr/>
          <p:nvPr/>
        </p:nvSpPr>
        <p:spPr>
          <a:xfrm rot="5400000">
            <a:off x="-5941587" y="2788973"/>
            <a:ext cx="1938812" cy="838909"/>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949494">
              <a:alpha val="65000"/>
            </a:srgbClr>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자유형 18">
            <a:extLst>
              <a:ext uri="{FF2B5EF4-FFF2-40B4-BE49-F238E27FC236}">
                <a16:creationId xmlns:a16="http://schemas.microsoft.com/office/drawing/2014/main" id="{331F07B8-83CC-DDB1-0505-F282C05651AD}"/>
              </a:ext>
            </a:extLst>
          </p:cNvPr>
          <p:cNvSpPr/>
          <p:nvPr/>
        </p:nvSpPr>
        <p:spPr>
          <a:xfrm rot="5400000">
            <a:off x="-5941587" y="4120818"/>
            <a:ext cx="1938812" cy="838909"/>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C21300">
              <a:alpha val="65000"/>
            </a:srgbClr>
          </a:solidFill>
          <a:ln>
            <a:solidFill>
              <a:srgbClr val="C1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자유형 22">
            <a:extLst>
              <a:ext uri="{FF2B5EF4-FFF2-40B4-BE49-F238E27FC236}">
                <a16:creationId xmlns:a16="http://schemas.microsoft.com/office/drawing/2014/main" id="{7A29EB09-2D54-0CD5-37CD-660938E7B587}"/>
              </a:ext>
            </a:extLst>
          </p:cNvPr>
          <p:cNvSpPr/>
          <p:nvPr/>
        </p:nvSpPr>
        <p:spPr>
          <a:xfrm rot="5400000">
            <a:off x="-5941588" y="1317976"/>
            <a:ext cx="1938814" cy="838910"/>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041F60">
              <a:alpha val="65000"/>
            </a:srgbClr>
          </a:solidFill>
          <a:ln>
            <a:solidFill>
              <a:srgbClr val="04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dirty="0"/>
          </a:p>
        </p:txBody>
      </p:sp>
      <p:cxnSp>
        <p:nvCxnSpPr>
          <p:cNvPr id="27" name="직선 화살표 연결선 26">
            <a:extLst>
              <a:ext uri="{FF2B5EF4-FFF2-40B4-BE49-F238E27FC236}">
                <a16:creationId xmlns:a16="http://schemas.microsoft.com/office/drawing/2014/main" id="{BADC8AF7-430E-1814-AE4B-1E1C508D7EB3}"/>
              </a:ext>
            </a:extLst>
          </p:cNvPr>
          <p:cNvCxnSpPr>
            <a:cxnSpLocks/>
          </p:cNvCxnSpPr>
          <p:nvPr/>
        </p:nvCxnSpPr>
        <p:spPr>
          <a:xfrm flipV="1">
            <a:off x="-5633893" y="759487"/>
            <a:ext cx="0" cy="4741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B04F91C-4CEF-37BE-E515-82EF6F308D3E}"/>
              </a:ext>
            </a:extLst>
          </p:cNvPr>
          <p:cNvSpPr txBox="1"/>
          <p:nvPr/>
        </p:nvSpPr>
        <p:spPr>
          <a:xfrm rot="16200000">
            <a:off x="-6656006" y="1259808"/>
            <a:ext cx="1369975" cy="369332"/>
          </a:xfrm>
          <a:prstGeom prst="rect">
            <a:avLst/>
          </a:prstGeom>
          <a:noFill/>
        </p:spPr>
        <p:txBody>
          <a:bodyPr wrap="square">
            <a:spAutoFit/>
          </a:bodyPr>
          <a:lstStyle/>
          <a:p>
            <a:r>
              <a:rPr lang="en-US" altLang="ko-Kore-KR" dirty="0">
                <a:sym typeface="Wingdings" pitchFamily="2" charset="2"/>
              </a:rPr>
              <a:t>Performance</a:t>
            </a:r>
            <a:endParaRPr lang="ko-Kore-KR" altLang="en-US" dirty="0"/>
          </a:p>
        </p:txBody>
      </p:sp>
      <p:sp>
        <p:nvSpPr>
          <p:cNvPr id="30" name="직사각형 29">
            <a:extLst>
              <a:ext uri="{FF2B5EF4-FFF2-40B4-BE49-F238E27FC236}">
                <a16:creationId xmlns:a16="http://schemas.microsoft.com/office/drawing/2014/main" id="{E36A3235-620C-8259-0DBA-8B1DC0DBBB49}"/>
              </a:ext>
            </a:extLst>
          </p:cNvPr>
          <p:cNvSpPr/>
          <p:nvPr/>
        </p:nvSpPr>
        <p:spPr>
          <a:xfrm>
            <a:off x="-4522091" y="4383047"/>
            <a:ext cx="297375" cy="297375"/>
          </a:xfrm>
          <a:prstGeom prst="rect">
            <a:avLst/>
          </a:prstGeom>
          <a:solidFill>
            <a:srgbClr val="C00000"/>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31" name="직사각형 30">
            <a:extLst>
              <a:ext uri="{FF2B5EF4-FFF2-40B4-BE49-F238E27FC236}">
                <a16:creationId xmlns:a16="http://schemas.microsoft.com/office/drawing/2014/main" id="{1EB36FB1-955B-790C-5EB3-D2655BD9E1AF}"/>
              </a:ext>
            </a:extLst>
          </p:cNvPr>
          <p:cNvSpPr/>
          <p:nvPr/>
        </p:nvSpPr>
        <p:spPr>
          <a:xfrm>
            <a:off x="-4522091" y="3051202"/>
            <a:ext cx="297375" cy="297375"/>
          </a:xfrm>
          <a:prstGeom prst="rect">
            <a:avLst/>
          </a:prstGeom>
          <a:solidFill>
            <a:srgbClr val="94949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32" name="직사각형 31">
            <a:extLst>
              <a:ext uri="{FF2B5EF4-FFF2-40B4-BE49-F238E27FC236}">
                <a16:creationId xmlns:a16="http://schemas.microsoft.com/office/drawing/2014/main" id="{8CF3E308-1F30-E5FE-9AEA-CB3A9D4AB9B2}"/>
              </a:ext>
            </a:extLst>
          </p:cNvPr>
          <p:cNvSpPr/>
          <p:nvPr/>
        </p:nvSpPr>
        <p:spPr>
          <a:xfrm>
            <a:off x="-4522091" y="1534080"/>
            <a:ext cx="297375" cy="297375"/>
          </a:xfrm>
          <a:prstGeom prst="rect">
            <a:avLst/>
          </a:prstGeom>
          <a:solidFill>
            <a:srgbClr val="002060"/>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1</a:t>
            </a:r>
            <a:endParaRPr kumimoji="1" lang="ko-Kore-KR" altLang="en-US" b="1" dirty="0"/>
          </a:p>
        </p:txBody>
      </p:sp>
      <p:sp>
        <p:nvSpPr>
          <p:cNvPr id="33" name="직사각형 32">
            <a:extLst>
              <a:ext uri="{FF2B5EF4-FFF2-40B4-BE49-F238E27FC236}">
                <a16:creationId xmlns:a16="http://schemas.microsoft.com/office/drawing/2014/main" id="{DA240CEA-A1E4-BDD9-7194-ACAC2F5163F5}"/>
              </a:ext>
            </a:extLst>
          </p:cNvPr>
          <p:cNvSpPr/>
          <p:nvPr/>
        </p:nvSpPr>
        <p:spPr>
          <a:xfrm>
            <a:off x="-3206044" y="2108005"/>
            <a:ext cx="297375" cy="297375"/>
          </a:xfrm>
          <a:prstGeom prst="rect">
            <a:avLst/>
          </a:prstGeom>
          <a:solidFill>
            <a:srgbClr val="949494"/>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2</a:t>
            </a:r>
            <a:endParaRPr kumimoji="1" lang="ko-Kore-KR" altLang="en-US" b="1" dirty="0"/>
          </a:p>
        </p:txBody>
      </p:sp>
      <p:sp>
        <p:nvSpPr>
          <p:cNvPr id="35" name="직사각형 34">
            <a:extLst>
              <a:ext uri="{FF2B5EF4-FFF2-40B4-BE49-F238E27FC236}">
                <a16:creationId xmlns:a16="http://schemas.microsoft.com/office/drawing/2014/main" id="{AF574BBB-A421-737E-61EE-431069F8EE59}"/>
              </a:ext>
            </a:extLst>
          </p:cNvPr>
          <p:cNvSpPr/>
          <p:nvPr/>
        </p:nvSpPr>
        <p:spPr>
          <a:xfrm>
            <a:off x="-3206044" y="3042412"/>
            <a:ext cx="297375" cy="297375"/>
          </a:xfrm>
          <a:prstGeom prst="rect">
            <a:avLst/>
          </a:prstGeom>
          <a:solidFill>
            <a:srgbClr val="BFBFBF">
              <a:alpha val="10000"/>
            </a:srgb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7" name="직사각형 36">
            <a:extLst>
              <a:ext uri="{FF2B5EF4-FFF2-40B4-BE49-F238E27FC236}">
                <a16:creationId xmlns:a16="http://schemas.microsoft.com/office/drawing/2014/main" id="{FF80E912-8C87-6098-24B5-AD7C912C2813}"/>
              </a:ext>
            </a:extLst>
          </p:cNvPr>
          <p:cNvSpPr/>
          <p:nvPr/>
        </p:nvSpPr>
        <p:spPr>
          <a:xfrm>
            <a:off x="-3206044" y="1016314"/>
            <a:ext cx="297375" cy="297375"/>
          </a:xfrm>
          <a:prstGeom prst="rect">
            <a:avLst/>
          </a:prstGeom>
          <a:solidFill>
            <a:srgbClr val="002060"/>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b="1" dirty="0"/>
              <a:t>2</a:t>
            </a:r>
            <a:endParaRPr kumimoji="1" lang="ko-Kore-KR" altLang="en-US" b="1" dirty="0"/>
          </a:p>
        </p:txBody>
      </p:sp>
      <p:sp>
        <p:nvSpPr>
          <p:cNvPr id="38" name="직사각형 37">
            <a:extLst>
              <a:ext uri="{FF2B5EF4-FFF2-40B4-BE49-F238E27FC236}">
                <a16:creationId xmlns:a16="http://schemas.microsoft.com/office/drawing/2014/main" id="{E6D485C8-3B78-8BB1-EDE7-7B1DD7BAE94C}"/>
              </a:ext>
            </a:extLst>
          </p:cNvPr>
          <p:cNvSpPr/>
          <p:nvPr/>
        </p:nvSpPr>
        <p:spPr>
          <a:xfrm>
            <a:off x="-3206044" y="1525777"/>
            <a:ext cx="297375" cy="297375"/>
          </a:xfrm>
          <a:prstGeom prst="rect">
            <a:avLst/>
          </a:prstGeom>
          <a:solidFill>
            <a:srgbClr val="949494">
              <a:alpha val="10000"/>
            </a:srgb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9" name="직사각형 38">
            <a:extLst>
              <a:ext uri="{FF2B5EF4-FFF2-40B4-BE49-F238E27FC236}">
                <a16:creationId xmlns:a16="http://schemas.microsoft.com/office/drawing/2014/main" id="{0EE2EAF3-073D-79E0-FFC3-5BC0F9544B6D}"/>
              </a:ext>
            </a:extLst>
          </p:cNvPr>
          <p:cNvSpPr/>
          <p:nvPr/>
        </p:nvSpPr>
        <p:spPr>
          <a:xfrm>
            <a:off x="-3206044" y="4377114"/>
            <a:ext cx="297375" cy="297375"/>
          </a:xfrm>
          <a:prstGeom prst="rect">
            <a:avLst/>
          </a:prstGeom>
          <a:solidFill>
            <a:srgbClr val="C00000"/>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t>1</a:t>
            </a:r>
            <a:endParaRPr kumimoji="1" lang="ko-Kore-KR" altLang="en-US" b="1" dirty="0"/>
          </a:p>
        </p:txBody>
      </p:sp>
      <p:sp>
        <p:nvSpPr>
          <p:cNvPr id="40" name="직사각형 39">
            <a:extLst>
              <a:ext uri="{FF2B5EF4-FFF2-40B4-BE49-F238E27FC236}">
                <a16:creationId xmlns:a16="http://schemas.microsoft.com/office/drawing/2014/main" id="{BD6FB9A9-5D86-5505-D0D8-2B26A6C4628B}"/>
              </a:ext>
            </a:extLst>
          </p:cNvPr>
          <p:cNvSpPr/>
          <p:nvPr/>
        </p:nvSpPr>
        <p:spPr>
          <a:xfrm>
            <a:off x="-3201155" y="3880458"/>
            <a:ext cx="297375" cy="297375"/>
          </a:xfrm>
          <a:prstGeom prst="rect">
            <a:avLst/>
          </a:prstGeom>
          <a:solidFill>
            <a:srgbClr val="949494">
              <a:alpha val="10000"/>
            </a:srgb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7" name="자유형 46">
            <a:extLst>
              <a:ext uri="{FF2B5EF4-FFF2-40B4-BE49-F238E27FC236}">
                <a16:creationId xmlns:a16="http://schemas.microsoft.com/office/drawing/2014/main" id="{16ABB018-50C4-B53C-F13B-7AA499081584}"/>
              </a:ext>
            </a:extLst>
          </p:cNvPr>
          <p:cNvSpPr/>
          <p:nvPr/>
        </p:nvSpPr>
        <p:spPr>
          <a:xfrm rot="16200000">
            <a:off x="-3392046" y="1846776"/>
            <a:ext cx="1938812" cy="838909"/>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949494">
              <a:alpha val="65000"/>
            </a:srgbClr>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8" name="자유형 47">
            <a:extLst>
              <a:ext uri="{FF2B5EF4-FFF2-40B4-BE49-F238E27FC236}">
                <a16:creationId xmlns:a16="http://schemas.microsoft.com/office/drawing/2014/main" id="{F9093815-C9E0-FF64-94D7-A9405BBEA7AA}"/>
              </a:ext>
            </a:extLst>
          </p:cNvPr>
          <p:cNvSpPr/>
          <p:nvPr/>
        </p:nvSpPr>
        <p:spPr>
          <a:xfrm rot="16200000">
            <a:off x="-3392046" y="3609692"/>
            <a:ext cx="1938812" cy="838909"/>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C21300">
              <a:alpha val="65000"/>
            </a:srgbClr>
          </a:solidFill>
          <a:ln>
            <a:solidFill>
              <a:srgbClr val="C1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49" name="자유형 48">
            <a:extLst>
              <a:ext uri="{FF2B5EF4-FFF2-40B4-BE49-F238E27FC236}">
                <a16:creationId xmlns:a16="http://schemas.microsoft.com/office/drawing/2014/main" id="{F6BAFCEF-C778-DFF0-CC8E-15190248D1D8}"/>
              </a:ext>
            </a:extLst>
          </p:cNvPr>
          <p:cNvSpPr/>
          <p:nvPr/>
        </p:nvSpPr>
        <p:spPr>
          <a:xfrm rot="16200000">
            <a:off x="-3392047" y="740600"/>
            <a:ext cx="1938814" cy="838910"/>
          </a:xfrm>
          <a:custGeom>
            <a:avLst/>
            <a:gdLst>
              <a:gd name="connsiteX0" fmla="*/ 0 w 6202018"/>
              <a:gd name="connsiteY0" fmla="*/ 2673628 h 2683567"/>
              <a:gd name="connsiteX1" fmla="*/ 1977887 w 6202018"/>
              <a:gd name="connsiteY1" fmla="*/ 1967949 h 2683567"/>
              <a:gd name="connsiteX2" fmla="*/ 3101009 w 6202018"/>
              <a:gd name="connsiteY2" fmla="*/ 1 h 2683567"/>
              <a:gd name="connsiteX3" fmla="*/ 4234070 w 6202018"/>
              <a:gd name="connsiteY3" fmla="*/ 1977888 h 2683567"/>
              <a:gd name="connsiteX4" fmla="*/ 6202018 w 6202018"/>
              <a:gd name="connsiteY4" fmla="*/ 2683567 h 268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18" h="2683567">
                <a:moveTo>
                  <a:pt x="0" y="2673628"/>
                </a:moveTo>
                <a:cubicBezTo>
                  <a:pt x="730526" y="2543590"/>
                  <a:pt x="1461052" y="2413553"/>
                  <a:pt x="1977887" y="1967949"/>
                </a:cubicBezTo>
                <a:cubicBezTo>
                  <a:pt x="2494722" y="1522345"/>
                  <a:pt x="2724979" y="-1655"/>
                  <a:pt x="3101009" y="1"/>
                </a:cubicBezTo>
                <a:cubicBezTo>
                  <a:pt x="3477039" y="1657"/>
                  <a:pt x="3717235" y="1530627"/>
                  <a:pt x="4234070" y="1977888"/>
                </a:cubicBezTo>
                <a:cubicBezTo>
                  <a:pt x="4750905" y="2425149"/>
                  <a:pt x="5877340" y="2567610"/>
                  <a:pt x="6202018" y="2683567"/>
                </a:cubicBezTo>
              </a:path>
            </a:pathLst>
          </a:custGeom>
          <a:solidFill>
            <a:srgbClr val="041F60">
              <a:alpha val="65000"/>
            </a:srgbClr>
          </a:solidFill>
          <a:ln>
            <a:solidFill>
              <a:srgbClr val="04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dirty="0"/>
          </a:p>
        </p:txBody>
      </p:sp>
      <p:sp>
        <p:nvSpPr>
          <p:cNvPr id="51" name="TextBox 50">
            <a:extLst>
              <a:ext uri="{FF2B5EF4-FFF2-40B4-BE49-F238E27FC236}">
                <a16:creationId xmlns:a16="http://schemas.microsoft.com/office/drawing/2014/main" id="{0825D312-2337-0C50-0AC7-1894A40ACC19}"/>
              </a:ext>
            </a:extLst>
          </p:cNvPr>
          <p:cNvSpPr txBox="1"/>
          <p:nvPr/>
        </p:nvSpPr>
        <p:spPr>
          <a:xfrm>
            <a:off x="-4506590" y="5708959"/>
            <a:ext cx="454148" cy="369332"/>
          </a:xfrm>
          <a:prstGeom prst="rect">
            <a:avLst/>
          </a:prstGeom>
          <a:noFill/>
        </p:spPr>
        <p:txBody>
          <a:bodyPr wrap="square">
            <a:spAutoFit/>
          </a:bodyPr>
          <a:lstStyle/>
          <a:p>
            <a:r>
              <a:rPr lang="en-US" altLang="ko-Kore-KR" dirty="0">
                <a:sym typeface="Wingdings" pitchFamily="2" charset="2"/>
              </a:rPr>
              <a:t>T</a:t>
            </a:r>
            <a:endParaRPr lang="ko-Kore-KR" altLang="en-US" dirty="0"/>
          </a:p>
        </p:txBody>
      </p:sp>
      <p:sp>
        <p:nvSpPr>
          <p:cNvPr id="52" name="TextBox 51">
            <a:extLst>
              <a:ext uri="{FF2B5EF4-FFF2-40B4-BE49-F238E27FC236}">
                <a16:creationId xmlns:a16="http://schemas.microsoft.com/office/drawing/2014/main" id="{628CEC8A-ED34-37BA-5A52-4C6A1F2F1F33}"/>
              </a:ext>
            </a:extLst>
          </p:cNvPr>
          <p:cNvSpPr txBox="1"/>
          <p:nvPr/>
        </p:nvSpPr>
        <p:spPr>
          <a:xfrm>
            <a:off x="-3251355" y="5708959"/>
            <a:ext cx="685371" cy="369332"/>
          </a:xfrm>
          <a:prstGeom prst="rect">
            <a:avLst/>
          </a:prstGeom>
          <a:noFill/>
        </p:spPr>
        <p:txBody>
          <a:bodyPr wrap="square">
            <a:spAutoFit/>
          </a:bodyPr>
          <a:lstStyle/>
          <a:p>
            <a:r>
              <a:rPr lang="en-US" altLang="ko-Kore-KR" dirty="0">
                <a:sym typeface="Wingdings" pitchFamily="2" charset="2"/>
              </a:rPr>
              <a:t>T+1</a:t>
            </a:r>
            <a:endParaRPr lang="ko-Kore-KR" altLang="en-US" dirty="0"/>
          </a:p>
        </p:txBody>
      </p:sp>
      <p:cxnSp>
        <p:nvCxnSpPr>
          <p:cNvPr id="53" name="직선 화살표 연결선 52">
            <a:extLst>
              <a:ext uri="{FF2B5EF4-FFF2-40B4-BE49-F238E27FC236}">
                <a16:creationId xmlns:a16="http://schemas.microsoft.com/office/drawing/2014/main" id="{D69D9A7F-B72D-F044-9351-C1ECC54F0E55}"/>
              </a:ext>
            </a:extLst>
          </p:cNvPr>
          <p:cNvCxnSpPr>
            <a:cxnSpLocks/>
            <a:stCxn id="32" idx="3"/>
            <a:endCxn id="37" idx="1"/>
          </p:cNvCxnSpPr>
          <p:nvPr/>
        </p:nvCxnSpPr>
        <p:spPr>
          <a:xfrm flipV="1">
            <a:off x="-4224716" y="1165002"/>
            <a:ext cx="1018672" cy="5177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1119C98-52AE-E476-0C9F-781281155A53}"/>
              </a:ext>
            </a:extLst>
          </p:cNvPr>
          <p:cNvCxnSpPr>
            <a:cxnSpLocks/>
            <a:stCxn id="32" idx="3"/>
            <a:endCxn id="38" idx="1"/>
          </p:cNvCxnSpPr>
          <p:nvPr/>
        </p:nvCxnSpPr>
        <p:spPr>
          <a:xfrm flipV="1">
            <a:off x="-4224716" y="1674465"/>
            <a:ext cx="1018672" cy="83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D2E27D8-4ACC-5F1B-82C8-BF54F8DA5EF6}"/>
              </a:ext>
            </a:extLst>
          </p:cNvPr>
          <p:cNvCxnSpPr>
            <a:cxnSpLocks/>
            <a:stCxn id="31" idx="3"/>
            <a:endCxn id="33" idx="1"/>
          </p:cNvCxnSpPr>
          <p:nvPr/>
        </p:nvCxnSpPr>
        <p:spPr>
          <a:xfrm flipV="1">
            <a:off x="-4224716" y="2256693"/>
            <a:ext cx="1018672" cy="9431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73D368A-9754-D6A2-843D-0719009E7FC4}"/>
              </a:ext>
            </a:extLst>
          </p:cNvPr>
          <p:cNvCxnSpPr>
            <a:cxnSpLocks/>
            <a:stCxn id="31" idx="3"/>
            <a:endCxn id="35" idx="1"/>
          </p:cNvCxnSpPr>
          <p:nvPr/>
        </p:nvCxnSpPr>
        <p:spPr>
          <a:xfrm flipV="1">
            <a:off x="-4224716" y="3191100"/>
            <a:ext cx="1018672" cy="879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A0B398FB-5765-0EA9-1346-0021A3986C1D}"/>
              </a:ext>
            </a:extLst>
          </p:cNvPr>
          <p:cNvCxnSpPr>
            <a:cxnSpLocks/>
            <a:stCxn id="30" idx="3"/>
            <a:endCxn id="39" idx="1"/>
          </p:cNvCxnSpPr>
          <p:nvPr/>
        </p:nvCxnSpPr>
        <p:spPr>
          <a:xfrm flipV="1">
            <a:off x="-4224716" y="4525802"/>
            <a:ext cx="1018672" cy="59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442213D-9C3F-3996-D52C-B1DE2BD324F1}"/>
              </a:ext>
            </a:extLst>
          </p:cNvPr>
          <p:cNvCxnSpPr>
            <a:cxnSpLocks/>
            <a:stCxn id="30" idx="3"/>
            <a:endCxn id="40" idx="1"/>
          </p:cNvCxnSpPr>
          <p:nvPr/>
        </p:nvCxnSpPr>
        <p:spPr>
          <a:xfrm flipV="1">
            <a:off x="-4224716" y="4029146"/>
            <a:ext cx="1023561" cy="50258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A1AA70B2-3F7F-AF4A-9795-F029725EFC9B}"/>
              </a:ext>
            </a:extLst>
          </p:cNvPr>
          <p:cNvCxnSpPr>
            <a:cxnSpLocks/>
          </p:cNvCxnSpPr>
          <p:nvPr/>
        </p:nvCxnSpPr>
        <p:spPr>
          <a:xfrm flipV="1">
            <a:off x="-1713186" y="759487"/>
            <a:ext cx="0" cy="4741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9BD33F6-BD26-8B38-287D-87C2EEC4A192}"/>
              </a:ext>
            </a:extLst>
          </p:cNvPr>
          <p:cNvSpPr txBox="1"/>
          <p:nvPr/>
        </p:nvSpPr>
        <p:spPr>
          <a:xfrm rot="16200000">
            <a:off x="-2134813" y="1259810"/>
            <a:ext cx="1369975" cy="369332"/>
          </a:xfrm>
          <a:prstGeom prst="rect">
            <a:avLst/>
          </a:prstGeom>
          <a:noFill/>
        </p:spPr>
        <p:txBody>
          <a:bodyPr wrap="square">
            <a:spAutoFit/>
          </a:bodyPr>
          <a:lstStyle/>
          <a:p>
            <a:r>
              <a:rPr lang="en-US" altLang="ko-Kore-KR" dirty="0">
                <a:sym typeface="Wingdings" pitchFamily="2" charset="2"/>
              </a:rPr>
              <a:t>Demand Dist.</a:t>
            </a:r>
            <a:endParaRPr lang="ko-Kore-KR" altLang="en-US" dirty="0"/>
          </a:p>
        </p:txBody>
      </p:sp>
      <p:cxnSp>
        <p:nvCxnSpPr>
          <p:cNvPr id="75" name="직선 화살표 연결선 74">
            <a:extLst>
              <a:ext uri="{FF2B5EF4-FFF2-40B4-BE49-F238E27FC236}">
                <a16:creationId xmlns:a16="http://schemas.microsoft.com/office/drawing/2014/main" id="{E1B11A2E-B2EB-5E91-9393-4CB895470CC3}"/>
              </a:ext>
            </a:extLst>
          </p:cNvPr>
          <p:cNvCxnSpPr>
            <a:cxnSpLocks/>
          </p:cNvCxnSpPr>
          <p:nvPr/>
        </p:nvCxnSpPr>
        <p:spPr>
          <a:xfrm>
            <a:off x="-5633893" y="5509679"/>
            <a:ext cx="39994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연결선[R] 15">
            <a:extLst>
              <a:ext uri="{FF2B5EF4-FFF2-40B4-BE49-F238E27FC236}">
                <a16:creationId xmlns:a16="http://schemas.microsoft.com/office/drawing/2014/main" id="{BF6A9874-86BE-3E59-75B5-6A24166C0B1A}"/>
              </a:ext>
            </a:extLst>
          </p:cNvPr>
          <p:cNvCxnSpPr>
            <a:cxnSpLocks/>
          </p:cNvCxnSpPr>
          <p:nvPr/>
        </p:nvCxnSpPr>
        <p:spPr>
          <a:xfrm flipV="1">
            <a:off x="-4346001" y="5333631"/>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R] 15">
            <a:extLst>
              <a:ext uri="{FF2B5EF4-FFF2-40B4-BE49-F238E27FC236}">
                <a16:creationId xmlns:a16="http://schemas.microsoft.com/office/drawing/2014/main" id="{5029564D-96D7-D57C-3877-7D1287F5E4FF}"/>
              </a:ext>
            </a:extLst>
          </p:cNvPr>
          <p:cNvCxnSpPr>
            <a:cxnSpLocks/>
          </p:cNvCxnSpPr>
          <p:nvPr/>
        </p:nvCxnSpPr>
        <p:spPr>
          <a:xfrm flipV="1">
            <a:off x="-3048542" y="5333631"/>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5A00731-5884-2736-1DC2-9FB26D3941E8}"/>
              </a:ext>
            </a:extLst>
          </p:cNvPr>
          <p:cNvSpPr txBox="1"/>
          <p:nvPr/>
        </p:nvSpPr>
        <p:spPr>
          <a:xfrm>
            <a:off x="536244" y="5493516"/>
            <a:ext cx="1925700" cy="584775"/>
          </a:xfrm>
          <a:prstGeom prst="rect">
            <a:avLst/>
          </a:prstGeom>
          <a:noFill/>
        </p:spPr>
        <p:txBody>
          <a:bodyPr wrap="square">
            <a:spAutoFit/>
          </a:bodyPr>
          <a:lstStyle/>
          <a:p>
            <a:r>
              <a:rPr lang="en-US" altLang="ko-Kore-KR" sz="1600" b="1" dirty="0">
                <a:solidFill>
                  <a:srgbClr val="C00000"/>
                </a:solidFill>
              </a:rPr>
              <a:t>[1] : </a:t>
            </a:r>
            <a:r>
              <a:rPr lang="ko-Kore-KR" altLang="en-US" sz="1600" b="1" dirty="0">
                <a:solidFill>
                  <a:srgbClr val="C00000"/>
                </a:solidFill>
              </a:rPr>
              <a:t>수요 감소</a:t>
            </a:r>
            <a:endParaRPr lang="en-US" altLang="ko-Kore-KR" sz="1600" b="1" dirty="0">
              <a:solidFill>
                <a:srgbClr val="C00000"/>
              </a:solidFill>
            </a:endParaRPr>
          </a:p>
          <a:p>
            <a:r>
              <a:rPr lang="en-US" altLang="ko-Kore-KR" sz="1600" b="1" dirty="0">
                <a:solidFill>
                  <a:schemeClr val="bg1">
                    <a:lumMod val="50000"/>
                  </a:schemeClr>
                </a:solidFill>
              </a:rPr>
              <a:t>[2]</a:t>
            </a:r>
            <a:r>
              <a:rPr lang="ko-Kore-KR" altLang="en-US" sz="1600" b="1" dirty="0">
                <a:solidFill>
                  <a:schemeClr val="bg1">
                    <a:lumMod val="50000"/>
                  </a:schemeClr>
                </a:solidFill>
              </a:rPr>
              <a:t> </a:t>
            </a:r>
            <a:r>
              <a:rPr lang="en-US" altLang="ko-Kore-KR" sz="1600" b="1" dirty="0">
                <a:solidFill>
                  <a:schemeClr val="bg1">
                    <a:lumMod val="50000"/>
                  </a:schemeClr>
                </a:solidFill>
              </a:rPr>
              <a:t>: cannibalized</a:t>
            </a:r>
            <a:endParaRPr lang="ko-Kore-KR" altLang="en-US" sz="1600" b="1" dirty="0">
              <a:solidFill>
                <a:schemeClr val="bg1">
                  <a:lumMod val="50000"/>
                </a:schemeClr>
              </a:solidFill>
            </a:endParaRPr>
          </a:p>
        </p:txBody>
      </p:sp>
      <p:pic>
        <p:nvPicPr>
          <p:cNvPr id="121" name="그래픽 120">
            <a:extLst>
              <a:ext uri="{FF2B5EF4-FFF2-40B4-BE49-F238E27FC236}">
                <a16:creationId xmlns:a16="http://schemas.microsoft.com/office/drawing/2014/main" id="{065A4D0E-18C6-0632-D681-10735645A5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614" y="1523588"/>
            <a:ext cx="3333003" cy="3986091"/>
          </a:xfrm>
          <a:prstGeom prst="rect">
            <a:avLst/>
          </a:prstGeom>
        </p:spPr>
      </p:pic>
      <p:sp>
        <p:nvSpPr>
          <p:cNvPr id="123" name="TextBox 122">
            <a:extLst>
              <a:ext uri="{FF2B5EF4-FFF2-40B4-BE49-F238E27FC236}">
                <a16:creationId xmlns:a16="http://schemas.microsoft.com/office/drawing/2014/main" id="{5A397568-0B50-94F0-CB68-7B5D5F929B8C}"/>
              </a:ext>
            </a:extLst>
          </p:cNvPr>
          <p:cNvSpPr txBox="1"/>
          <p:nvPr/>
        </p:nvSpPr>
        <p:spPr>
          <a:xfrm>
            <a:off x="4185661" y="2426908"/>
            <a:ext cx="2898642" cy="369332"/>
          </a:xfrm>
          <a:prstGeom prst="rect">
            <a:avLst/>
          </a:prstGeom>
          <a:noFill/>
        </p:spPr>
        <p:txBody>
          <a:bodyPr wrap="square">
            <a:spAutoFit/>
          </a:bodyPr>
          <a:lstStyle/>
          <a:p>
            <a:r>
              <a:rPr kumimoji="1" lang="en-US" altLang="ko-Kore-KR" b="1" spc="-40" dirty="0">
                <a:latin typeface="+mn-ea"/>
              </a:rPr>
              <a:t>Method </a:t>
            </a:r>
            <a:r>
              <a:rPr kumimoji="1" lang="en-US" altLang="ko-Kore-KR" spc="-40" dirty="0">
                <a:latin typeface="+mn-ea"/>
              </a:rPr>
              <a:t>- </a:t>
            </a:r>
            <a:r>
              <a:rPr kumimoji="1" lang="en-US" altLang="ko-Kore-KR" sz="1600" spc="-40" dirty="0">
                <a:latin typeface="+mn-ea"/>
              </a:rPr>
              <a:t>(core, unique)</a:t>
            </a:r>
            <a:endParaRPr kumimoji="1" lang="en-US" altLang="ko-Kore-KR" spc="-40" dirty="0">
              <a:latin typeface="+mn-ea"/>
            </a:endParaRPr>
          </a:p>
        </p:txBody>
      </p:sp>
      <p:sp>
        <p:nvSpPr>
          <p:cNvPr id="124" name="TextBox 123">
            <a:extLst>
              <a:ext uri="{FF2B5EF4-FFF2-40B4-BE49-F238E27FC236}">
                <a16:creationId xmlns:a16="http://schemas.microsoft.com/office/drawing/2014/main" id="{D2C7D86E-3044-31BD-913C-48844A557F80}"/>
              </a:ext>
            </a:extLst>
          </p:cNvPr>
          <p:cNvSpPr txBox="1"/>
          <p:nvPr/>
        </p:nvSpPr>
        <p:spPr>
          <a:xfrm>
            <a:off x="4355402" y="2867933"/>
            <a:ext cx="4036673" cy="2031325"/>
          </a:xfrm>
          <a:prstGeom prst="rect">
            <a:avLst/>
          </a:prstGeom>
          <a:noFill/>
        </p:spPr>
        <p:txBody>
          <a:bodyPr wrap="square">
            <a:spAutoFit/>
          </a:bodyPr>
          <a:lstStyle/>
          <a:p>
            <a:r>
              <a:rPr kumimoji="1" lang="en-US" altLang="ko-KR" b="1" spc="-40" dirty="0">
                <a:latin typeface="+mn-ea"/>
              </a:rPr>
              <a:t>PS</a:t>
            </a:r>
            <a:r>
              <a:rPr kumimoji="1" lang="en-US" altLang="ko-KR" b="1" spc="-40" baseline="30000" dirty="0">
                <a:latin typeface="+mn-ea"/>
              </a:rPr>
              <a:t>T </a:t>
            </a:r>
            <a:r>
              <a:rPr kumimoji="1" lang="en-US" altLang="ko-KR" b="1" spc="-40" dirty="0">
                <a:latin typeface="+mn-ea"/>
              </a:rPr>
              <a:t>= {P</a:t>
            </a:r>
            <a:r>
              <a:rPr kumimoji="1" lang="en-US" altLang="ko-KR" b="1" spc="-40" baseline="-25000" dirty="0">
                <a:latin typeface="+mn-ea"/>
              </a:rPr>
              <a:t>1</a:t>
            </a:r>
            <a:r>
              <a:rPr kumimoji="1" lang="en-US" altLang="ko-KR" b="1" spc="-40" baseline="30000" dirty="0">
                <a:latin typeface="+mn-ea"/>
              </a:rPr>
              <a:t>T</a:t>
            </a:r>
            <a:r>
              <a:rPr kumimoji="1" lang="en-US" altLang="ko-KR" b="1" spc="-40" dirty="0">
                <a:latin typeface="+mn-ea"/>
              </a:rPr>
              <a:t>, P</a:t>
            </a:r>
            <a:r>
              <a:rPr kumimoji="1" lang="en-US" altLang="ko-KR" b="1" spc="-40" baseline="-25000" dirty="0">
                <a:latin typeface="+mn-ea"/>
              </a:rPr>
              <a:t>2</a:t>
            </a:r>
            <a:r>
              <a:rPr kumimoji="1" lang="en-US" altLang="ko-KR" b="1" spc="-40" baseline="30000" dirty="0">
                <a:latin typeface="+mn-ea"/>
              </a:rPr>
              <a:t>T</a:t>
            </a:r>
            <a:r>
              <a:rPr kumimoji="1" lang="en-US" altLang="ko-KR" b="1" spc="-40" dirty="0">
                <a:latin typeface="+mn-ea"/>
              </a:rPr>
              <a:t>,</a:t>
            </a:r>
            <a:r>
              <a:rPr lang="ko-Kore-KR" altLang="en-US" b="0" i="0" u="none" strike="noStrike" dirty="0">
                <a:solidFill>
                  <a:srgbClr val="000000"/>
                </a:solidFill>
                <a:effectLst/>
                <a:latin typeface="STIXGeneral-Regular"/>
              </a:rPr>
              <a:t> </a:t>
            </a:r>
            <a:r>
              <a:rPr lang="en-US" altLang="ko-Kore-KR" b="0" i="0" u="none" strike="noStrike" dirty="0">
                <a:solidFill>
                  <a:srgbClr val="000000"/>
                </a:solidFill>
                <a:effectLst/>
                <a:latin typeface="STIXGeneral-Regular"/>
              </a:rPr>
              <a:t>…</a:t>
            </a:r>
            <a:r>
              <a:rPr lang="ko-Kore-KR" altLang="en-US" dirty="0"/>
              <a:t> </a:t>
            </a:r>
            <a:r>
              <a:rPr lang="en-US" altLang="ko-Kore-KR" dirty="0"/>
              <a:t>,</a:t>
            </a:r>
            <a:r>
              <a:rPr kumimoji="1" lang="en-US" altLang="ko-KR" b="1" spc="-40" dirty="0" err="1">
                <a:latin typeface="+mn-ea"/>
              </a:rPr>
              <a:t>P</a:t>
            </a:r>
            <a:r>
              <a:rPr kumimoji="1" lang="en-US" altLang="ko-KR" b="1" spc="-40" baseline="-25000" dirty="0" err="1">
                <a:latin typeface="+mn-ea"/>
              </a:rPr>
              <a:t>i</a:t>
            </a:r>
            <a:r>
              <a:rPr kumimoji="1" lang="en-US" altLang="ko-KR" b="1" spc="-40" baseline="30000" dirty="0" err="1">
                <a:latin typeface="+mn-ea"/>
              </a:rPr>
              <a:t>T</a:t>
            </a:r>
            <a:r>
              <a:rPr kumimoji="1" lang="en-US" altLang="ko-KR" b="1" spc="-40" dirty="0">
                <a:latin typeface="+mn-ea"/>
              </a:rPr>
              <a:t> ,</a:t>
            </a:r>
            <a:r>
              <a:rPr lang="ko-Kore-KR" altLang="en-US" b="0" i="0" u="none" strike="noStrike" dirty="0">
                <a:solidFill>
                  <a:srgbClr val="000000"/>
                </a:solidFill>
                <a:effectLst/>
                <a:latin typeface="STIXGeneral-Regular"/>
              </a:rPr>
              <a:t> </a:t>
            </a:r>
            <a:r>
              <a:rPr lang="en-US" altLang="ko-Kore-KR" b="0" i="0" u="none" strike="noStrike" dirty="0">
                <a:solidFill>
                  <a:srgbClr val="000000"/>
                </a:solidFill>
                <a:effectLst/>
                <a:latin typeface="STIXGeneral-Regular"/>
              </a:rPr>
              <a:t>…</a:t>
            </a:r>
            <a:r>
              <a:rPr lang="ko-Kore-KR" altLang="en-US" dirty="0"/>
              <a:t> </a:t>
            </a:r>
            <a:r>
              <a:rPr lang="en-US" altLang="ko-Kore-KR" dirty="0"/>
              <a:t>,</a:t>
            </a:r>
            <a:r>
              <a:rPr kumimoji="1" lang="en-US" altLang="ko-KR" b="1" spc="-40" dirty="0" err="1">
                <a:latin typeface="+mn-ea"/>
              </a:rPr>
              <a:t>P</a:t>
            </a:r>
            <a:r>
              <a:rPr kumimoji="1" lang="en-US" altLang="ko-KR" b="1" spc="-40" baseline="-25000" dirty="0" err="1">
                <a:latin typeface="+mn-ea"/>
              </a:rPr>
              <a:t>n</a:t>
            </a:r>
            <a:r>
              <a:rPr kumimoji="1" lang="en-US" altLang="ko-KR" b="1" spc="-40" baseline="30000" dirty="0" err="1">
                <a:latin typeface="+mn-ea"/>
              </a:rPr>
              <a:t>T</a:t>
            </a:r>
            <a:r>
              <a:rPr kumimoji="1" lang="en-US" altLang="ko-KR" b="1" spc="-40" dirty="0">
                <a:latin typeface="+mn-ea"/>
              </a:rPr>
              <a:t>}</a:t>
            </a:r>
          </a:p>
          <a:p>
            <a:r>
              <a:rPr kumimoji="1" lang="en-US" altLang="ko-KR" b="1" spc="-40" dirty="0" err="1">
                <a:latin typeface="+mn-ea"/>
              </a:rPr>
              <a:t>P</a:t>
            </a:r>
            <a:r>
              <a:rPr kumimoji="1" lang="en-US" altLang="ko-KR" b="1" spc="-40" baseline="-25000" dirty="0" err="1">
                <a:latin typeface="+mn-ea"/>
              </a:rPr>
              <a:t>i</a:t>
            </a:r>
            <a:r>
              <a:rPr kumimoji="1" lang="en-US" altLang="ko-KR" b="1" spc="-40" baseline="30000" dirty="0" err="1">
                <a:latin typeface="+mn-ea"/>
              </a:rPr>
              <a:t>T</a:t>
            </a:r>
            <a:r>
              <a:rPr kumimoji="1" lang="en-US" altLang="ko-KR" b="1" spc="-40" dirty="0">
                <a:latin typeface="+mn-ea"/>
              </a:rPr>
              <a:t> = (</a:t>
            </a:r>
            <a:r>
              <a:rPr kumimoji="1" lang="en-US" altLang="ko-KR" b="1" spc="-40" dirty="0" err="1">
                <a:latin typeface="+mn-ea"/>
              </a:rPr>
              <a:t>c</a:t>
            </a:r>
            <a:r>
              <a:rPr kumimoji="1" lang="en-US" altLang="ko-KR" b="1" spc="-40" baseline="30000" dirty="0" err="1">
                <a:latin typeface="+mn-ea"/>
              </a:rPr>
              <a:t>t</a:t>
            </a:r>
            <a:r>
              <a:rPr kumimoji="1" lang="en-US" altLang="ko-KR" b="1" spc="-40" dirty="0">
                <a:latin typeface="+mn-ea"/>
              </a:rPr>
              <a:t>, </a:t>
            </a:r>
            <a:r>
              <a:rPr kumimoji="1" lang="en-US" altLang="ko-KR" b="1" spc="-40" dirty="0" err="1">
                <a:latin typeface="+mn-ea"/>
              </a:rPr>
              <a:t>u</a:t>
            </a:r>
            <a:r>
              <a:rPr kumimoji="1" lang="en-US" altLang="ko-KR" b="1" spc="-40" baseline="-25000" dirty="0" err="1">
                <a:latin typeface="+mn-ea"/>
              </a:rPr>
              <a:t>i</a:t>
            </a:r>
            <a:r>
              <a:rPr kumimoji="1" lang="en-US" altLang="ko-KR" b="1" spc="-40" baseline="30000" dirty="0" err="1">
                <a:latin typeface="+mn-ea"/>
              </a:rPr>
              <a:t>t</a:t>
            </a:r>
            <a:r>
              <a:rPr kumimoji="1" lang="en-US" altLang="ko-KR" b="1" spc="-40" dirty="0">
                <a:latin typeface="+mn-ea"/>
              </a:rPr>
              <a:t>)</a:t>
            </a:r>
          </a:p>
          <a:p>
            <a:endParaRPr kumimoji="1" lang="en-US" altLang="ko-Kore-KR" b="1" spc="-40" dirty="0">
              <a:latin typeface="+mn-ea"/>
            </a:endParaRPr>
          </a:p>
          <a:p>
            <a:r>
              <a:rPr kumimoji="1" lang="en-US" altLang="ko-Kore-KR" b="1" spc="-40" dirty="0" err="1">
                <a:latin typeface="+mn-ea"/>
              </a:rPr>
              <a:t>HDD</a:t>
            </a:r>
            <a:r>
              <a:rPr kumimoji="1" lang="en-US" altLang="ko-KR" b="1" spc="-40" baseline="-25000" dirty="0" err="1">
                <a:latin typeface="+mn-ea"/>
              </a:rPr>
              <a:t>i</a:t>
            </a:r>
            <a:r>
              <a:rPr kumimoji="1" lang="en-US" altLang="ko-KR" b="1" spc="-40" baseline="30000" dirty="0" err="1">
                <a:latin typeface="+mn-ea"/>
              </a:rPr>
              <a:t>T</a:t>
            </a:r>
            <a:r>
              <a:rPr kumimoji="1" lang="en-US" altLang="ko-KR" b="1" spc="-40" baseline="30000" dirty="0">
                <a:latin typeface="+mn-ea"/>
              </a:rPr>
              <a:t> </a:t>
            </a:r>
            <a:r>
              <a:rPr kumimoji="1" lang="en-US" altLang="ko-KR" b="1" spc="-40" dirty="0">
                <a:latin typeface="+mn-ea"/>
              </a:rPr>
              <a:t>= f(</a:t>
            </a:r>
            <a:r>
              <a:rPr kumimoji="1" lang="en-US" altLang="ko-KR" b="1" spc="-40" dirty="0" err="1">
                <a:latin typeface="+mn-ea"/>
              </a:rPr>
              <a:t>P</a:t>
            </a:r>
            <a:r>
              <a:rPr kumimoji="1" lang="en-US" altLang="ko-KR" b="1" spc="-40" baseline="-25000" dirty="0" err="1">
                <a:latin typeface="+mn-ea"/>
              </a:rPr>
              <a:t>i</a:t>
            </a:r>
            <a:r>
              <a:rPr kumimoji="1" lang="en-US" altLang="ko-KR" b="1" spc="-40" baseline="30000" dirty="0" err="1">
                <a:latin typeface="+mn-ea"/>
              </a:rPr>
              <a:t>T</a:t>
            </a:r>
            <a:r>
              <a:rPr kumimoji="1" lang="en-US" altLang="ko-KR" b="1" spc="-40" dirty="0">
                <a:latin typeface="+mn-ea"/>
              </a:rPr>
              <a:t>) - f(P</a:t>
            </a:r>
            <a:r>
              <a:rPr kumimoji="1" lang="en-US" altLang="ko-KR" b="1" spc="-40" baseline="-25000" dirty="0">
                <a:latin typeface="+mn-ea"/>
              </a:rPr>
              <a:t>i</a:t>
            </a:r>
            <a:r>
              <a:rPr kumimoji="1" lang="en-US" altLang="ko-KR" b="1" spc="-40" baseline="30000" dirty="0">
                <a:latin typeface="+mn-ea"/>
              </a:rPr>
              <a:t>T-1</a:t>
            </a:r>
            <a:r>
              <a:rPr kumimoji="1" lang="en-US" altLang="ko-KR" b="1" spc="-40" dirty="0">
                <a:latin typeface="+mn-ea"/>
              </a:rPr>
              <a:t>)</a:t>
            </a:r>
          </a:p>
          <a:p>
            <a:r>
              <a:rPr kumimoji="1" lang="en-US" altLang="ko-Kore-KR" b="1" spc="-40" dirty="0" err="1">
                <a:latin typeface="+mn-ea"/>
              </a:rPr>
              <a:t>VDD</a:t>
            </a:r>
            <a:r>
              <a:rPr kumimoji="1" lang="en-US" altLang="ko-KR" b="1" spc="-40" baseline="-25000" dirty="0" err="1">
                <a:latin typeface="+mn-ea"/>
              </a:rPr>
              <a:t>i,j</a:t>
            </a:r>
            <a:r>
              <a:rPr kumimoji="1" lang="en-US" altLang="ko-KR" b="1" spc="-40" baseline="30000" dirty="0" err="1">
                <a:latin typeface="+mn-ea"/>
              </a:rPr>
              <a:t>T</a:t>
            </a:r>
            <a:r>
              <a:rPr kumimoji="1" lang="en-US" altLang="ko-KR" b="1" spc="-40" baseline="30000" dirty="0">
                <a:latin typeface="+mn-ea"/>
              </a:rPr>
              <a:t> </a:t>
            </a:r>
            <a:r>
              <a:rPr kumimoji="1" lang="en-US" altLang="ko-KR" b="1" spc="-40" dirty="0">
                <a:latin typeface="+mn-ea"/>
              </a:rPr>
              <a:t>= g(</a:t>
            </a:r>
            <a:r>
              <a:rPr kumimoji="1" lang="en-US" altLang="ko-KR" b="1" spc="-40" dirty="0" err="1">
                <a:latin typeface="+mn-ea"/>
              </a:rPr>
              <a:t>P</a:t>
            </a:r>
            <a:r>
              <a:rPr kumimoji="1" lang="en-US" altLang="ko-KR" b="1" spc="-40" baseline="-25000" dirty="0" err="1">
                <a:latin typeface="+mn-ea"/>
              </a:rPr>
              <a:t>i</a:t>
            </a:r>
            <a:r>
              <a:rPr kumimoji="1" lang="en-US" altLang="ko-KR" b="1" spc="-40" baseline="30000" dirty="0" err="1">
                <a:latin typeface="+mn-ea"/>
              </a:rPr>
              <a:t>T</a:t>
            </a:r>
            <a:r>
              <a:rPr kumimoji="1" lang="en-US" altLang="ko-KR" b="1" spc="-40" dirty="0">
                <a:latin typeface="+mn-ea"/>
              </a:rPr>
              <a:t>) - g(</a:t>
            </a:r>
            <a:r>
              <a:rPr kumimoji="1" lang="en-US" altLang="ko-KR" b="1" spc="-40" dirty="0" err="1">
                <a:latin typeface="+mn-ea"/>
              </a:rPr>
              <a:t>P</a:t>
            </a:r>
            <a:r>
              <a:rPr kumimoji="1" lang="en-US" altLang="ko-KR" b="1" spc="-40" baseline="-25000" dirty="0" err="1">
                <a:latin typeface="+mn-ea"/>
              </a:rPr>
              <a:t>j</a:t>
            </a:r>
            <a:r>
              <a:rPr kumimoji="1" lang="en-US" altLang="ko-KR" b="1" spc="-40" baseline="30000" dirty="0" err="1">
                <a:latin typeface="+mn-ea"/>
              </a:rPr>
              <a:t>T</a:t>
            </a:r>
            <a:r>
              <a:rPr kumimoji="1" lang="en-US" altLang="ko-KR" b="1" spc="-40" dirty="0">
                <a:latin typeface="+mn-ea"/>
              </a:rPr>
              <a:t>)</a:t>
            </a:r>
          </a:p>
          <a:p>
            <a:endParaRPr kumimoji="1" lang="en-US" altLang="ko-KR" b="1" spc="-40" dirty="0">
              <a:latin typeface="+mn-ea"/>
            </a:endParaRPr>
          </a:p>
          <a:p>
            <a:endParaRPr kumimoji="1" lang="en-US" altLang="ko-KR" b="1" spc="-40" dirty="0">
              <a:latin typeface="+mn-ea"/>
            </a:endParaRPr>
          </a:p>
        </p:txBody>
      </p:sp>
      <p:sp>
        <p:nvSpPr>
          <p:cNvPr id="125" name="TextBox 124">
            <a:extLst>
              <a:ext uri="{FF2B5EF4-FFF2-40B4-BE49-F238E27FC236}">
                <a16:creationId xmlns:a16="http://schemas.microsoft.com/office/drawing/2014/main" id="{FBDDA4F3-2FB9-191C-8C30-E0E2DAB0332F}"/>
              </a:ext>
            </a:extLst>
          </p:cNvPr>
          <p:cNvSpPr txBox="1"/>
          <p:nvPr/>
        </p:nvSpPr>
        <p:spPr>
          <a:xfrm>
            <a:off x="4356754" y="444809"/>
            <a:ext cx="4627697" cy="2308324"/>
          </a:xfrm>
          <a:prstGeom prst="rect">
            <a:avLst/>
          </a:prstGeom>
          <a:noFill/>
        </p:spPr>
        <p:txBody>
          <a:bodyPr wrap="square">
            <a:spAutoFit/>
          </a:bodyPr>
          <a:lstStyle/>
          <a:p>
            <a:r>
              <a:rPr kumimoji="1" lang="en-US" altLang="ko-KR" sz="1600" b="1" spc="-40" dirty="0">
                <a:latin typeface="+mn-ea"/>
              </a:rPr>
              <a:t>T</a:t>
            </a:r>
            <a:r>
              <a:rPr kumimoji="1" lang="en-US" altLang="ko-KR" sz="1600" spc="-40" dirty="0">
                <a:latin typeface="+mn-ea"/>
              </a:rPr>
              <a:t>   : present period</a:t>
            </a:r>
          </a:p>
          <a:p>
            <a:r>
              <a:rPr kumimoji="1" lang="en-US" altLang="ko-Kore-KR" sz="1600" b="1" spc="-40" dirty="0">
                <a:latin typeface="+mn-ea"/>
              </a:rPr>
              <a:t> </a:t>
            </a:r>
            <a:r>
              <a:rPr kumimoji="1" lang="en-US" altLang="ko-Kore-KR" sz="1600" b="1" spc="-40" dirty="0" err="1">
                <a:latin typeface="+mn-ea"/>
              </a:rPr>
              <a:t>i</a:t>
            </a:r>
            <a:r>
              <a:rPr kumimoji="1" lang="en-US" altLang="ko-Kore-KR" sz="1600" spc="-40" dirty="0">
                <a:latin typeface="+mn-ea"/>
              </a:rPr>
              <a:t>   : </a:t>
            </a:r>
            <a:r>
              <a:rPr kumimoji="1" lang="en-US" altLang="ko-Kore-KR" sz="1600" spc="-40" dirty="0" err="1">
                <a:latin typeface="+mn-ea"/>
              </a:rPr>
              <a:t>i</a:t>
            </a:r>
            <a:r>
              <a:rPr kumimoji="1" lang="en-US" altLang="ko-Kore-KR" sz="1600" spc="-40" baseline="30000" dirty="0" err="1">
                <a:latin typeface="+mn-ea"/>
              </a:rPr>
              <a:t>th</a:t>
            </a:r>
            <a:r>
              <a:rPr kumimoji="1" lang="en-US" altLang="ko-Kore-KR" sz="1600" spc="-40" dirty="0">
                <a:latin typeface="+mn-ea"/>
              </a:rPr>
              <a:t> product </a:t>
            </a:r>
          </a:p>
          <a:p>
            <a:r>
              <a:rPr kumimoji="1" lang="en-US" altLang="ko-Kore-KR" sz="1600" b="1" spc="-40" dirty="0" err="1">
                <a:latin typeface="+mn-ea"/>
              </a:rPr>
              <a:t>n</a:t>
            </a:r>
            <a:r>
              <a:rPr kumimoji="1" lang="en-US" altLang="ko-KR" sz="1600" b="1" spc="-40" baseline="30000" dirty="0" err="1">
                <a:latin typeface="+mn-ea"/>
              </a:rPr>
              <a:t>T</a:t>
            </a:r>
            <a:r>
              <a:rPr kumimoji="1" lang="en-US" altLang="ko-Kore-KR" sz="1600" spc="-40" dirty="0">
                <a:latin typeface="+mn-ea"/>
              </a:rPr>
              <a:t>  : T </a:t>
            </a:r>
            <a:r>
              <a:rPr kumimoji="1" lang="ko-Kore-KR" altLang="en-US" sz="1600" spc="-40" dirty="0">
                <a:latin typeface="+mn-ea"/>
              </a:rPr>
              <a:t>시점에 제품군의 수</a:t>
            </a:r>
            <a:endParaRPr kumimoji="1" lang="en-US" altLang="ko-Kore-KR" sz="1600" spc="-40" dirty="0">
              <a:latin typeface="+mn-ea"/>
            </a:endParaRPr>
          </a:p>
          <a:p>
            <a:r>
              <a:rPr kumimoji="1" lang="en-US" altLang="ko-KR" sz="1600" b="1" spc="-40" dirty="0" err="1">
                <a:latin typeface="+mn-ea"/>
              </a:rPr>
              <a:t>P</a:t>
            </a:r>
            <a:r>
              <a:rPr kumimoji="1" lang="en-US" altLang="ko-KR" sz="1600" b="1" spc="-40" baseline="-25000" dirty="0" err="1">
                <a:latin typeface="+mn-ea"/>
              </a:rPr>
              <a:t>i</a:t>
            </a:r>
            <a:r>
              <a:rPr kumimoji="1" lang="en-US" altLang="ko-KR" sz="1600" b="1" spc="-40" baseline="30000" dirty="0" err="1">
                <a:latin typeface="+mn-ea"/>
              </a:rPr>
              <a:t>T</a:t>
            </a:r>
            <a:r>
              <a:rPr kumimoji="1" lang="en-US" altLang="ko-Kore-KR" sz="1600" spc="-40" dirty="0">
                <a:latin typeface="+mn-ea"/>
              </a:rPr>
              <a:t> : T</a:t>
            </a:r>
            <a:r>
              <a:rPr kumimoji="1" lang="ko-Kore-KR" altLang="en-US" sz="1600" spc="-40" dirty="0">
                <a:latin typeface="+mn-ea"/>
              </a:rPr>
              <a:t> 시점에 </a:t>
            </a:r>
            <a:r>
              <a:rPr kumimoji="1" lang="en-US" altLang="ko-Kore-KR" sz="1600" spc="-40" dirty="0" err="1">
                <a:latin typeface="+mn-ea"/>
              </a:rPr>
              <a:t>i</a:t>
            </a:r>
            <a:r>
              <a:rPr kumimoji="1" lang="ko-Kore-KR" altLang="en-US" sz="1600" spc="-40" dirty="0">
                <a:latin typeface="+mn-ea"/>
              </a:rPr>
              <a:t>번째 제품</a:t>
            </a:r>
            <a:endParaRPr kumimoji="1" lang="en-US" altLang="ko-Kore-KR" sz="1600" spc="-40" dirty="0">
              <a:latin typeface="+mn-ea"/>
            </a:endParaRPr>
          </a:p>
          <a:p>
            <a:r>
              <a:rPr kumimoji="1" lang="en-US" altLang="ko-KR" sz="1600" b="1" spc="-40" dirty="0" err="1">
                <a:latin typeface="+mn-ea"/>
              </a:rPr>
              <a:t>c</a:t>
            </a:r>
            <a:r>
              <a:rPr kumimoji="1" lang="en-US" altLang="ko-KR" sz="1600" b="1" spc="-40" baseline="30000" dirty="0" err="1">
                <a:latin typeface="+mn-ea"/>
              </a:rPr>
              <a:t>t</a:t>
            </a:r>
            <a:r>
              <a:rPr kumimoji="1" lang="en-US" altLang="ko-Kore-KR" sz="1600" spc="-40" dirty="0">
                <a:latin typeface="+mn-ea"/>
              </a:rPr>
              <a:t>  : t</a:t>
            </a:r>
            <a:r>
              <a:rPr kumimoji="1" lang="ko-Kore-KR" altLang="en-US" sz="1600" spc="-40" dirty="0">
                <a:latin typeface="+mn-ea"/>
              </a:rPr>
              <a:t> 시점에 만들어진 </a:t>
            </a:r>
            <a:r>
              <a:rPr kumimoji="1" lang="en-US" altLang="ko-KR" sz="1600" spc="-40" dirty="0">
                <a:latin typeface="+mn-ea"/>
              </a:rPr>
              <a:t>core module</a:t>
            </a:r>
          </a:p>
          <a:p>
            <a:r>
              <a:rPr kumimoji="1" lang="en-US" altLang="ko-KR" sz="1600" b="1" spc="-40" dirty="0" err="1">
                <a:latin typeface="+mn-ea"/>
              </a:rPr>
              <a:t>u</a:t>
            </a:r>
            <a:r>
              <a:rPr kumimoji="1" lang="en-US" altLang="ko-KR" sz="1600" b="1" spc="-40" baseline="30000" dirty="0" err="1">
                <a:latin typeface="+mn-ea"/>
              </a:rPr>
              <a:t>t</a:t>
            </a:r>
            <a:r>
              <a:rPr kumimoji="1" lang="en-US" altLang="ko-Kore-KR" sz="1600" spc="-40" dirty="0">
                <a:latin typeface="+mn-ea"/>
              </a:rPr>
              <a:t>  : t</a:t>
            </a:r>
            <a:r>
              <a:rPr kumimoji="1" lang="ko-Kore-KR" altLang="en-US" sz="1600" spc="-40" dirty="0">
                <a:latin typeface="+mn-ea"/>
              </a:rPr>
              <a:t> 시점에 만들어진 </a:t>
            </a:r>
            <a:r>
              <a:rPr kumimoji="1" lang="en-US" altLang="ko-KR" sz="1600" spc="-40" dirty="0">
                <a:latin typeface="+mn-ea"/>
              </a:rPr>
              <a:t>unique module</a:t>
            </a:r>
          </a:p>
          <a:p>
            <a:r>
              <a:rPr kumimoji="1" lang="en-US" altLang="ko-Kore-KR" sz="1600" spc="-40" dirty="0">
                <a:latin typeface="+mn-ea"/>
              </a:rPr>
              <a:t>     </a:t>
            </a:r>
            <a:r>
              <a:rPr kumimoji="1" lang="en-US" altLang="ko-KR" sz="1600" spc="-40" dirty="0">
                <a:latin typeface="+mn-ea"/>
              </a:rPr>
              <a:t> </a:t>
            </a:r>
            <a:r>
              <a:rPr kumimoji="1" lang="en-US" altLang="ko-KR" sz="1600" b="1" spc="-40" dirty="0" err="1">
                <a:latin typeface="+mn-ea"/>
              </a:rPr>
              <a:t>u</a:t>
            </a:r>
            <a:r>
              <a:rPr kumimoji="1" lang="en-US" altLang="ko-KR" sz="1600" b="1" spc="-40" baseline="30000" dirty="0" err="1">
                <a:latin typeface="+mn-ea"/>
              </a:rPr>
              <a:t>T</a:t>
            </a:r>
            <a:r>
              <a:rPr kumimoji="1" lang="en-US" altLang="ko-KR" sz="1600" b="1" spc="-40" baseline="30000" dirty="0">
                <a:latin typeface="+mn-ea"/>
              </a:rPr>
              <a:t> </a:t>
            </a:r>
            <a:r>
              <a:rPr kumimoji="1" lang="en-US" altLang="ko-KR" sz="1600" b="1" spc="-40" dirty="0">
                <a:latin typeface="+mn-ea"/>
              </a:rPr>
              <a:t>= {u</a:t>
            </a:r>
            <a:r>
              <a:rPr kumimoji="1" lang="en-US" altLang="ko-KR" sz="1600" b="1" spc="-40" baseline="-25000" dirty="0">
                <a:latin typeface="+mn-ea"/>
              </a:rPr>
              <a:t>1</a:t>
            </a:r>
            <a:r>
              <a:rPr kumimoji="1" lang="en-US" altLang="ko-KR" sz="1600" b="1" spc="-40" baseline="30000" dirty="0">
                <a:latin typeface="+mn-ea"/>
              </a:rPr>
              <a:t>T</a:t>
            </a:r>
            <a:r>
              <a:rPr kumimoji="1" lang="en-US" altLang="ko-KR" sz="1600" b="1" spc="-40" dirty="0">
                <a:latin typeface="+mn-ea"/>
              </a:rPr>
              <a:t>, u</a:t>
            </a:r>
            <a:r>
              <a:rPr kumimoji="1" lang="en-US" altLang="ko-KR" sz="1600" b="1" spc="-40" baseline="-25000" dirty="0">
                <a:latin typeface="+mn-ea"/>
              </a:rPr>
              <a:t>2</a:t>
            </a:r>
            <a:r>
              <a:rPr kumimoji="1" lang="en-US" altLang="ko-KR" sz="1600" b="1" spc="-40" baseline="30000" dirty="0">
                <a:latin typeface="+mn-ea"/>
              </a:rPr>
              <a:t>T</a:t>
            </a:r>
            <a:r>
              <a:rPr kumimoji="1" lang="en-US" altLang="ko-KR" sz="1600" b="1" spc="-40" dirty="0">
                <a:latin typeface="+mn-ea"/>
              </a:rPr>
              <a:t>,</a:t>
            </a:r>
            <a:r>
              <a:rPr lang="ko-Kore-KR" altLang="en-US" sz="1600" b="0" i="0" u="none" strike="noStrike" dirty="0">
                <a:solidFill>
                  <a:srgbClr val="000000"/>
                </a:solidFill>
                <a:effectLst/>
                <a:latin typeface="STIXGeneral-Regular"/>
              </a:rPr>
              <a:t> </a:t>
            </a:r>
            <a:r>
              <a:rPr lang="en-US" altLang="ko-Kore-KR" sz="1600" b="0" i="0" u="none" strike="noStrike" dirty="0">
                <a:solidFill>
                  <a:srgbClr val="000000"/>
                </a:solidFill>
                <a:effectLst/>
                <a:latin typeface="STIXGeneral-Regular"/>
              </a:rPr>
              <a:t>…</a:t>
            </a:r>
            <a:r>
              <a:rPr lang="ko-Kore-KR" altLang="en-US" sz="1600" dirty="0"/>
              <a:t> </a:t>
            </a:r>
            <a:r>
              <a:rPr lang="en-US" altLang="ko-Kore-KR" sz="1600" dirty="0"/>
              <a:t>,</a:t>
            </a:r>
            <a:r>
              <a:rPr kumimoji="1" lang="en-US" altLang="ko-KR" sz="1600" b="1" spc="-40" dirty="0" err="1">
                <a:latin typeface="+mn-ea"/>
              </a:rPr>
              <a:t>u</a:t>
            </a:r>
            <a:r>
              <a:rPr kumimoji="1" lang="en-US" altLang="ko-KR" sz="1600" b="1" spc="-40" baseline="-25000" dirty="0" err="1">
                <a:latin typeface="+mn-ea"/>
              </a:rPr>
              <a:t>i</a:t>
            </a:r>
            <a:r>
              <a:rPr kumimoji="1" lang="en-US" altLang="ko-KR" sz="1600" b="1" spc="-40" baseline="30000" dirty="0" err="1">
                <a:latin typeface="+mn-ea"/>
              </a:rPr>
              <a:t>T</a:t>
            </a:r>
            <a:r>
              <a:rPr kumimoji="1" lang="en-US" altLang="ko-KR" sz="1600" b="1" spc="-40" dirty="0">
                <a:latin typeface="+mn-ea"/>
              </a:rPr>
              <a:t> ,</a:t>
            </a:r>
            <a:r>
              <a:rPr lang="ko-Kore-KR" altLang="en-US" sz="1600" b="0" i="0" u="none" strike="noStrike" dirty="0">
                <a:solidFill>
                  <a:srgbClr val="000000"/>
                </a:solidFill>
                <a:effectLst/>
                <a:latin typeface="STIXGeneral-Regular"/>
              </a:rPr>
              <a:t> </a:t>
            </a:r>
            <a:r>
              <a:rPr lang="en-US" altLang="ko-Kore-KR" sz="1600" b="0" i="0" u="none" strike="noStrike" dirty="0">
                <a:solidFill>
                  <a:srgbClr val="000000"/>
                </a:solidFill>
                <a:effectLst/>
                <a:latin typeface="STIXGeneral-Regular"/>
              </a:rPr>
              <a:t>…</a:t>
            </a:r>
            <a:r>
              <a:rPr lang="ko-Kore-KR" altLang="en-US" sz="1600" dirty="0"/>
              <a:t> </a:t>
            </a:r>
            <a:r>
              <a:rPr lang="en-US" altLang="ko-Kore-KR" sz="1600" dirty="0"/>
              <a:t>,</a:t>
            </a:r>
            <a:r>
              <a:rPr kumimoji="1" lang="en-US" altLang="ko-KR" sz="1600" b="1" spc="-40" dirty="0" err="1">
                <a:latin typeface="+mn-ea"/>
              </a:rPr>
              <a:t>u</a:t>
            </a:r>
            <a:r>
              <a:rPr kumimoji="1" lang="en-US" altLang="ko-KR" sz="1600" b="1" spc="-40" baseline="-25000" dirty="0" err="1">
                <a:latin typeface="+mn-ea"/>
              </a:rPr>
              <a:t>n</a:t>
            </a:r>
            <a:r>
              <a:rPr kumimoji="1" lang="en-US" altLang="ko-KR" sz="1600" b="1" spc="-40" baseline="30000" dirty="0" err="1">
                <a:latin typeface="+mn-ea"/>
              </a:rPr>
              <a:t>T</a:t>
            </a:r>
            <a:r>
              <a:rPr kumimoji="1" lang="en-US" altLang="ko-KR" sz="1600" b="1" spc="-40" dirty="0">
                <a:latin typeface="+mn-ea"/>
              </a:rPr>
              <a:t>}</a:t>
            </a:r>
          </a:p>
          <a:p>
            <a:r>
              <a:rPr kumimoji="1" lang="en-US" altLang="ko-KR" sz="1600" b="1" spc="-40" dirty="0" err="1">
                <a:latin typeface="+mn-ea"/>
              </a:rPr>
              <a:t>Ad</a:t>
            </a:r>
            <a:r>
              <a:rPr kumimoji="1" lang="en-US" altLang="ko-KR" sz="1600" b="1" spc="-40" baseline="30000" dirty="0" err="1">
                <a:latin typeface="+mn-ea"/>
              </a:rPr>
              <a:t>t</a:t>
            </a:r>
            <a:r>
              <a:rPr kumimoji="1" lang="en-US" altLang="ko-KR" sz="1600" b="1" spc="-40" dirty="0">
                <a:latin typeface="+mn-ea"/>
              </a:rPr>
              <a:t>(</a:t>
            </a:r>
            <a:r>
              <a:rPr kumimoji="1" lang="en-US" altLang="ko-KR" sz="1600" b="1" spc="-40" dirty="0" err="1">
                <a:latin typeface="+mn-ea"/>
              </a:rPr>
              <a:t>c</a:t>
            </a:r>
            <a:r>
              <a:rPr kumimoji="1" lang="en-US" altLang="ko-KR" sz="1600" b="1" spc="-40" baseline="30000" dirty="0" err="1">
                <a:latin typeface="+mn-ea"/>
              </a:rPr>
              <a:t>t</a:t>
            </a:r>
            <a:r>
              <a:rPr kumimoji="1" lang="en-US" altLang="ko-KR" sz="1600" b="1" spc="-40" dirty="0">
                <a:latin typeface="+mn-ea"/>
              </a:rPr>
              <a:t>, </a:t>
            </a:r>
            <a:r>
              <a:rPr kumimoji="1" lang="en-US" altLang="ko-KR" sz="1600" b="1" spc="-40" dirty="0" err="1">
                <a:latin typeface="+mn-ea"/>
              </a:rPr>
              <a:t>c</a:t>
            </a:r>
            <a:r>
              <a:rPr kumimoji="1" lang="en-US" altLang="ko-KR" sz="1600" b="1" spc="-40" baseline="30000" dirty="0" err="1">
                <a:latin typeface="+mn-ea"/>
              </a:rPr>
              <a:t>t</a:t>
            </a:r>
            <a:r>
              <a:rPr kumimoji="1" lang="en-US" altLang="ko-KR" sz="1600" b="1" spc="-40" dirty="0">
                <a:latin typeface="+mn-ea"/>
              </a:rPr>
              <a:t>)</a:t>
            </a:r>
            <a:r>
              <a:rPr kumimoji="1" lang="en-US" altLang="ko-Kore-KR" sz="1600" spc="-40" dirty="0">
                <a:latin typeface="+mn-ea"/>
              </a:rPr>
              <a:t>: t</a:t>
            </a:r>
            <a:r>
              <a:rPr kumimoji="1" lang="ko-Kore-KR" altLang="en-US" sz="1600" spc="-40" dirty="0">
                <a:latin typeface="+mn-ea"/>
              </a:rPr>
              <a:t> 시점에</a:t>
            </a:r>
            <a:r>
              <a:rPr kumimoji="1" lang="en-US" altLang="ko-Kore-KR" sz="1600" spc="-40" dirty="0">
                <a:latin typeface="+mn-ea"/>
              </a:rPr>
              <a:t> </a:t>
            </a:r>
            <a:r>
              <a:rPr kumimoji="1" lang="en-US" altLang="ko-Kore-KR" sz="1600" spc="-40" dirty="0" err="1">
                <a:latin typeface="+mn-ea"/>
              </a:rPr>
              <a:t>i</a:t>
            </a:r>
            <a:r>
              <a:rPr kumimoji="1" lang="ko-Kore-KR" altLang="en-US" sz="1600" spc="-40" dirty="0">
                <a:latin typeface="+mn-ea"/>
              </a:rPr>
              <a:t> </a:t>
            </a:r>
            <a:endParaRPr kumimoji="1" lang="en-US" altLang="ko-KR" sz="1600" b="1" spc="-40" dirty="0">
              <a:latin typeface="+mn-ea"/>
            </a:endParaRPr>
          </a:p>
          <a:p>
            <a:endParaRPr kumimoji="1" lang="ko-Kore-KR" altLang="en-US" sz="1600" spc="-40" dirty="0">
              <a:latin typeface="+mn-ea"/>
            </a:endParaRPr>
          </a:p>
        </p:txBody>
      </p:sp>
      <p:sp>
        <p:nvSpPr>
          <p:cNvPr id="127" name="TextBox 126">
            <a:extLst>
              <a:ext uri="{FF2B5EF4-FFF2-40B4-BE49-F238E27FC236}">
                <a16:creationId xmlns:a16="http://schemas.microsoft.com/office/drawing/2014/main" id="{A11135E2-FDF3-708B-22EC-924C4F9B236C}"/>
              </a:ext>
            </a:extLst>
          </p:cNvPr>
          <p:cNvSpPr txBox="1"/>
          <p:nvPr/>
        </p:nvSpPr>
        <p:spPr>
          <a:xfrm>
            <a:off x="4185661" y="122887"/>
            <a:ext cx="1780799" cy="369332"/>
          </a:xfrm>
          <a:prstGeom prst="rect">
            <a:avLst/>
          </a:prstGeom>
          <a:noFill/>
        </p:spPr>
        <p:txBody>
          <a:bodyPr wrap="square">
            <a:spAutoFit/>
          </a:bodyPr>
          <a:lstStyle/>
          <a:p>
            <a:r>
              <a:rPr kumimoji="1" lang="en-US" altLang="ko-KR" b="1" spc="-40" dirty="0">
                <a:latin typeface="+mn-ea"/>
              </a:rPr>
              <a:t>Nomenclature</a:t>
            </a:r>
          </a:p>
        </p:txBody>
      </p:sp>
      <p:sp>
        <p:nvSpPr>
          <p:cNvPr id="128" name="TextBox 127">
            <a:extLst>
              <a:ext uri="{FF2B5EF4-FFF2-40B4-BE49-F238E27FC236}">
                <a16:creationId xmlns:a16="http://schemas.microsoft.com/office/drawing/2014/main" id="{604A1F4C-2AA0-8127-51A8-1420C0EC2B17}"/>
              </a:ext>
            </a:extLst>
          </p:cNvPr>
          <p:cNvSpPr txBox="1"/>
          <p:nvPr/>
        </p:nvSpPr>
        <p:spPr>
          <a:xfrm>
            <a:off x="6002798" y="5014058"/>
            <a:ext cx="2981653" cy="1569660"/>
          </a:xfrm>
          <a:prstGeom prst="rect">
            <a:avLst/>
          </a:prstGeom>
          <a:noFill/>
        </p:spPr>
        <p:txBody>
          <a:bodyPr wrap="square">
            <a:spAutoFit/>
          </a:bodyPr>
          <a:lstStyle/>
          <a:p>
            <a:r>
              <a:rPr kumimoji="1" lang="en-US" altLang="ko-Kore-KR" sz="1600" b="1" spc="-40" dirty="0">
                <a:latin typeface="+mn-ea"/>
              </a:rPr>
              <a:t>Method </a:t>
            </a:r>
            <a:r>
              <a:rPr kumimoji="1" lang="en-US" altLang="ko-Kore-KR" sz="1600" spc="-40" dirty="0">
                <a:latin typeface="+mn-ea"/>
              </a:rPr>
              <a:t>- </a:t>
            </a:r>
            <a:r>
              <a:rPr kumimoji="1" lang="en-US" altLang="ko-Kore-KR" sz="1400" spc="-40" dirty="0">
                <a:latin typeface="+mn-ea"/>
              </a:rPr>
              <a:t>(core, unique)</a:t>
            </a:r>
            <a:endParaRPr kumimoji="1" lang="en-US" altLang="ko-Kore-KR" sz="1600" spc="-40" dirty="0">
              <a:latin typeface="+mn-ea"/>
            </a:endParaRPr>
          </a:p>
          <a:p>
            <a:r>
              <a:rPr kumimoji="1" lang="en-US" altLang="ko-Kore-KR" sz="1600" b="1" spc="-40" dirty="0">
                <a:latin typeface="+mn-ea"/>
              </a:rPr>
              <a:t> </a:t>
            </a:r>
            <a:r>
              <a:rPr kumimoji="1" lang="en-US" altLang="ko-Kore-KR" sz="1600" spc="-40" dirty="0">
                <a:latin typeface="+mn-ea"/>
              </a:rPr>
              <a:t>- </a:t>
            </a:r>
            <a:r>
              <a:rPr kumimoji="1" lang="en-US" altLang="ko-KR" sz="1600" spc="-40" dirty="0">
                <a:latin typeface="+mn-ea"/>
              </a:rPr>
              <a:t>how) horizontal diff degree</a:t>
            </a:r>
          </a:p>
          <a:p>
            <a:r>
              <a:rPr kumimoji="1" lang="en-US" altLang="en-US" sz="1600" spc="-40" dirty="0">
                <a:latin typeface="+mn-ea"/>
              </a:rPr>
              <a:t> - how) vertical diff degree</a:t>
            </a:r>
          </a:p>
          <a:p>
            <a:pPr marL="285750" indent="-285750">
              <a:buFont typeface="Wingdings" panose="05000000000000000000" pitchFamily="2" charset="2"/>
              <a:buChar char="è"/>
            </a:pPr>
            <a:r>
              <a:rPr kumimoji="1" lang="en-US" altLang="en-US" sz="1600" b="1" spc="-40" dirty="0">
                <a:latin typeface="+mn-ea"/>
                <a:sym typeface="Wingdings" panose="05000000000000000000" pitchFamily="2" charset="2"/>
              </a:rPr>
              <a:t>Demand for each product?</a:t>
            </a:r>
          </a:p>
          <a:p>
            <a:pPr marL="285750" indent="-285750">
              <a:buFont typeface="Wingdings" panose="05000000000000000000" pitchFamily="2" charset="2"/>
              <a:buChar char="è"/>
            </a:pPr>
            <a:endParaRPr kumimoji="1" lang="en-US" altLang="en-US" sz="1600" b="1" spc="-40" dirty="0">
              <a:latin typeface="+mn-ea"/>
              <a:sym typeface="Wingdings" panose="05000000000000000000" pitchFamily="2" charset="2"/>
            </a:endParaRPr>
          </a:p>
          <a:p>
            <a:r>
              <a:rPr kumimoji="1" lang="en-US" altLang="en-US" sz="1600" b="1" spc="-40" dirty="0">
                <a:latin typeface="+mn-ea"/>
                <a:sym typeface="Wingdings" panose="05000000000000000000" pitchFamily="2" charset="2"/>
              </a:rPr>
              <a:t> - </a:t>
            </a:r>
            <a:r>
              <a:rPr kumimoji="1" lang="en-US" altLang="en-US" sz="1600" spc="-40" dirty="0">
                <a:latin typeface="+mn-ea"/>
                <a:sym typeface="Wingdings" panose="05000000000000000000" pitchFamily="2" charset="2"/>
              </a:rPr>
              <a:t>how) cost per each product</a:t>
            </a:r>
            <a:endParaRPr lang="ko-Kore-KR" altLang="en-US" sz="1600" dirty="0"/>
          </a:p>
        </p:txBody>
      </p:sp>
    </p:spTree>
    <p:extLst>
      <p:ext uri="{BB962C8B-B14F-4D97-AF65-F5344CB8AC3E}">
        <p14:creationId xmlns:p14="http://schemas.microsoft.com/office/powerpoint/2010/main" val="3088554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a:extLst>
              <a:ext uri="{FF2B5EF4-FFF2-40B4-BE49-F238E27FC236}">
                <a16:creationId xmlns:a16="http://schemas.microsoft.com/office/drawing/2014/main" id="{5C2C26EA-534F-C08A-5B7A-C20C54599613}"/>
              </a:ext>
            </a:extLst>
          </p:cNvPr>
          <p:cNvSpPr/>
          <p:nvPr/>
        </p:nvSpPr>
        <p:spPr>
          <a:xfrm>
            <a:off x="1081042" y="2148736"/>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High</a:t>
            </a:r>
          </a:p>
          <a:p>
            <a:pPr algn="ctr"/>
            <a:r>
              <a:rPr lang="en-US" altLang="ko-KR" sz="750" b="1" dirty="0">
                <a:solidFill>
                  <a:srgbClr val="7030A0"/>
                </a:solidFill>
              </a:rPr>
              <a:t>[15]</a:t>
            </a:r>
            <a:endParaRPr lang="ko-KR" altLang="en-US" sz="750" b="1" dirty="0">
              <a:solidFill>
                <a:srgbClr val="7030A0"/>
              </a:solidFill>
            </a:endParaRPr>
          </a:p>
        </p:txBody>
      </p:sp>
      <p:sp>
        <p:nvSpPr>
          <p:cNvPr id="7" name="타원 6">
            <a:extLst>
              <a:ext uri="{FF2B5EF4-FFF2-40B4-BE49-F238E27FC236}">
                <a16:creationId xmlns:a16="http://schemas.microsoft.com/office/drawing/2014/main" id="{86696EF8-0993-19CA-4FAB-3A1FF52819F6}"/>
              </a:ext>
            </a:extLst>
          </p:cNvPr>
          <p:cNvSpPr/>
          <p:nvPr/>
        </p:nvSpPr>
        <p:spPr>
          <a:xfrm>
            <a:off x="1036177" y="312616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Medium</a:t>
            </a:r>
          </a:p>
          <a:p>
            <a:pPr algn="ctr"/>
            <a:r>
              <a:rPr lang="en-US" altLang="ko-KR" sz="750" b="1" dirty="0">
                <a:solidFill>
                  <a:srgbClr val="7030A0"/>
                </a:solidFill>
              </a:rPr>
              <a:t>[10]</a:t>
            </a:r>
            <a:endParaRPr lang="ko-KR" altLang="en-US" sz="750" b="1" dirty="0">
              <a:solidFill>
                <a:srgbClr val="7030A0"/>
              </a:solidFill>
            </a:endParaRPr>
          </a:p>
        </p:txBody>
      </p:sp>
      <p:sp>
        <p:nvSpPr>
          <p:cNvPr id="8" name="타원 7">
            <a:extLst>
              <a:ext uri="{FF2B5EF4-FFF2-40B4-BE49-F238E27FC236}">
                <a16:creationId xmlns:a16="http://schemas.microsoft.com/office/drawing/2014/main" id="{40DE2CF2-0DB5-7306-3A12-B26475418987}"/>
              </a:ext>
            </a:extLst>
          </p:cNvPr>
          <p:cNvSpPr/>
          <p:nvPr/>
        </p:nvSpPr>
        <p:spPr>
          <a:xfrm>
            <a:off x="1036177" y="4049040"/>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Low</a:t>
            </a:r>
          </a:p>
          <a:p>
            <a:pPr algn="ctr"/>
            <a:r>
              <a:rPr lang="en-US" altLang="ko-KR" sz="750" b="1" dirty="0">
                <a:solidFill>
                  <a:srgbClr val="7030A0"/>
                </a:solidFill>
              </a:rPr>
              <a:t>[5]</a:t>
            </a:r>
            <a:endParaRPr lang="ko-KR" altLang="en-US" sz="750" b="1" dirty="0">
              <a:solidFill>
                <a:srgbClr val="7030A0"/>
              </a:solidFill>
            </a:endParaRPr>
          </a:p>
        </p:txBody>
      </p:sp>
      <p:cxnSp>
        <p:nvCxnSpPr>
          <p:cNvPr id="14" name="직선 연결선 13">
            <a:extLst>
              <a:ext uri="{FF2B5EF4-FFF2-40B4-BE49-F238E27FC236}">
                <a16:creationId xmlns:a16="http://schemas.microsoft.com/office/drawing/2014/main" id="{1E882DD4-08C1-A63E-85EC-1D368A15C64E}"/>
              </a:ext>
            </a:extLst>
          </p:cNvPr>
          <p:cNvCxnSpPr>
            <a:cxnSpLocks/>
          </p:cNvCxnSpPr>
          <p:nvPr/>
        </p:nvCxnSpPr>
        <p:spPr>
          <a:xfrm>
            <a:off x="1613019" y="4922378"/>
            <a:ext cx="0" cy="6281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482E75E-575C-1621-C1A8-7A9BE5FA80D3}"/>
              </a:ext>
            </a:extLst>
          </p:cNvPr>
          <p:cNvCxnSpPr>
            <a:cxnSpLocks/>
          </p:cNvCxnSpPr>
          <p:nvPr/>
        </p:nvCxnSpPr>
        <p:spPr>
          <a:xfrm>
            <a:off x="3952853" y="4922378"/>
            <a:ext cx="0" cy="6281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3DF601-62B2-37FA-EC3A-7F92F59034E9}"/>
              </a:ext>
            </a:extLst>
          </p:cNvPr>
          <p:cNvSpPr txBox="1"/>
          <p:nvPr/>
        </p:nvSpPr>
        <p:spPr>
          <a:xfrm>
            <a:off x="1058608" y="5637022"/>
            <a:ext cx="1132574" cy="323165"/>
          </a:xfrm>
          <a:prstGeom prst="rect">
            <a:avLst/>
          </a:prstGeom>
          <a:noFill/>
        </p:spPr>
        <p:txBody>
          <a:bodyPr wrap="square" rtlCol="0">
            <a:spAutoFit/>
          </a:bodyPr>
          <a:lstStyle/>
          <a:p>
            <a:pPr algn="ctr"/>
            <a:r>
              <a:rPr lang="en-US" altLang="ko-KR" sz="1500" b="1" dirty="0"/>
              <a:t>T</a:t>
            </a:r>
            <a:endParaRPr lang="ko-KR" altLang="en-US" sz="1500" b="1" dirty="0"/>
          </a:p>
        </p:txBody>
      </p:sp>
      <p:sp>
        <p:nvSpPr>
          <p:cNvPr id="19" name="TextBox 18">
            <a:extLst>
              <a:ext uri="{FF2B5EF4-FFF2-40B4-BE49-F238E27FC236}">
                <a16:creationId xmlns:a16="http://schemas.microsoft.com/office/drawing/2014/main" id="{F2748F4F-1BA3-495B-4FDC-2F834C6AAF8C}"/>
              </a:ext>
            </a:extLst>
          </p:cNvPr>
          <p:cNvSpPr txBox="1"/>
          <p:nvPr/>
        </p:nvSpPr>
        <p:spPr>
          <a:xfrm>
            <a:off x="3381352" y="5599263"/>
            <a:ext cx="1132574" cy="323165"/>
          </a:xfrm>
          <a:prstGeom prst="rect">
            <a:avLst/>
          </a:prstGeom>
          <a:noFill/>
        </p:spPr>
        <p:txBody>
          <a:bodyPr wrap="square" rtlCol="0">
            <a:spAutoFit/>
          </a:bodyPr>
          <a:lstStyle/>
          <a:p>
            <a:pPr algn="ctr"/>
            <a:r>
              <a:rPr lang="en-US" altLang="ko-KR" sz="1500" b="1" dirty="0"/>
              <a:t>T+1</a:t>
            </a:r>
            <a:endParaRPr lang="ko-KR" altLang="en-US" sz="1500" b="1" dirty="0"/>
          </a:p>
        </p:txBody>
      </p:sp>
      <p:cxnSp>
        <p:nvCxnSpPr>
          <p:cNvPr id="21" name="직선 화살표 연결선 20">
            <a:extLst>
              <a:ext uri="{FF2B5EF4-FFF2-40B4-BE49-F238E27FC236}">
                <a16:creationId xmlns:a16="http://schemas.microsoft.com/office/drawing/2014/main" id="{A9E84766-31FB-0603-FB78-0F91697F2FE9}"/>
              </a:ext>
            </a:extLst>
          </p:cNvPr>
          <p:cNvCxnSpPr/>
          <p:nvPr/>
        </p:nvCxnSpPr>
        <p:spPr>
          <a:xfrm flipV="1">
            <a:off x="561886" y="1057543"/>
            <a:ext cx="0" cy="4146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0EE3488-C84B-5488-87E8-A664FE881B0C}"/>
              </a:ext>
            </a:extLst>
          </p:cNvPr>
          <p:cNvCxnSpPr>
            <a:cxnSpLocks/>
          </p:cNvCxnSpPr>
          <p:nvPr/>
        </p:nvCxnSpPr>
        <p:spPr>
          <a:xfrm>
            <a:off x="561886" y="5204390"/>
            <a:ext cx="4418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A1F660-FB45-2090-60C7-605039C6028A}"/>
              </a:ext>
            </a:extLst>
          </p:cNvPr>
          <p:cNvSpPr txBox="1"/>
          <p:nvPr/>
        </p:nvSpPr>
        <p:spPr>
          <a:xfrm rot="16200000">
            <a:off x="-622819" y="1568943"/>
            <a:ext cx="1746548" cy="323165"/>
          </a:xfrm>
          <a:prstGeom prst="rect">
            <a:avLst/>
          </a:prstGeom>
          <a:noFill/>
        </p:spPr>
        <p:txBody>
          <a:bodyPr wrap="square" rtlCol="0">
            <a:spAutoFit/>
          </a:bodyPr>
          <a:lstStyle/>
          <a:p>
            <a:pPr algn="ctr"/>
            <a:r>
              <a:rPr lang="en-US" altLang="ko-KR" sz="1500" b="1" dirty="0"/>
              <a:t>Performance</a:t>
            </a:r>
            <a:endParaRPr lang="ko-KR" altLang="en-US" sz="1500" b="1" dirty="0"/>
          </a:p>
        </p:txBody>
      </p:sp>
      <p:sp>
        <p:nvSpPr>
          <p:cNvPr id="27" name="타원 26">
            <a:extLst>
              <a:ext uri="{FF2B5EF4-FFF2-40B4-BE49-F238E27FC236}">
                <a16:creationId xmlns:a16="http://schemas.microsoft.com/office/drawing/2014/main" id="{318C54B1-5194-86CE-5543-26AB8B262D49}"/>
              </a:ext>
            </a:extLst>
          </p:cNvPr>
          <p:cNvSpPr/>
          <p:nvPr/>
        </p:nvSpPr>
        <p:spPr>
          <a:xfrm>
            <a:off x="6082287" y="1175894"/>
            <a:ext cx="609991" cy="2755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err="1">
                <a:solidFill>
                  <a:schemeClr val="tx1"/>
                </a:solidFill>
              </a:rPr>
              <a:t>ms</a:t>
            </a:r>
            <a:endParaRPr lang="ko-KR" altLang="en-US" sz="1350" dirty="0">
              <a:solidFill>
                <a:schemeClr val="tx1"/>
              </a:solidFill>
            </a:endParaRPr>
          </a:p>
        </p:txBody>
      </p:sp>
      <p:sp>
        <p:nvSpPr>
          <p:cNvPr id="28" name="TextBox 27">
            <a:extLst>
              <a:ext uri="{FF2B5EF4-FFF2-40B4-BE49-F238E27FC236}">
                <a16:creationId xmlns:a16="http://schemas.microsoft.com/office/drawing/2014/main" id="{E3008085-E51D-6578-5BE6-651317BB44CB}"/>
              </a:ext>
            </a:extLst>
          </p:cNvPr>
          <p:cNvSpPr txBox="1"/>
          <p:nvPr/>
        </p:nvSpPr>
        <p:spPr>
          <a:xfrm>
            <a:off x="6756371" y="1172490"/>
            <a:ext cx="1620462" cy="507831"/>
          </a:xfrm>
          <a:prstGeom prst="rect">
            <a:avLst/>
          </a:prstGeom>
          <a:noFill/>
        </p:spPr>
        <p:txBody>
          <a:bodyPr wrap="square" rtlCol="0">
            <a:spAutoFit/>
          </a:bodyPr>
          <a:lstStyle/>
          <a:p>
            <a:pPr algn="ctr"/>
            <a:r>
              <a:rPr lang="en-US" altLang="ko-KR" sz="1350" b="1" dirty="0"/>
              <a:t>: market segment</a:t>
            </a:r>
          </a:p>
          <a:p>
            <a:pPr algn="ctr"/>
            <a:r>
              <a:rPr lang="en-US" altLang="ko-KR" sz="1350" dirty="0"/>
              <a:t>[H,M,L]</a:t>
            </a:r>
            <a:endParaRPr lang="ko-KR" altLang="en-US" sz="1350" dirty="0"/>
          </a:p>
        </p:txBody>
      </p:sp>
      <p:sp>
        <p:nvSpPr>
          <p:cNvPr id="31" name="TextBox 30">
            <a:extLst>
              <a:ext uri="{FF2B5EF4-FFF2-40B4-BE49-F238E27FC236}">
                <a16:creationId xmlns:a16="http://schemas.microsoft.com/office/drawing/2014/main" id="{8EE6DF20-49B4-6D3F-8B89-968B219C4938}"/>
              </a:ext>
            </a:extLst>
          </p:cNvPr>
          <p:cNvSpPr txBox="1"/>
          <p:nvPr/>
        </p:nvSpPr>
        <p:spPr>
          <a:xfrm>
            <a:off x="5905793" y="1930637"/>
            <a:ext cx="2668422" cy="1223412"/>
          </a:xfrm>
          <a:prstGeom prst="rect">
            <a:avLst/>
          </a:prstGeom>
          <a:noFill/>
        </p:spPr>
        <p:txBody>
          <a:bodyPr wrap="square" rtlCol="0">
            <a:spAutoFit/>
          </a:bodyPr>
          <a:lstStyle/>
          <a:p>
            <a:r>
              <a:rPr lang="en-US" altLang="ko-KR" sz="1350" b="1" dirty="0"/>
              <a:t>Assumption</a:t>
            </a:r>
          </a:p>
          <a:p>
            <a:r>
              <a:rPr lang="en-US" altLang="ko-KR" sz="1200" dirty="0"/>
              <a:t>1)</a:t>
            </a:r>
            <a:r>
              <a:rPr lang="ko-KR" altLang="en-US" sz="1200" dirty="0"/>
              <a:t>전세대와 동일한 가격</a:t>
            </a:r>
            <a:endParaRPr lang="en-US" altLang="ko-KR" sz="1200" dirty="0"/>
          </a:p>
          <a:p>
            <a:r>
              <a:rPr lang="en-US" altLang="ko-KR" sz="1200" dirty="0"/>
              <a:t>2) </a:t>
            </a:r>
            <a:r>
              <a:rPr lang="ko-KR" altLang="en-US" sz="1200" dirty="0"/>
              <a:t>소비자는 더 좋은 성능을 원함</a:t>
            </a:r>
            <a:endParaRPr lang="en-US" altLang="ko-KR" sz="1200" dirty="0"/>
          </a:p>
          <a:p>
            <a:r>
              <a:rPr lang="en-US" altLang="ko-KR" sz="1200" dirty="0"/>
              <a:t>3) </a:t>
            </a:r>
            <a:r>
              <a:rPr lang="ko-KR" altLang="en-US" sz="1200" dirty="0">
                <a:solidFill>
                  <a:srgbClr val="FF0000"/>
                </a:solidFill>
              </a:rPr>
              <a:t>동일한 </a:t>
            </a:r>
            <a:r>
              <a:rPr lang="en-US" altLang="ko-KR" sz="1200" dirty="0">
                <a:solidFill>
                  <a:srgbClr val="FF0000"/>
                </a:solidFill>
              </a:rPr>
              <a:t>Market segment </a:t>
            </a:r>
            <a:r>
              <a:rPr lang="ko-KR" altLang="en-US" sz="1200" dirty="0">
                <a:solidFill>
                  <a:srgbClr val="FF0000"/>
                </a:solidFill>
              </a:rPr>
              <a:t>내에서 </a:t>
            </a:r>
            <a:r>
              <a:rPr lang="en-US" altLang="ko-KR" sz="1200" dirty="0">
                <a:solidFill>
                  <a:srgbClr val="FF0000"/>
                </a:solidFill>
              </a:rPr>
              <a:t>performance</a:t>
            </a:r>
            <a:r>
              <a:rPr lang="ko-KR" altLang="en-US" sz="1200" dirty="0">
                <a:solidFill>
                  <a:srgbClr val="FF0000"/>
                </a:solidFill>
              </a:rPr>
              <a:t>의 증가 정도에 따라 수요는 달라진다</a:t>
            </a:r>
            <a:r>
              <a:rPr lang="en-US" altLang="ko-KR" sz="1200" dirty="0"/>
              <a:t>. </a:t>
            </a:r>
            <a:endParaRPr lang="ko-KR" altLang="en-US" sz="1200" dirty="0"/>
          </a:p>
        </p:txBody>
      </p:sp>
      <p:cxnSp>
        <p:nvCxnSpPr>
          <p:cNvPr id="34" name="연결선: 구부러짐 33">
            <a:extLst>
              <a:ext uri="{FF2B5EF4-FFF2-40B4-BE49-F238E27FC236}">
                <a16:creationId xmlns:a16="http://schemas.microsoft.com/office/drawing/2014/main" id="{36DE3187-E001-61C7-9F79-3ABDF4FF1A94}"/>
              </a:ext>
            </a:extLst>
          </p:cNvPr>
          <p:cNvCxnSpPr>
            <a:cxnSpLocks/>
            <a:stCxn id="7" idx="4"/>
            <a:endCxn id="7" idx="3"/>
          </p:cNvCxnSpPr>
          <p:nvPr/>
        </p:nvCxnSpPr>
        <p:spPr>
          <a:xfrm rot="5400000" flipH="1">
            <a:off x="1377799" y="3411040"/>
            <a:ext cx="77906" cy="416288"/>
          </a:xfrm>
          <a:prstGeom prst="curvedConnector3">
            <a:avLst>
              <a:gd name="adj1" fmla="val -2200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BE9827C5-FAEE-65DE-5579-379CDC60BBE4}"/>
              </a:ext>
            </a:extLst>
          </p:cNvPr>
          <p:cNvCxnSpPr>
            <a:cxnSpLocks/>
            <a:stCxn id="7" idx="5"/>
          </p:cNvCxnSpPr>
          <p:nvPr/>
        </p:nvCxnSpPr>
        <p:spPr>
          <a:xfrm rot="16200000" flipH="1">
            <a:off x="2497660" y="3123753"/>
            <a:ext cx="427217" cy="134017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4AA6E3DE-01C8-3F54-EF8D-F5A1DE382319}"/>
              </a:ext>
            </a:extLst>
          </p:cNvPr>
          <p:cNvCxnSpPr>
            <a:cxnSpLocks/>
            <a:stCxn id="7" idx="6"/>
            <a:endCxn id="63" idx="2"/>
          </p:cNvCxnSpPr>
          <p:nvPr/>
        </p:nvCxnSpPr>
        <p:spPr>
          <a:xfrm flipV="1">
            <a:off x="2213615" y="2534638"/>
            <a:ext cx="1202901" cy="85751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구부러짐 44">
            <a:extLst>
              <a:ext uri="{FF2B5EF4-FFF2-40B4-BE49-F238E27FC236}">
                <a16:creationId xmlns:a16="http://schemas.microsoft.com/office/drawing/2014/main" id="{780081EE-FD3E-334D-22FA-6C365840E9EC}"/>
              </a:ext>
            </a:extLst>
          </p:cNvPr>
          <p:cNvCxnSpPr>
            <a:cxnSpLocks/>
            <a:endCxn id="62" idx="2"/>
          </p:cNvCxnSpPr>
          <p:nvPr/>
        </p:nvCxnSpPr>
        <p:spPr>
          <a:xfrm flipV="1">
            <a:off x="1879303" y="2089829"/>
            <a:ext cx="1546916" cy="106117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3AFBBCA0-E1A8-DFEF-7558-53059DD2967B}"/>
              </a:ext>
            </a:extLst>
          </p:cNvPr>
          <p:cNvSpPr/>
          <p:nvPr/>
        </p:nvSpPr>
        <p:spPr>
          <a:xfrm>
            <a:off x="3426219" y="182384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High</a:t>
            </a:r>
          </a:p>
          <a:p>
            <a:pPr algn="ctr"/>
            <a:r>
              <a:rPr lang="en-US" altLang="ko-KR" sz="750" b="1" dirty="0">
                <a:solidFill>
                  <a:srgbClr val="7030A0"/>
                </a:solidFill>
              </a:rPr>
              <a:t>[16]</a:t>
            </a:r>
            <a:endParaRPr lang="ko-KR" altLang="en-US" sz="750" b="1" dirty="0">
              <a:solidFill>
                <a:srgbClr val="7030A0"/>
              </a:solidFill>
            </a:endParaRPr>
          </a:p>
        </p:txBody>
      </p:sp>
      <p:sp>
        <p:nvSpPr>
          <p:cNvPr id="63" name="타원 62">
            <a:extLst>
              <a:ext uri="{FF2B5EF4-FFF2-40B4-BE49-F238E27FC236}">
                <a16:creationId xmlns:a16="http://schemas.microsoft.com/office/drawing/2014/main" id="{DFDCCA23-6EDC-A0AC-662D-19C4ED73E690}"/>
              </a:ext>
            </a:extLst>
          </p:cNvPr>
          <p:cNvSpPr/>
          <p:nvPr/>
        </p:nvSpPr>
        <p:spPr>
          <a:xfrm>
            <a:off x="3416517" y="226865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Medium</a:t>
            </a:r>
          </a:p>
          <a:p>
            <a:pPr algn="ctr"/>
            <a:r>
              <a:rPr lang="en-US" altLang="ko-KR" sz="750" b="1" dirty="0">
                <a:solidFill>
                  <a:srgbClr val="7030A0"/>
                </a:solidFill>
              </a:rPr>
              <a:t>[14]</a:t>
            </a:r>
            <a:endParaRPr lang="ko-KR" altLang="en-US" sz="750" b="1" dirty="0">
              <a:solidFill>
                <a:srgbClr val="7030A0"/>
              </a:solidFill>
            </a:endParaRPr>
          </a:p>
        </p:txBody>
      </p:sp>
      <p:sp>
        <p:nvSpPr>
          <p:cNvPr id="64" name="타원 63">
            <a:extLst>
              <a:ext uri="{FF2B5EF4-FFF2-40B4-BE49-F238E27FC236}">
                <a16:creationId xmlns:a16="http://schemas.microsoft.com/office/drawing/2014/main" id="{EC0D5BC2-0C60-8AB6-8E6A-2E9FF05F2F22}"/>
              </a:ext>
            </a:extLst>
          </p:cNvPr>
          <p:cNvSpPr/>
          <p:nvPr/>
        </p:nvSpPr>
        <p:spPr>
          <a:xfrm>
            <a:off x="3346189" y="3689750"/>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Low</a:t>
            </a:r>
          </a:p>
          <a:p>
            <a:pPr algn="ctr"/>
            <a:r>
              <a:rPr lang="en-US" altLang="ko-KR" sz="750" b="1" dirty="0">
                <a:solidFill>
                  <a:srgbClr val="7030A0"/>
                </a:solidFill>
              </a:rPr>
              <a:t>[6]</a:t>
            </a:r>
            <a:endParaRPr lang="ko-KR" altLang="en-US" sz="750" b="1" dirty="0">
              <a:solidFill>
                <a:srgbClr val="7030A0"/>
              </a:solidFill>
            </a:endParaRPr>
          </a:p>
        </p:txBody>
      </p:sp>
      <p:sp>
        <p:nvSpPr>
          <p:cNvPr id="68" name="TextBox 67">
            <a:extLst>
              <a:ext uri="{FF2B5EF4-FFF2-40B4-BE49-F238E27FC236}">
                <a16:creationId xmlns:a16="http://schemas.microsoft.com/office/drawing/2014/main" id="{6B7C24A1-98B0-E484-072E-C01B2D18F1CC}"/>
              </a:ext>
            </a:extLst>
          </p:cNvPr>
          <p:cNvSpPr txBox="1"/>
          <p:nvPr/>
        </p:nvSpPr>
        <p:spPr>
          <a:xfrm>
            <a:off x="5617255" y="3793837"/>
            <a:ext cx="3381352" cy="1754326"/>
          </a:xfrm>
          <a:prstGeom prst="rect">
            <a:avLst/>
          </a:prstGeom>
          <a:noFill/>
        </p:spPr>
        <p:txBody>
          <a:bodyPr wrap="square" rtlCol="0">
            <a:spAutoFit/>
          </a:bodyPr>
          <a:lstStyle/>
          <a:p>
            <a:pPr algn="ctr"/>
            <a:r>
              <a:rPr lang="ko-KR" altLang="en-US" sz="1350" dirty="0"/>
              <a:t>따라서 결론은 </a:t>
            </a:r>
            <a:br>
              <a:rPr lang="en-US" altLang="ko-KR" sz="1350" b="1" dirty="0"/>
            </a:br>
            <a:r>
              <a:rPr lang="en-US" altLang="ko-KR" sz="1350" b="1" dirty="0"/>
              <a:t>core component  + variant module</a:t>
            </a:r>
            <a:br>
              <a:rPr lang="en-US" altLang="ko-KR" sz="1350" b="1" dirty="0"/>
            </a:br>
            <a:r>
              <a:rPr lang="ko-KR" altLang="en-US" sz="1350" dirty="0"/>
              <a:t>의 조합을 결정</a:t>
            </a:r>
            <a:endParaRPr lang="en-US" altLang="ko-KR" sz="1350" dirty="0"/>
          </a:p>
          <a:p>
            <a:pPr algn="ctr"/>
            <a:endParaRPr lang="en-US" altLang="ko-KR" sz="1350" dirty="0"/>
          </a:p>
          <a:p>
            <a:pPr algn="ctr"/>
            <a:endParaRPr lang="en-US" altLang="ko-KR" sz="1350" dirty="0"/>
          </a:p>
          <a:p>
            <a:pPr algn="ctr"/>
            <a:r>
              <a:rPr lang="ko-KR" altLang="en-US" sz="1350" dirty="0"/>
              <a:t>각 </a:t>
            </a:r>
            <a:r>
              <a:rPr lang="en-US" altLang="ko-KR" sz="1350" dirty="0"/>
              <a:t>market segment </a:t>
            </a:r>
            <a:r>
              <a:rPr lang="ko-KR" altLang="en-US" sz="1350" dirty="0"/>
              <a:t>별 </a:t>
            </a:r>
            <a:r>
              <a:rPr lang="en-US" altLang="ko-KR" sz="1350" dirty="0">
                <a:solidFill>
                  <a:srgbClr val="7030A0"/>
                </a:solidFill>
              </a:rPr>
              <a:t>performance</a:t>
            </a:r>
          </a:p>
          <a:p>
            <a:pPr algn="ctr"/>
            <a:endParaRPr lang="en-US" altLang="ko-KR" sz="1350" dirty="0"/>
          </a:p>
          <a:p>
            <a:pPr algn="ctr"/>
            <a:r>
              <a:rPr lang="ko-KR" altLang="en-US" sz="1350" dirty="0"/>
              <a:t>그에 따른 </a:t>
            </a:r>
            <a:r>
              <a:rPr lang="en-US" altLang="ko-KR" sz="1350" dirty="0"/>
              <a:t>profit </a:t>
            </a:r>
            <a:r>
              <a:rPr lang="ko-KR" altLang="en-US" sz="1350" dirty="0"/>
              <a:t>최적화</a:t>
            </a:r>
          </a:p>
        </p:txBody>
      </p:sp>
      <p:cxnSp>
        <p:nvCxnSpPr>
          <p:cNvPr id="73" name="연결선: 구부러짐 72">
            <a:extLst>
              <a:ext uri="{FF2B5EF4-FFF2-40B4-BE49-F238E27FC236}">
                <a16:creationId xmlns:a16="http://schemas.microsoft.com/office/drawing/2014/main" id="{7E7F181A-56CC-36D9-917B-AADA06200765}"/>
              </a:ext>
            </a:extLst>
          </p:cNvPr>
          <p:cNvCxnSpPr>
            <a:cxnSpLocks/>
            <a:stCxn id="8" idx="4"/>
            <a:endCxn id="8" idx="3"/>
          </p:cNvCxnSpPr>
          <p:nvPr/>
        </p:nvCxnSpPr>
        <p:spPr>
          <a:xfrm rot="5400000" flipH="1">
            <a:off x="1377799" y="4333918"/>
            <a:ext cx="77906" cy="416288"/>
          </a:xfrm>
          <a:prstGeom prst="curvedConnector3">
            <a:avLst>
              <a:gd name="adj1" fmla="val -2200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구부러짐 75">
            <a:extLst>
              <a:ext uri="{FF2B5EF4-FFF2-40B4-BE49-F238E27FC236}">
                <a16:creationId xmlns:a16="http://schemas.microsoft.com/office/drawing/2014/main" id="{11D78EDE-539E-A96B-6C56-CB38B90A7C9C}"/>
              </a:ext>
            </a:extLst>
          </p:cNvPr>
          <p:cNvCxnSpPr>
            <a:cxnSpLocks/>
            <a:stCxn id="8" idx="5"/>
            <a:endCxn id="64" idx="3"/>
          </p:cNvCxnSpPr>
          <p:nvPr/>
        </p:nvCxnSpPr>
        <p:spPr>
          <a:xfrm rot="5400000" flipH="1" flipV="1">
            <a:off x="2600257" y="3584745"/>
            <a:ext cx="359290" cy="1477438"/>
          </a:xfrm>
          <a:prstGeom prst="curvedConnector3">
            <a:avLst>
              <a:gd name="adj1" fmla="val -6940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7EE0292C-320C-2CE1-3EF4-523C6369DC96}"/>
              </a:ext>
            </a:extLst>
          </p:cNvPr>
          <p:cNvCxnSpPr>
            <a:cxnSpLocks/>
            <a:stCxn id="8" idx="6"/>
            <a:endCxn id="63" idx="3"/>
          </p:cNvCxnSpPr>
          <p:nvPr/>
        </p:nvCxnSpPr>
        <p:spPr>
          <a:xfrm flipV="1">
            <a:off x="2213616" y="2722720"/>
            <a:ext cx="1375333" cy="159230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FC1D991-F719-6458-F931-C0E12E41D979}"/>
              </a:ext>
            </a:extLst>
          </p:cNvPr>
          <p:cNvCxnSpPr>
            <a:cxnSpLocks/>
            <a:stCxn id="8" idx="7"/>
          </p:cNvCxnSpPr>
          <p:nvPr/>
        </p:nvCxnSpPr>
        <p:spPr>
          <a:xfrm rot="5400000" flipH="1" flipV="1">
            <a:off x="1797262" y="2453123"/>
            <a:ext cx="1917746" cy="14299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EC695153-755E-CBA4-9D78-BC4EED6DD01E}"/>
              </a:ext>
            </a:extLst>
          </p:cNvPr>
          <p:cNvCxnSpPr>
            <a:cxnSpLocks/>
            <a:stCxn id="6" idx="4"/>
            <a:endCxn id="6" idx="3"/>
          </p:cNvCxnSpPr>
          <p:nvPr/>
        </p:nvCxnSpPr>
        <p:spPr>
          <a:xfrm rot="5400000" flipH="1">
            <a:off x="1422665" y="2433615"/>
            <a:ext cx="77906" cy="416288"/>
          </a:xfrm>
          <a:prstGeom prst="curvedConnector3">
            <a:avLst>
              <a:gd name="adj1" fmla="val -2200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구부러짐 91">
            <a:extLst>
              <a:ext uri="{FF2B5EF4-FFF2-40B4-BE49-F238E27FC236}">
                <a16:creationId xmlns:a16="http://schemas.microsoft.com/office/drawing/2014/main" id="{9FD850FA-BAB6-4A3D-F886-71311B29E976}"/>
              </a:ext>
            </a:extLst>
          </p:cNvPr>
          <p:cNvCxnSpPr>
            <a:cxnSpLocks/>
            <a:stCxn id="6" idx="0"/>
            <a:endCxn id="62" idx="1"/>
          </p:cNvCxnSpPr>
          <p:nvPr/>
        </p:nvCxnSpPr>
        <p:spPr>
          <a:xfrm rot="5400000" flipH="1" flipV="1">
            <a:off x="2510711" y="1060798"/>
            <a:ext cx="246989" cy="1928888"/>
          </a:xfrm>
          <a:prstGeom prst="curvedConnector3">
            <a:avLst>
              <a:gd name="adj1" fmla="val 2009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4A9E424B-7420-3ED6-5BEA-740015F42B11}"/>
              </a:ext>
            </a:extLst>
          </p:cNvPr>
          <p:cNvCxnSpPr>
            <a:cxnSpLocks/>
            <a:stCxn id="6" idx="6"/>
            <a:endCxn id="63" idx="2"/>
          </p:cNvCxnSpPr>
          <p:nvPr/>
        </p:nvCxnSpPr>
        <p:spPr>
          <a:xfrm>
            <a:off x="2258482" y="2414724"/>
            <a:ext cx="1158035" cy="11991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연결선: 구부러짐 97">
            <a:extLst>
              <a:ext uri="{FF2B5EF4-FFF2-40B4-BE49-F238E27FC236}">
                <a16:creationId xmlns:a16="http://schemas.microsoft.com/office/drawing/2014/main" id="{9B786F8F-8718-138A-AC28-96316E2A1BBB}"/>
              </a:ext>
            </a:extLst>
          </p:cNvPr>
          <p:cNvCxnSpPr>
            <a:cxnSpLocks/>
            <a:stCxn id="6" idx="5"/>
            <a:endCxn id="64" idx="1"/>
          </p:cNvCxnSpPr>
          <p:nvPr/>
        </p:nvCxnSpPr>
        <p:spPr>
          <a:xfrm rot="16200000" flipH="1">
            <a:off x="2219909" y="2468945"/>
            <a:ext cx="1164852" cy="143257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080E0F0-3F1D-2F39-9741-6C57F3158E97}"/>
              </a:ext>
            </a:extLst>
          </p:cNvPr>
          <p:cNvSpPr txBox="1"/>
          <p:nvPr/>
        </p:nvSpPr>
        <p:spPr>
          <a:xfrm>
            <a:off x="1319537" y="978602"/>
            <a:ext cx="2730969" cy="369332"/>
          </a:xfrm>
          <a:prstGeom prst="rect">
            <a:avLst/>
          </a:prstGeom>
          <a:noFill/>
        </p:spPr>
        <p:txBody>
          <a:bodyPr wrap="square" rtlCol="0">
            <a:spAutoFit/>
          </a:bodyPr>
          <a:lstStyle/>
          <a:p>
            <a:pPr algn="ctr"/>
            <a:r>
              <a:rPr lang="en-US" altLang="ko-KR" b="1" dirty="0"/>
              <a:t>With </a:t>
            </a:r>
            <a:r>
              <a:rPr lang="en-US" altLang="ko-KR" b="1" dirty="0" err="1"/>
              <a:t>markov</a:t>
            </a:r>
            <a:r>
              <a:rPr lang="ko-KR" altLang="en-US" b="1" dirty="0"/>
              <a:t> </a:t>
            </a:r>
            <a:r>
              <a:rPr lang="en-US" altLang="ko-KR" b="1" dirty="0"/>
              <a:t>property</a:t>
            </a:r>
            <a:endParaRPr lang="ko-KR" altLang="en-US" b="1" dirty="0"/>
          </a:p>
        </p:txBody>
      </p:sp>
      <p:sp>
        <p:nvSpPr>
          <p:cNvPr id="3" name="날짜 개체 틀 1">
            <a:extLst>
              <a:ext uri="{FF2B5EF4-FFF2-40B4-BE49-F238E27FC236}">
                <a16:creationId xmlns:a16="http://schemas.microsoft.com/office/drawing/2014/main" id="{A0FD7571-6E68-EA90-1435-D7E2FBA1FA27}"/>
              </a:ext>
            </a:extLst>
          </p:cNvPr>
          <p:cNvSpPr>
            <a:spLocks noGrp="1"/>
          </p:cNvSpPr>
          <p:nvPr>
            <p:ph type="dt" sz="half" idx="10"/>
          </p:nvPr>
        </p:nvSpPr>
        <p:spPr>
          <a:xfrm>
            <a:off x="256615" y="6625848"/>
            <a:ext cx="2057400" cy="232152"/>
          </a:xfrm>
        </p:spPr>
        <p:txBody>
          <a:bodyPr/>
          <a:lstStyle/>
          <a:p>
            <a:fld id="{53F8A0ED-9F90-4AAD-B365-1A0EB382082E}" type="datetime1">
              <a:rPr lang="ko-KR" altLang="en-US" smtClean="0"/>
              <a:t>2023. 3. 6.</a:t>
            </a:fld>
            <a:endParaRPr lang="ko-KR" altLang="en-US" dirty="0"/>
          </a:p>
        </p:txBody>
      </p:sp>
      <p:sp>
        <p:nvSpPr>
          <p:cNvPr id="9" name="슬라이드 번호 개체 틀 2">
            <a:extLst>
              <a:ext uri="{FF2B5EF4-FFF2-40B4-BE49-F238E27FC236}">
                <a16:creationId xmlns:a16="http://schemas.microsoft.com/office/drawing/2014/main" id="{A7E507A4-C992-4AAF-C26D-BED70FB83FB8}"/>
              </a:ext>
            </a:extLst>
          </p:cNvPr>
          <p:cNvSpPr txBox="1">
            <a:spLocks/>
          </p:cNvSpPr>
          <p:nvPr/>
        </p:nvSpPr>
        <p:spPr>
          <a:xfrm>
            <a:off x="6862482" y="6625848"/>
            <a:ext cx="2057400" cy="23215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528F71E4-6861-4081-93F7-1CE13C0AE979}" type="slidenum">
              <a:rPr lang="ko-KR" altLang="en-US" smtClean="0"/>
              <a:pPr algn="r"/>
              <a:t>71</a:t>
            </a:fld>
            <a:endParaRPr lang="ko-KR" altLang="en-US" dirty="0"/>
          </a:p>
        </p:txBody>
      </p:sp>
    </p:spTree>
    <p:extLst>
      <p:ext uri="{BB962C8B-B14F-4D97-AF65-F5344CB8AC3E}">
        <p14:creationId xmlns:p14="http://schemas.microsoft.com/office/powerpoint/2010/main" val="3115520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a:extLst>
              <a:ext uri="{FF2B5EF4-FFF2-40B4-BE49-F238E27FC236}">
                <a16:creationId xmlns:a16="http://schemas.microsoft.com/office/drawing/2014/main" id="{5C2C26EA-534F-C08A-5B7A-C20C54599613}"/>
              </a:ext>
            </a:extLst>
          </p:cNvPr>
          <p:cNvSpPr/>
          <p:nvPr/>
        </p:nvSpPr>
        <p:spPr>
          <a:xfrm>
            <a:off x="1081042" y="2148736"/>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High</a:t>
            </a:r>
          </a:p>
          <a:p>
            <a:pPr algn="ctr"/>
            <a:r>
              <a:rPr lang="en-US" altLang="ko-KR" sz="750" b="1" dirty="0">
                <a:solidFill>
                  <a:srgbClr val="7030A0"/>
                </a:solidFill>
              </a:rPr>
              <a:t>[15]</a:t>
            </a:r>
            <a:endParaRPr lang="ko-KR" altLang="en-US" sz="750" b="1" dirty="0">
              <a:solidFill>
                <a:srgbClr val="7030A0"/>
              </a:solidFill>
            </a:endParaRPr>
          </a:p>
        </p:txBody>
      </p:sp>
      <p:sp>
        <p:nvSpPr>
          <p:cNvPr id="7" name="타원 6">
            <a:extLst>
              <a:ext uri="{FF2B5EF4-FFF2-40B4-BE49-F238E27FC236}">
                <a16:creationId xmlns:a16="http://schemas.microsoft.com/office/drawing/2014/main" id="{86696EF8-0993-19CA-4FAB-3A1FF52819F6}"/>
              </a:ext>
            </a:extLst>
          </p:cNvPr>
          <p:cNvSpPr/>
          <p:nvPr/>
        </p:nvSpPr>
        <p:spPr>
          <a:xfrm>
            <a:off x="1036177" y="312616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Medium</a:t>
            </a:r>
          </a:p>
          <a:p>
            <a:pPr algn="ctr"/>
            <a:r>
              <a:rPr lang="en-US" altLang="ko-KR" sz="750" b="1" dirty="0">
                <a:solidFill>
                  <a:srgbClr val="7030A0"/>
                </a:solidFill>
              </a:rPr>
              <a:t>[10]</a:t>
            </a:r>
            <a:endParaRPr lang="ko-KR" altLang="en-US" sz="750" b="1" dirty="0">
              <a:solidFill>
                <a:srgbClr val="7030A0"/>
              </a:solidFill>
            </a:endParaRPr>
          </a:p>
        </p:txBody>
      </p:sp>
      <p:sp>
        <p:nvSpPr>
          <p:cNvPr id="8" name="타원 7">
            <a:extLst>
              <a:ext uri="{FF2B5EF4-FFF2-40B4-BE49-F238E27FC236}">
                <a16:creationId xmlns:a16="http://schemas.microsoft.com/office/drawing/2014/main" id="{40DE2CF2-0DB5-7306-3A12-B26475418987}"/>
              </a:ext>
            </a:extLst>
          </p:cNvPr>
          <p:cNvSpPr/>
          <p:nvPr/>
        </p:nvSpPr>
        <p:spPr>
          <a:xfrm>
            <a:off x="1036177" y="4049040"/>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Low</a:t>
            </a:r>
          </a:p>
          <a:p>
            <a:pPr algn="ctr"/>
            <a:r>
              <a:rPr lang="en-US" altLang="ko-KR" sz="750" b="1" dirty="0">
                <a:solidFill>
                  <a:srgbClr val="7030A0"/>
                </a:solidFill>
              </a:rPr>
              <a:t>[5]</a:t>
            </a:r>
            <a:endParaRPr lang="ko-KR" altLang="en-US" sz="750" b="1" dirty="0">
              <a:solidFill>
                <a:srgbClr val="7030A0"/>
              </a:solidFill>
            </a:endParaRPr>
          </a:p>
        </p:txBody>
      </p:sp>
      <p:cxnSp>
        <p:nvCxnSpPr>
          <p:cNvPr id="14" name="직선 연결선 13">
            <a:extLst>
              <a:ext uri="{FF2B5EF4-FFF2-40B4-BE49-F238E27FC236}">
                <a16:creationId xmlns:a16="http://schemas.microsoft.com/office/drawing/2014/main" id="{1E882DD4-08C1-A63E-85EC-1D368A15C64E}"/>
              </a:ext>
            </a:extLst>
          </p:cNvPr>
          <p:cNvCxnSpPr>
            <a:cxnSpLocks/>
          </p:cNvCxnSpPr>
          <p:nvPr/>
        </p:nvCxnSpPr>
        <p:spPr>
          <a:xfrm>
            <a:off x="1613019" y="4922378"/>
            <a:ext cx="0" cy="6281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2482E75E-575C-1621-C1A8-7A9BE5FA80D3}"/>
              </a:ext>
            </a:extLst>
          </p:cNvPr>
          <p:cNvCxnSpPr>
            <a:cxnSpLocks/>
          </p:cNvCxnSpPr>
          <p:nvPr/>
        </p:nvCxnSpPr>
        <p:spPr>
          <a:xfrm>
            <a:off x="3952853" y="4922378"/>
            <a:ext cx="0" cy="6281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3DF601-62B2-37FA-EC3A-7F92F59034E9}"/>
              </a:ext>
            </a:extLst>
          </p:cNvPr>
          <p:cNvSpPr txBox="1"/>
          <p:nvPr/>
        </p:nvSpPr>
        <p:spPr>
          <a:xfrm>
            <a:off x="1058608" y="5637022"/>
            <a:ext cx="1132574" cy="323165"/>
          </a:xfrm>
          <a:prstGeom prst="rect">
            <a:avLst/>
          </a:prstGeom>
          <a:noFill/>
        </p:spPr>
        <p:txBody>
          <a:bodyPr wrap="square" rtlCol="0">
            <a:spAutoFit/>
          </a:bodyPr>
          <a:lstStyle/>
          <a:p>
            <a:pPr algn="ctr"/>
            <a:r>
              <a:rPr lang="en-US" altLang="ko-KR" sz="1500" b="1" dirty="0"/>
              <a:t>T</a:t>
            </a:r>
            <a:endParaRPr lang="ko-KR" altLang="en-US" sz="1500" b="1" dirty="0"/>
          </a:p>
        </p:txBody>
      </p:sp>
      <p:sp>
        <p:nvSpPr>
          <p:cNvPr id="19" name="TextBox 18">
            <a:extLst>
              <a:ext uri="{FF2B5EF4-FFF2-40B4-BE49-F238E27FC236}">
                <a16:creationId xmlns:a16="http://schemas.microsoft.com/office/drawing/2014/main" id="{F2748F4F-1BA3-495B-4FDC-2F834C6AAF8C}"/>
              </a:ext>
            </a:extLst>
          </p:cNvPr>
          <p:cNvSpPr txBox="1"/>
          <p:nvPr/>
        </p:nvSpPr>
        <p:spPr>
          <a:xfrm>
            <a:off x="3381352" y="5599263"/>
            <a:ext cx="1132574" cy="323165"/>
          </a:xfrm>
          <a:prstGeom prst="rect">
            <a:avLst/>
          </a:prstGeom>
          <a:noFill/>
        </p:spPr>
        <p:txBody>
          <a:bodyPr wrap="square" rtlCol="0">
            <a:spAutoFit/>
          </a:bodyPr>
          <a:lstStyle/>
          <a:p>
            <a:pPr algn="ctr"/>
            <a:r>
              <a:rPr lang="en-US" altLang="ko-KR" sz="1500" b="1" dirty="0"/>
              <a:t>T+1</a:t>
            </a:r>
            <a:endParaRPr lang="ko-KR" altLang="en-US" sz="1500" b="1" dirty="0"/>
          </a:p>
        </p:txBody>
      </p:sp>
      <p:cxnSp>
        <p:nvCxnSpPr>
          <p:cNvPr id="21" name="직선 화살표 연결선 20">
            <a:extLst>
              <a:ext uri="{FF2B5EF4-FFF2-40B4-BE49-F238E27FC236}">
                <a16:creationId xmlns:a16="http://schemas.microsoft.com/office/drawing/2014/main" id="{A9E84766-31FB-0603-FB78-0F91697F2FE9}"/>
              </a:ext>
            </a:extLst>
          </p:cNvPr>
          <p:cNvCxnSpPr/>
          <p:nvPr/>
        </p:nvCxnSpPr>
        <p:spPr>
          <a:xfrm flipV="1">
            <a:off x="561886" y="1057543"/>
            <a:ext cx="0" cy="4146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0EE3488-C84B-5488-87E8-A664FE881B0C}"/>
              </a:ext>
            </a:extLst>
          </p:cNvPr>
          <p:cNvCxnSpPr>
            <a:cxnSpLocks/>
          </p:cNvCxnSpPr>
          <p:nvPr/>
        </p:nvCxnSpPr>
        <p:spPr>
          <a:xfrm>
            <a:off x="561886" y="5204390"/>
            <a:ext cx="4418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A1F660-FB45-2090-60C7-605039C6028A}"/>
              </a:ext>
            </a:extLst>
          </p:cNvPr>
          <p:cNvSpPr txBox="1"/>
          <p:nvPr/>
        </p:nvSpPr>
        <p:spPr>
          <a:xfrm rot="16200000">
            <a:off x="-622819" y="1568943"/>
            <a:ext cx="1746548" cy="323165"/>
          </a:xfrm>
          <a:prstGeom prst="rect">
            <a:avLst/>
          </a:prstGeom>
          <a:noFill/>
        </p:spPr>
        <p:txBody>
          <a:bodyPr wrap="square" rtlCol="0">
            <a:spAutoFit/>
          </a:bodyPr>
          <a:lstStyle/>
          <a:p>
            <a:pPr algn="ctr"/>
            <a:r>
              <a:rPr lang="en-US" altLang="ko-KR" sz="1500" b="1" dirty="0"/>
              <a:t>Performance</a:t>
            </a:r>
            <a:endParaRPr lang="ko-KR" altLang="en-US" sz="1500" b="1" dirty="0"/>
          </a:p>
        </p:txBody>
      </p:sp>
      <p:cxnSp>
        <p:nvCxnSpPr>
          <p:cNvPr id="34" name="연결선: 구부러짐 33">
            <a:extLst>
              <a:ext uri="{FF2B5EF4-FFF2-40B4-BE49-F238E27FC236}">
                <a16:creationId xmlns:a16="http://schemas.microsoft.com/office/drawing/2014/main" id="{36DE3187-E001-61C7-9F79-3ABDF4FF1A94}"/>
              </a:ext>
            </a:extLst>
          </p:cNvPr>
          <p:cNvCxnSpPr>
            <a:cxnSpLocks/>
            <a:stCxn id="7" idx="4"/>
            <a:endCxn id="7" idx="3"/>
          </p:cNvCxnSpPr>
          <p:nvPr/>
        </p:nvCxnSpPr>
        <p:spPr>
          <a:xfrm rot="5400000" flipH="1">
            <a:off x="1377799" y="3411040"/>
            <a:ext cx="77906" cy="416288"/>
          </a:xfrm>
          <a:prstGeom prst="curvedConnector3">
            <a:avLst>
              <a:gd name="adj1" fmla="val -22007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BE9827C5-FAEE-65DE-5579-379CDC60BBE4}"/>
              </a:ext>
            </a:extLst>
          </p:cNvPr>
          <p:cNvCxnSpPr>
            <a:cxnSpLocks/>
            <a:stCxn id="7" idx="5"/>
            <a:endCxn id="64" idx="2"/>
          </p:cNvCxnSpPr>
          <p:nvPr/>
        </p:nvCxnSpPr>
        <p:spPr>
          <a:xfrm rot="16200000" flipH="1">
            <a:off x="2635092" y="2986322"/>
            <a:ext cx="117191" cy="130500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4AA6E3DE-01C8-3F54-EF8D-F5A1DE382319}"/>
              </a:ext>
            </a:extLst>
          </p:cNvPr>
          <p:cNvCxnSpPr>
            <a:cxnSpLocks/>
            <a:stCxn id="7" idx="6"/>
            <a:endCxn id="63" idx="2"/>
          </p:cNvCxnSpPr>
          <p:nvPr/>
        </p:nvCxnSpPr>
        <p:spPr>
          <a:xfrm flipV="1">
            <a:off x="2213615" y="2534638"/>
            <a:ext cx="1202901" cy="857510"/>
          </a:xfrm>
          <a:prstGeom prst="curved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구부러짐 44">
            <a:extLst>
              <a:ext uri="{FF2B5EF4-FFF2-40B4-BE49-F238E27FC236}">
                <a16:creationId xmlns:a16="http://schemas.microsoft.com/office/drawing/2014/main" id="{780081EE-FD3E-334D-22FA-6C365840E9EC}"/>
              </a:ext>
            </a:extLst>
          </p:cNvPr>
          <p:cNvCxnSpPr>
            <a:cxnSpLocks/>
            <a:endCxn id="62" idx="2"/>
          </p:cNvCxnSpPr>
          <p:nvPr/>
        </p:nvCxnSpPr>
        <p:spPr>
          <a:xfrm flipV="1">
            <a:off x="1879303" y="2089829"/>
            <a:ext cx="1546916" cy="1061170"/>
          </a:xfrm>
          <a:prstGeom prst="curved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3AFBBCA0-E1A8-DFEF-7558-53059DD2967B}"/>
              </a:ext>
            </a:extLst>
          </p:cNvPr>
          <p:cNvSpPr/>
          <p:nvPr/>
        </p:nvSpPr>
        <p:spPr>
          <a:xfrm>
            <a:off x="3426219" y="182384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High</a:t>
            </a:r>
          </a:p>
          <a:p>
            <a:pPr algn="ctr"/>
            <a:r>
              <a:rPr lang="en-US" altLang="ko-KR" sz="750" b="1" dirty="0">
                <a:solidFill>
                  <a:srgbClr val="7030A0"/>
                </a:solidFill>
              </a:rPr>
              <a:t>[16]</a:t>
            </a:r>
            <a:endParaRPr lang="ko-KR" altLang="en-US" sz="750" b="1" dirty="0">
              <a:solidFill>
                <a:srgbClr val="7030A0"/>
              </a:solidFill>
            </a:endParaRPr>
          </a:p>
        </p:txBody>
      </p:sp>
      <p:sp>
        <p:nvSpPr>
          <p:cNvPr id="63" name="타원 62">
            <a:extLst>
              <a:ext uri="{FF2B5EF4-FFF2-40B4-BE49-F238E27FC236}">
                <a16:creationId xmlns:a16="http://schemas.microsoft.com/office/drawing/2014/main" id="{DFDCCA23-6EDC-A0AC-662D-19C4ED73E690}"/>
              </a:ext>
            </a:extLst>
          </p:cNvPr>
          <p:cNvSpPr/>
          <p:nvPr/>
        </p:nvSpPr>
        <p:spPr>
          <a:xfrm>
            <a:off x="3416517" y="2268651"/>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Medium</a:t>
            </a:r>
          </a:p>
          <a:p>
            <a:pPr algn="ctr"/>
            <a:r>
              <a:rPr lang="en-US" altLang="ko-KR" sz="750" b="1" dirty="0">
                <a:solidFill>
                  <a:srgbClr val="7030A0"/>
                </a:solidFill>
              </a:rPr>
              <a:t>[14]</a:t>
            </a:r>
            <a:endParaRPr lang="ko-KR" altLang="en-US" sz="750" b="1" dirty="0">
              <a:solidFill>
                <a:srgbClr val="7030A0"/>
              </a:solidFill>
            </a:endParaRPr>
          </a:p>
        </p:txBody>
      </p:sp>
      <p:sp>
        <p:nvSpPr>
          <p:cNvPr id="64" name="타원 63">
            <a:extLst>
              <a:ext uri="{FF2B5EF4-FFF2-40B4-BE49-F238E27FC236}">
                <a16:creationId xmlns:a16="http://schemas.microsoft.com/office/drawing/2014/main" id="{EC0D5BC2-0C60-8AB6-8E6A-2E9FF05F2F22}"/>
              </a:ext>
            </a:extLst>
          </p:cNvPr>
          <p:cNvSpPr/>
          <p:nvPr/>
        </p:nvSpPr>
        <p:spPr>
          <a:xfrm>
            <a:off x="3346189" y="3431433"/>
            <a:ext cx="1177439" cy="531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rPr>
              <a:t>Low</a:t>
            </a:r>
          </a:p>
          <a:p>
            <a:pPr algn="ctr"/>
            <a:r>
              <a:rPr lang="en-US" altLang="ko-KR" sz="750" b="1" dirty="0">
                <a:solidFill>
                  <a:srgbClr val="7030A0"/>
                </a:solidFill>
              </a:rPr>
              <a:t>[8]</a:t>
            </a:r>
            <a:endParaRPr lang="ko-KR" altLang="en-US" sz="750" b="1" dirty="0">
              <a:solidFill>
                <a:srgbClr val="7030A0"/>
              </a:solidFill>
            </a:endParaRPr>
          </a:p>
        </p:txBody>
      </p:sp>
      <p:cxnSp>
        <p:nvCxnSpPr>
          <p:cNvPr id="73" name="연결선: 구부러짐 72">
            <a:extLst>
              <a:ext uri="{FF2B5EF4-FFF2-40B4-BE49-F238E27FC236}">
                <a16:creationId xmlns:a16="http://schemas.microsoft.com/office/drawing/2014/main" id="{7E7F181A-56CC-36D9-917B-AADA06200765}"/>
              </a:ext>
            </a:extLst>
          </p:cNvPr>
          <p:cNvCxnSpPr>
            <a:cxnSpLocks/>
            <a:stCxn id="8" idx="4"/>
            <a:endCxn id="8" idx="3"/>
          </p:cNvCxnSpPr>
          <p:nvPr/>
        </p:nvCxnSpPr>
        <p:spPr>
          <a:xfrm rot="5400000" flipH="1">
            <a:off x="1377799" y="4333918"/>
            <a:ext cx="77906" cy="416288"/>
          </a:xfrm>
          <a:prstGeom prst="curvedConnector3">
            <a:avLst>
              <a:gd name="adj1" fmla="val -22007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구부러짐 75">
            <a:extLst>
              <a:ext uri="{FF2B5EF4-FFF2-40B4-BE49-F238E27FC236}">
                <a16:creationId xmlns:a16="http://schemas.microsoft.com/office/drawing/2014/main" id="{11D78EDE-539E-A96B-6C56-CB38B90A7C9C}"/>
              </a:ext>
            </a:extLst>
          </p:cNvPr>
          <p:cNvCxnSpPr>
            <a:cxnSpLocks/>
            <a:stCxn id="8" idx="5"/>
            <a:endCxn id="64" idx="3"/>
          </p:cNvCxnSpPr>
          <p:nvPr/>
        </p:nvCxnSpPr>
        <p:spPr>
          <a:xfrm rot="5400000" flipH="1" flipV="1">
            <a:off x="2471099" y="3455586"/>
            <a:ext cx="617607" cy="1477438"/>
          </a:xfrm>
          <a:prstGeom prst="curvedConnector3">
            <a:avLst>
              <a:gd name="adj1" fmla="val -4037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7EE0292C-320C-2CE1-3EF4-523C6369DC96}"/>
              </a:ext>
            </a:extLst>
          </p:cNvPr>
          <p:cNvCxnSpPr>
            <a:cxnSpLocks/>
            <a:stCxn id="8" idx="6"/>
            <a:endCxn id="63" idx="3"/>
          </p:cNvCxnSpPr>
          <p:nvPr/>
        </p:nvCxnSpPr>
        <p:spPr>
          <a:xfrm flipV="1">
            <a:off x="2213616" y="2722720"/>
            <a:ext cx="1375333" cy="1592308"/>
          </a:xfrm>
          <a:prstGeom prst="curved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FC1D991-F719-6458-F931-C0E12E41D979}"/>
              </a:ext>
            </a:extLst>
          </p:cNvPr>
          <p:cNvCxnSpPr>
            <a:cxnSpLocks/>
            <a:stCxn id="8" idx="7"/>
          </p:cNvCxnSpPr>
          <p:nvPr/>
        </p:nvCxnSpPr>
        <p:spPr>
          <a:xfrm rot="5400000" flipH="1" flipV="1">
            <a:off x="1797262" y="2453123"/>
            <a:ext cx="1917746" cy="1429903"/>
          </a:xfrm>
          <a:prstGeom prst="curved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EC695153-755E-CBA4-9D78-BC4EED6DD01E}"/>
              </a:ext>
            </a:extLst>
          </p:cNvPr>
          <p:cNvCxnSpPr>
            <a:cxnSpLocks/>
            <a:stCxn id="6" idx="4"/>
            <a:endCxn id="6" idx="3"/>
          </p:cNvCxnSpPr>
          <p:nvPr/>
        </p:nvCxnSpPr>
        <p:spPr>
          <a:xfrm rot="5400000" flipH="1">
            <a:off x="1422665" y="2433615"/>
            <a:ext cx="77906" cy="416288"/>
          </a:xfrm>
          <a:prstGeom prst="curvedConnector3">
            <a:avLst>
              <a:gd name="adj1" fmla="val -22007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구부러짐 91">
            <a:extLst>
              <a:ext uri="{FF2B5EF4-FFF2-40B4-BE49-F238E27FC236}">
                <a16:creationId xmlns:a16="http://schemas.microsoft.com/office/drawing/2014/main" id="{9FD850FA-BAB6-4A3D-F886-71311B29E976}"/>
              </a:ext>
            </a:extLst>
          </p:cNvPr>
          <p:cNvCxnSpPr>
            <a:cxnSpLocks/>
            <a:stCxn id="6" idx="0"/>
            <a:endCxn id="62" idx="1"/>
          </p:cNvCxnSpPr>
          <p:nvPr/>
        </p:nvCxnSpPr>
        <p:spPr>
          <a:xfrm rot="5400000" flipH="1" flipV="1">
            <a:off x="2510711" y="1060798"/>
            <a:ext cx="246989" cy="1928888"/>
          </a:xfrm>
          <a:prstGeom prst="curvedConnector3">
            <a:avLst>
              <a:gd name="adj1" fmla="val 200959"/>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4A9E424B-7420-3ED6-5BEA-740015F42B11}"/>
              </a:ext>
            </a:extLst>
          </p:cNvPr>
          <p:cNvCxnSpPr>
            <a:cxnSpLocks/>
            <a:stCxn id="6" idx="6"/>
            <a:endCxn id="63" idx="2"/>
          </p:cNvCxnSpPr>
          <p:nvPr/>
        </p:nvCxnSpPr>
        <p:spPr>
          <a:xfrm>
            <a:off x="2258482" y="2414724"/>
            <a:ext cx="1158035" cy="119915"/>
          </a:xfrm>
          <a:prstGeom prst="curved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연결선: 구부러짐 97">
            <a:extLst>
              <a:ext uri="{FF2B5EF4-FFF2-40B4-BE49-F238E27FC236}">
                <a16:creationId xmlns:a16="http://schemas.microsoft.com/office/drawing/2014/main" id="{9B786F8F-8718-138A-AC28-96316E2A1BBB}"/>
              </a:ext>
            </a:extLst>
          </p:cNvPr>
          <p:cNvCxnSpPr>
            <a:cxnSpLocks/>
            <a:stCxn id="6" idx="5"/>
            <a:endCxn id="64" idx="1"/>
          </p:cNvCxnSpPr>
          <p:nvPr/>
        </p:nvCxnSpPr>
        <p:spPr>
          <a:xfrm rot="16200000" flipH="1">
            <a:off x="2349069" y="2339786"/>
            <a:ext cx="906535" cy="143257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43473C56-A309-CBCA-4C7E-1258BE933ADB}"/>
              </a:ext>
            </a:extLst>
          </p:cNvPr>
          <p:cNvSpPr txBox="1"/>
          <p:nvPr/>
        </p:nvSpPr>
        <p:spPr>
          <a:xfrm>
            <a:off x="6339343" y="1686041"/>
            <a:ext cx="1132574" cy="323165"/>
          </a:xfrm>
          <a:prstGeom prst="rect">
            <a:avLst/>
          </a:prstGeom>
          <a:noFill/>
        </p:spPr>
        <p:txBody>
          <a:bodyPr wrap="square" rtlCol="0">
            <a:spAutoFit/>
          </a:bodyPr>
          <a:lstStyle/>
          <a:p>
            <a:pPr algn="ctr"/>
            <a:r>
              <a:rPr lang="en-US" altLang="ko-KR" sz="1500" b="1" dirty="0"/>
              <a:t>T+1</a:t>
            </a:r>
            <a:endParaRPr lang="ko-KR" altLang="en-US" sz="1500" b="1" dirty="0"/>
          </a:p>
        </p:txBody>
      </p:sp>
      <p:graphicFrame>
        <p:nvGraphicFramePr>
          <p:cNvPr id="114" name="표 113">
            <a:extLst>
              <a:ext uri="{FF2B5EF4-FFF2-40B4-BE49-F238E27FC236}">
                <a16:creationId xmlns:a16="http://schemas.microsoft.com/office/drawing/2014/main" id="{AFC253F9-B6BD-F060-51B9-6020A2D451D6}"/>
              </a:ext>
            </a:extLst>
          </p:cNvPr>
          <p:cNvGraphicFramePr>
            <a:graphicFrameLocks noGrp="1"/>
          </p:cNvGraphicFramePr>
          <p:nvPr/>
        </p:nvGraphicFramePr>
        <p:xfrm>
          <a:off x="6227543" y="2355817"/>
          <a:ext cx="1315953" cy="1160490"/>
        </p:xfrm>
        <a:graphic>
          <a:graphicData uri="http://schemas.openxmlformats.org/drawingml/2006/table">
            <a:tbl>
              <a:tblPr firstRow="1" bandRow="1">
                <a:tableStyleId>{5C22544A-7EE6-4342-B048-85BDC9FD1C3A}</a:tableStyleId>
              </a:tblPr>
              <a:tblGrid>
                <a:gridCol w="438651">
                  <a:extLst>
                    <a:ext uri="{9D8B030D-6E8A-4147-A177-3AD203B41FA5}">
                      <a16:colId xmlns:a16="http://schemas.microsoft.com/office/drawing/2014/main" val="154773661"/>
                    </a:ext>
                  </a:extLst>
                </a:gridCol>
                <a:gridCol w="438651">
                  <a:extLst>
                    <a:ext uri="{9D8B030D-6E8A-4147-A177-3AD203B41FA5}">
                      <a16:colId xmlns:a16="http://schemas.microsoft.com/office/drawing/2014/main" val="4200221931"/>
                    </a:ext>
                  </a:extLst>
                </a:gridCol>
                <a:gridCol w="438651">
                  <a:extLst>
                    <a:ext uri="{9D8B030D-6E8A-4147-A177-3AD203B41FA5}">
                      <a16:colId xmlns:a16="http://schemas.microsoft.com/office/drawing/2014/main" val="11088688"/>
                    </a:ext>
                  </a:extLst>
                </a:gridCol>
              </a:tblGrid>
              <a:tr h="386830">
                <a:tc>
                  <a:txBody>
                    <a:bodyPr/>
                    <a:lstStyle/>
                    <a:p>
                      <a:pPr algn="ctr" latinLnBrk="1"/>
                      <a:r>
                        <a:rPr lang="en-US" altLang="ko-KR" sz="1200" b="1" dirty="0">
                          <a:solidFill>
                            <a:srgbClr val="00B050"/>
                          </a:solidFill>
                        </a:rPr>
                        <a:t>0.2</a:t>
                      </a:r>
                      <a:endParaRPr lang="ko-KR" altLang="en-US" sz="1200" b="1" dirty="0">
                        <a:solidFill>
                          <a:srgbClr val="00B05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chemeClr val="tx1"/>
                          </a:solidFill>
                        </a:rPr>
                        <a:t>0</a:t>
                      </a:r>
                      <a:endParaRPr lang="ko-KR" altLang="en-US" sz="1200" b="1" dirty="0">
                        <a:solidFill>
                          <a:schemeClr val="tx1"/>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chemeClr val="tx1"/>
                          </a:solidFill>
                        </a:rPr>
                        <a:t>0</a:t>
                      </a:r>
                      <a:endParaRPr lang="ko-KR" altLang="en-US" sz="1200" b="1" dirty="0">
                        <a:solidFill>
                          <a:schemeClr val="tx1"/>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3114829"/>
                  </a:ext>
                </a:extLst>
              </a:tr>
              <a:tr h="386830">
                <a:tc>
                  <a:txBody>
                    <a:bodyPr/>
                    <a:lstStyle/>
                    <a:p>
                      <a:pPr algn="ctr" latinLnBrk="1"/>
                      <a:r>
                        <a:rPr lang="en-US" altLang="ko-KR" sz="1200" b="1" dirty="0"/>
                        <a:t>0.1</a:t>
                      </a:r>
                      <a:endParaRPr lang="ko-KR" altLang="en-US" sz="1200" b="1" dirty="0"/>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rgbClr val="C00000"/>
                          </a:solidFill>
                        </a:rPr>
                        <a:t>0.7</a:t>
                      </a:r>
                      <a:endParaRPr lang="ko-KR" altLang="en-US" sz="1200" b="1" dirty="0">
                        <a:solidFill>
                          <a:srgbClr val="C0000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rgbClr val="00B050"/>
                          </a:solidFill>
                        </a:rPr>
                        <a:t>0.1</a:t>
                      </a:r>
                      <a:endParaRPr lang="ko-KR" altLang="en-US" sz="1200" b="1" dirty="0">
                        <a:solidFill>
                          <a:srgbClr val="00B05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5653318"/>
                  </a:ext>
                </a:extLst>
              </a:tr>
              <a:tr h="386830">
                <a:tc>
                  <a:txBody>
                    <a:bodyPr/>
                    <a:lstStyle/>
                    <a:p>
                      <a:pPr algn="ctr" latinLnBrk="1"/>
                      <a:r>
                        <a:rPr lang="en-US" altLang="ko-KR" sz="1200" b="1" dirty="0"/>
                        <a:t>0.1</a:t>
                      </a:r>
                      <a:endParaRPr lang="ko-KR" altLang="en-US" sz="1200" b="1" dirty="0"/>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rgbClr val="C00000"/>
                          </a:solidFill>
                        </a:rPr>
                        <a:t>0.5</a:t>
                      </a:r>
                      <a:endParaRPr lang="ko-KR" altLang="en-US" sz="1200" b="1" dirty="0">
                        <a:solidFill>
                          <a:srgbClr val="C0000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chemeClr val="tx1"/>
                          </a:solidFill>
                        </a:rPr>
                        <a:t>0.3</a:t>
                      </a:r>
                      <a:endParaRPr lang="ko-KR" altLang="en-US" sz="1200" b="1" dirty="0">
                        <a:solidFill>
                          <a:schemeClr val="tx1"/>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8595777"/>
                  </a:ext>
                </a:extLst>
              </a:tr>
            </a:tbl>
          </a:graphicData>
        </a:graphic>
      </p:graphicFrame>
      <p:sp>
        <p:nvSpPr>
          <p:cNvPr id="115" name="TextBox 114">
            <a:extLst>
              <a:ext uri="{FF2B5EF4-FFF2-40B4-BE49-F238E27FC236}">
                <a16:creationId xmlns:a16="http://schemas.microsoft.com/office/drawing/2014/main" id="{06B0A206-3F0C-118D-9A96-C16F3DC87900}"/>
              </a:ext>
            </a:extLst>
          </p:cNvPr>
          <p:cNvSpPr txBox="1"/>
          <p:nvPr/>
        </p:nvSpPr>
        <p:spPr>
          <a:xfrm>
            <a:off x="5719923" y="2347139"/>
            <a:ext cx="433715" cy="1193212"/>
          </a:xfrm>
          <a:prstGeom prst="rect">
            <a:avLst/>
          </a:prstGeom>
          <a:noFill/>
        </p:spPr>
        <p:txBody>
          <a:bodyPr wrap="square" rtlCol="0">
            <a:spAutoFit/>
          </a:bodyPr>
          <a:lstStyle/>
          <a:p>
            <a:pPr algn="ctr">
              <a:lnSpc>
                <a:spcPts val="3000"/>
              </a:lnSpc>
            </a:pPr>
            <a:r>
              <a:rPr lang="en-US" altLang="ko-KR" sz="1500" dirty="0"/>
              <a:t>H</a:t>
            </a:r>
          </a:p>
          <a:p>
            <a:pPr algn="ctr">
              <a:lnSpc>
                <a:spcPts val="3000"/>
              </a:lnSpc>
            </a:pPr>
            <a:r>
              <a:rPr lang="en-US" altLang="ko-KR" sz="1500" dirty="0"/>
              <a:t>M</a:t>
            </a:r>
          </a:p>
          <a:p>
            <a:pPr algn="ctr">
              <a:lnSpc>
                <a:spcPts val="3000"/>
              </a:lnSpc>
            </a:pPr>
            <a:r>
              <a:rPr lang="en-US" altLang="ko-KR" sz="1500" dirty="0"/>
              <a:t>L</a:t>
            </a:r>
            <a:endParaRPr lang="ko-KR" altLang="en-US" sz="1500" dirty="0"/>
          </a:p>
        </p:txBody>
      </p:sp>
      <p:sp>
        <p:nvSpPr>
          <p:cNvPr id="116" name="TextBox 115">
            <a:extLst>
              <a:ext uri="{FF2B5EF4-FFF2-40B4-BE49-F238E27FC236}">
                <a16:creationId xmlns:a16="http://schemas.microsoft.com/office/drawing/2014/main" id="{4C3C33A9-3EC4-2E2A-00B7-75BF6B4DB529}"/>
              </a:ext>
            </a:extLst>
          </p:cNvPr>
          <p:cNvSpPr txBox="1"/>
          <p:nvPr/>
        </p:nvSpPr>
        <p:spPr>
          <a:xfrm>
            <a:off x="6205721" y="1836082"/>
            <a:ext cx="1743486" cy="423770"/>
          </a:xfrm>
          <a:prstGeom prst="rect">
            <a:avLst/>
          </a:prstGeom>
          <a:noFill/>
        </p:spPr>
        <p:txBody>
          <a:bodyPr wrap="square" rtlCol="0">
            <a:spAutoFit/>
          </a:bodyPr>
          <a:lstStyle/>
          <a:p>
            <a:pPr algn="ctr">
              <a:lnSpc>
                <a:spcPts val="3000"/>
              </a:lnSpc>
            </a:pPr>
            <a:r>
              <a:rPr lang="en-US" altLang="ko-KR" sz="1500" dirty="0"/>
              <a:t>H     M     L    N</a:t>
            </a:r>
            <a:endParaRPr lang="ko-KR" altLang="en-US" sz="1500" dirty="0"/>
          </a:p>
        </p:txBody>
      </p:sp>
      <p:sp>
        <p:nvSpPr>
          <p:cNvPr id="117" name="왼쪽 중괄호 116">
            <a:extLst>
              <a:ext uri="{FF2B5EF4-FFF2-40B4-BE49-F238E27FC236}">
                <a16:creationId xmlns:a16="http://schemas.microsoft.com/office/drawing/2014/main" id="{EDC9EA8F-0D37-4D51-F0BB-3300B7AB8ABD}"/>
              </a:ext>
            </a:extLst>
          </p:cNvPr>
          <p:cNvSpPr/>
          <p:nvPr/>
        </p:nvSpPr>
        <p:spPr>
          <a:xfrm>
            <a:off x="6043613" y="2355817"/>
            <a:ext cx="163818" cy="1160489"/>
          </a:xfrm>
          <a:prstGeom prst="leftBrace">
            <a:avLst>
              <a:gd name="adj1" fmla="val 8333"/>
              <a:gd name="adj2" fmla="val 5049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50"/>
          </a:p>
        </p:txBody>
      </p:sp>
      <p:sp>
        <p:nvSpPr>
          <p:cNvPr id="118" name="왼쪽 중괄호 117">
            <a:extLst>
              <a:ext uri="{FF2B5EF4-FFF2-40B4-BE49-F238E27FC236}">
                <a16:creationId xmlns:a16="http://schemas.microsoft.com/office/drawing/2014/main" id="{40F82464-DA36-CAF2-CC34-AC11BD4A63C0}"/>
              </a:ext>
            </a:extLst>
          </p:cNvPr>
          <p:cNvSpPr/>
          <p:nvPr/>
        </p:nvSpPr>
        <p:spPr>
          <a:xfrm rot="5400000">
            <a:off x="7022936" y="1396605"/>
            <a:ext cx="163818" cy="1754605"/>
          </a:xfrm>
          <a:prstGeom prst="leftBrace">
            <a:avLst>
              <a:gd name="adj1" fmla="val 8333"/>
              <a:gd name="adj2" fmla="val 5049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50"/>
          </a:p>
        </p:txBody>
      </p:sp>
      <p:graphicFrame>
        <p:nvGraphicFramePr>
          <p:cNvPr id="119" name="표 118">
            <a:extLst>
              <a:ext uri="{FF2B5EF4-FFF2-40B4-BE49-F238E27FC236}">
                <a16:creationId xmlns:a16="http://schemas.microsoft.com/office/drawing/2014/main" id="{CF10B3D5-CEFE-4FBA-97DA-B74D2B20D6D5}"/>
              </a:ext>
            </a:extLst>
          </p:cNvPr>
          <p:cNvGraphicFramePr>
            <a:graphicFrameLocks noGrp="1"/>
          </p:cNvGraphicFramePr>
          <p:nvPr/>
        </p:nvGraphicFramePr>
        <p:xfrm>
          <a:off x="7543495" y="2355817"/>
          <a:ext cx="438651" cy="1160490"/>
        </p:xfrm>
        <a:graphic>
          <a:graphicData uri="http://schemas.openxmlformats.org/drawingml/2006/table">
            <a:tbl>
              <a:tblPr firstRow="1" bandRow="1">
                <a:tableStyleId>{5C22544A-7EE6-4342-B048-85BDC9FD1C3A}</a:tableStyleId>
              </a:tblPr>
              <a:tblGrid>
                <a:gridCol w="438651">
                  <a:extLst>
                    <a:ext uri="{9D8B030D-6E8A-4147-A177-3AD203B41FA5}">
                      <a16:colId xmlns:a16="http://schemas.microsoft.com/office/drawing/2014/main" val="1185264509"/>
                    </a:ext>
                  </a:extLst>
                </a:gridCol>
              </a:tblGrid>
              <a:tr h="386830">
                <a:tc>
                  <a:txBody>
                    <a:bodyPr/>
                    <a:lstStyle/>
                    <a:p>
                      <a:pPr latinLnBrk="1"/>
                      <a:r>
                        <a:rPr lang="en-US" altLang="ko-KR" sz="1200" b="1" dirty="0">
                          <a:solidFill>
                            <a:srgbClr val="00B050"/>
                          </a:solidFill>
                        </a:rPr>
                        <a:t>0.8</a:t>
                      </a:r>
                      <a:endParaRPr lang="ko-KR" altLang="en-US" sz="1200" b="1" dirty="0">
                        <a:solidFill>
                          <a:srgbClr val="00B05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7770356"/>
                  </a:ext>
                </a:extLst>
              </a:tr>
              <a:tr h="386830">
                <a:tc>
                  <a:txBody>
                    <a:bodyPr/>
                    <a:lstStyle/>
                    <a:p>
                      <a:pPr latinLnBrk="1"/>
                      <a:r>
                        <a:rPr lang="en-US" altLang="ko-KR" sz="1200" b="1" dirty="0">
                          <a:solidFill>
                            <a:srgbClr val="00B050"/>
                          </a:solidFill>
                        </a:rPr>
                        <a:t>0.1</a:t>
                      </a:r>
                      <a:endParaRPr lang="ko-KR" altLang="en-US" sz="1200" b="1" dirty="0">
                        <a:solidFill>
                          <a:srgbClr val="00B050"/>
                        </a:solidFill>
                      </a:endParaRPr>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5162383"/>
                  </a:ext>
                </a:extLst>
              </a:tr>
              <a:tr h="386830">
                <a:tc>
                  <a:txBody>
                    <a:bodyPr/>
                    <a:lstStyle/>
                    <a:p>
                      <a:pPr latinLnBrk="1"/>
                      <a:r>
                        <a:rPr lang="en-US" altLang="ko-KR" sz="1200" b="1" dirty="0"/>
                        <a:t>0.1</a:t>
                      </a:r>
                      <a:endParaRPr lang="ko-KR" altLang="en-US" sz="1200" b="1" dirty="0"/>
                    </a:p>
                  </a:txBody>
                  <a:tcPr marL="95383" marR="95383" marT="47691" marB="47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5630625"/>
                  </a:ext>
                </a:extLst>
              </a:tr>
            </a:tbl>
          </a:graphicData>
        </a:graphic>
      </p:graphicFrame>
      <p:sp>
        <p:nvSpPr>
          <p:cNvPr id="123" name="TextBox 122">
            <a:extLst>
              <a:ext uri="{FF2B5EF4-FFF2-40B4-BE49-F238E27FC236}">
                <a16:creationId xmlns:a16="http://schemas.microsoft.com/office/drawing/2014/main" id="{28DB62ED-6FF7-4F0B-0E08-868CE490F20C}"/>
              </a:ext>
            </a:extLst>
          </p:cNvPr>
          <p:cNvSpPr txBox="1"/>
          <p:nvPr/>
        </p:nvSpPr>
        <p:spPr>
          <a:xfrm>
            <a:off x="1225876" y="4744953"/>
            <a:ext cx="471482" cy="300082"/>
          </a:xfrm>
          <a:prstGeom prst="rect">
            <a:avLst/>
          </a:prstGeom>
          <a:noFill/>
        </p:spPr>
        <p:txBody>
          <a:bodyPr wrap="square" rtlCol="0">
            <a:spAutoFit/>
          </a:bodyPr>
          <a:lstStyle/>
          <a:p>
            <a:r>
              <a:rPr lang="en-US" altLang="ko-KR" sz="1350" dirty="0"/>
              <a:t>0.1</a:t>
            </a:r>
            <a:endParaRPr lang="ko-KR" altLang="en-US" sz="1350" dirty="0"/>
          </a:p>
        </p:txBody>
      </p:sp>
      <p:sp>
        <p:nvSpPr>
          <p:cNvPr id="124" name="TextBox 123">
            <a:extLst>
              <a:ext uri="{FF2B5EF4-FFF2-40B4-BE49-F238E27FC236}">
                <a16:creationId xmlns:a16="http://schemas.microsoft.com/office/drawing/2014/main" id="{0FF614F9-B69A-3F24-5B1C-9D585A657781}"/>
              </a:ext>
            </a:extLst>
          </p:cNvPr>
          <p:cNvSpPr txBox="1"/>
          <p:nvPr/>
        </p:nvSpPr>
        <p:spPr>
          <a:xfrm>
            <a:off x="3065320" y="4661402"/>
            <a:ext cx="471482" cy="300082"/>
          </a:xfrm>
          <a:prstGeom prst="rect">
            <a:avLst/>
          </a:prstGeom>
          <a:noFill/>
        </p:spPr>
        <p:txBody>
          <a:bodyPr wrap="square" rtlCol="0">
            <a:spAutoFit/>
          </a:bodyPr>
          <a:lstStyle/>
          <a:p>
            <a:r>
              <a:rPr lang="en-US" altLang="ko-KR" sz="1350" dirty="0"/>
              <a:t>0.3</a:t>
            </a:r>
            <a:endParaRPr lang="ko-KR" altLang="en-US" sz="1350" dirty="0"/>
          </a:p>
        </p:txBody>
      </p:sp>
      <p:sp>
        <p:nvSpPr>
          <p:cNvPr id="125" name="TextBox 124">
            <a:extLst>
              <a:ext uri="{FF2B5EF4-FFF2-40B4-BE49-F238E27FC236}">
                <a16:creationId xmlns:a16="http://schemas.microsoft.com/office/drawing/2014/main" id="{DE15BDC6-14E1-280A-2C12-449552B459DE}"/>
              </a:ext>
            </a:extLst>
          </p:cNvPr>
          <p:cNvSpPr txBox="1"/>
          <p:nvPr/>
        </p:nvSpPr>
        <p:spPr>
          <a:xfrm>
            <a:off x="2601757" y="3397354"/>
            <a:ext cx="471482" cy="300082"/>
          </a:xfrm>
          <a:prstGeom prst="rect">
            <a:avLst/>
          </a:prstGeom>
          <a:noFill/>
        </p:spPr>
        <p:txBody>
          <a:bodyPr wrap="square" rtlCol="0">
            <a:spAutoFit/>
          </a:bodyPr>
          <a:lstStyle/>
          <a:p>
            <a:r>
              <a:rPr lang="en-US" altLang="ko-KR" sz="1350" dirty="0"/>
              <a:t>0.1</a:t>
            </a:r>
            <a:endParaRPr lang="ko-KR" altLang="en-US" sz="1350" dirty="0"/>
          </a:p>
        </p:txBody>
      </p:sp>
      <p:sp>
        <p:nvSpPr>
          <p:cNvPr id="126" name="TextBox 125">
            <a:extLst>
              <a:ext uri="{FF2B5EF4-FFF2-40B4-BE49-F238E27FC236}">
                <a16:creationId xmlns:a16="http://schemas.microsoft.com/office/drawing/2014/main" id="{8310FAA2-0D89-46CB-DE88-341AB93D11B2}"/>
              </a:ext>
            </a:extLst>
          </p:cNvPr>
          <p:cNvSpPr txBox="1"/>
          <p:nvPr/>
        </p:nvSpPr>
        <p:spPr>
          <a:xfrm>
            <a:off x="2809928" y="2740161"/>
            <a:ext cx="471482" cy="300082"/>
          </a:xfrm>
          <a:prstGeom prst="rect">
            <a:avLst/>
          </a:prstGeom>
          <a:noFill/>
        </p:spPr>
        <p:txBody>
          <a:bodyPr wrap="square" rtlCol="0">
            <a:spAutoFit/>
          </a:bodyPr>
          <a:lstStyle/>
          <a:p>
            <a:r>
              <a:rPr lang="en-US" altLang="ko-KR" sz="1350" dirty="0"/>
              <a:t>0</a:t>
            </a:r>
            <a:endParaRPr lang="ko-KR" altLang="en-US" sz="1350" dirty="0"/>
          </a:p>
        </p:txBody>
      </p:sp>
      <p:sp>
        <p:nvSpPr>
          <p:cNvPr id="127" name="TextBox 126">
            <a:extLst>
              <a:ext uri="{FF2B5EF4-FFF2-40B4-BE49-F238E27FC236}">
                <a16:creationId xmlns:a16="http://schemas.microsoft.com/office/drawing/2014/main" id="{706A56B5-9C8A-593D-0547-44996E79636F}"/>
              </a:ext>
            </a:extLst>
          </p:cNvPr>
          <p:cNvSpPr txBox="1"/>
          <p:nvPr/>
        </p:nvSpPr>
        <p:spPr>
          <a:xfrm>
            <a:off x="5498992" y="2819256"/>
            <a:ext cx="334277" cy="323165"/>
          </a:xfrm>
          <a:prstGeom prst="rect">
            <a:avLst/>
          </a:prstGeom>
          <a:noFill/>
        </p:spPr>
        <p:txBody>
          <a:bodyPr wrap="square" rtlCol="0">
            <a:spAutoFit/>
          </a:bodyPr>
          <a:lstStyle/>
          <a:p>
            <a:pPr algn="ctr"/>
            <a:r>
              <a:rPr lang="en-US" altLang="ko-KR" sz="1500" b="1" dirty="0"/>
              <a:t>T</a:t>
            </a:r>
            <a:endParaRPr lang="ko-KR" altLang="en-US" sz="1500" b="1" dirty="0"/>
          </a:p>
        </p:txBody>
      </p:sp>
      <p:sp>
        <p:nvSpPr>
          <p:cNvPr id="128" name="TextBox 127">
            <a:extLst>
              <a:ext uri="{FF2B5EF4-FFF2-40B4-BE49-F238E27FC236}">
                <a16:creationId xmlns:a16="http://schemas.microsoft.com/office/drawing/2014/main" id="{66560FF4-BF29-C263-3800-99C3060B2382}"/>
              </a:ext>
            </a:extLst>
          </p:cNvPr>
          <p:cNvSpPr txBox="1"/>
          <p:nvPr/>
        </p:nvSpPr>
        <p:spPr>
          <a:xfrm>
            <a:off x="1203940" y="978602"/>
            <a:ext cx="3646664" cy="369332"/>
          </a:xfrm>
          <a:prstGeom prst="rect">
            <a:avLst/>
          </a:prstGeom>
          <a:noFill/>
        </p:spPr>
        <p:txBody>
          <a:bodyPr wrap="square" rtlCol="0">
            <a:spAutoFit/>
          </a:bodyPr>
          <a:lstStyle/>
          <a:p>
            <a:pPr algn="ctr"/>
            <a:r>
              <a:rPr lang="en-US" altLang="ko-KR" b="1" dirty="0"/>
              <a:t>With </a:t>
            </a:r>
            <a:r>
              <a:rPr lang="en-US" altLang="ko-KR" b="1" dirty="0" err="1"/>
              <a:t>markov</a:t>
            </a:r>
            <a:r>
              <a:rPr lang="ko-KR" altLang="en-US" b="1" dirty="0"/>
              <a:t> </a:t>
            </a:r>
            <a:r>
              <a:rPr lang="en-US" altLang="ko-KR" b="1" dirty="0"/>
              <a:t>property [Low]</a:t>
            </a:r>
            <a:endParaRPr lang="ko-KR" altLang="en-US" b="1" dirty="0"/>
          </a:p>
        </p:txBody>
      </p:sp>
      <p:sp>
        <p:nvSpPr>
          <p:cNvPr id="129" name="TextBox 128">
            <a:extLst>
              <a:ext uri="{FF2B5EF4-FFF2-40B4-BE49-F238E27FC236}">
                <a16:creationId xmlns:a16="http://schemas.microsoft.com/office/drawing/2014/main" id="{343A83BF-47A2-C885-7223-EE775215BDAA}"/>
              </a:ext>
            </a:extLst>
          </p:cNvPr>
          <p:cNvSpPr txBox="1"/>
          <p:nvPr/>
        </p:nvSpPr>
        <p:spPr>
          <a:xfrm>
            <a:off x="5498992" y="3680896"/>
            <a:ext cx="3537847" cy="1338828"/>
          </a:xfrm>
          <a:prstGeom prst="rect">
            <a:avLst/>
          </a:prstGeom>
          <a:noFill/>
        </p:spPr>
        <p:txBody>
          <a:bodyPr wrap="square">
            <a:spAutoFit/>
          </a:bodyPr>
          <a:lstStyle/>
          <a:p>
            <a:r>
              <a:rPr lang="en-US" altLang="ko-KR" sz="1350" b="1" dirty="0"/>
              <a:t>Low:</a:t>
            </a:r>
          </a:p>
          <a:p>
            <a:endParaRPr lang="en-US" altLang="ko-KR" sz="1350" b="1" dirty="0"/>
          </a:p>
          <a:p>
            <a:r>
              <a:rPr lang="ko-KR" altLang="en-US" sz="1350" dirty="0"/>
              <a:t>평범하게 전작 대비 성능 향상으로 인한</a:t>
            </a:r>
            <a:r>
              <a:rPr lang="en-US" altLang="ko-KR" sz="1350" dirty="0"/>
              <a:t> </a:t>
            </a:r>
            <a:r>
              <a:rPr lang="ko-KR" altLang="en-US" sz="1350" dirty="0"/>
              <a:t>수요 증가</a:t>
            </a:r>
            <a:endParaRPr lang="en-US" altLang="ko-KR" sz="1350" dirty="0"/>
          </a:p>
          <a:p>
            <a:endParaRPr lang="en-US" altLang="ko-KR" sz="1350" dirty="0"/>
          </a:p>
          <a:p>
            <a:r>
              <a:rPr lang="ko-KR" altLang="en-US" sz="1350" dirty="0"/>
              <a:t>평범함</a:t>
            </a:r>
            <a:r>
              <a:rPr lang="en-US" altLang="ko-KR" sz="1350" dirty="0"/>
              <a:t>. </a:t>
            </a:r>
          </a:p>
        </p:txBody>
      </p:sp>
      <p:sp>
        <p:nvSpPr>
          <p:cNvPr id="130" name="TextBox 129">
            <a:extLst>
              <a:ext uri="{FF2B5EF4-FFF2-40B4-BE49-F238E27FC236}">
                <a16:creationId xmlns:a16="http://schemas.microsoft.com/office/drawing/2014/main" id="{5C1728A2-A143-1B26-F457-95516FC37DE9}"/>
              </a:ext>
            </a:extLst>
          </p:cNvPr>
          <p:cNvSpPr txBox="1"/>
          <p:nvPr/>
        </p:nvSpPr>
        <p:spPr>
          <a:xfrm>
            <a:off x="612439" y="2257639"/>
            <a:ext cx="471482" cy="300082"/>
          </a:xfrm>
          <a:prstGeom prst="rect">
            <a:avLst/>
          </a:prstGeom>
          <a:noFill/>
        </p:spPr>
        <p:txBody>
          <a:bodyPr wrap="square" rtlCol="0">
            <a:spAutoFit/>
          </a:bodyPr>
          <a:lstStyle/>
          <a:p>
            <a:r>
              <a:rPr lang="en-US" altLang="ko-KR" sz="1350" b="1" dirty="0"/>
              <a:t>300</a:t>
            </a:r>
            <a:endParaRPr lang="ko-KR" altLang="en-US" sz="1350" b="1" dirty="0"/>
          </a:p>
        </p:txBody>
      </p:sp>
      <p:sp>
        <p:nvSpPr>
          <p:cNvPr id="131" name="TextBox 130">
            <a:extLst>
              <a:ext uri="{FF2B5EF4-FFF2-40B4-BE49-F238E27FC236}">
                <a16:creationId xmlns:a16="http://schemas.microsoft.com/office/drawing/2014/main" id="{81B37DF5-FD6A-1061-0FC6-DCC36C6657C8}"/>
              </a:ext>
            </a:extLst>
          </p:cNvPr>
          <p:cNvSpPr txBox="1"/>
          <p:nvPr/>
        </p:nvSpPr>
        <p:spPr>
          <a:xfrm>
            <a:off x="612439" y="3243492"/>
            <a:ext cx="471482" cy="300082"/>
          </a:xfrm>
          <a:prstGeom prst="rect">
            <a:avLst/>
          </a:prstGeom>
          <a:noFill/>
        </p:spPr>
        <p:txBody>
          <a:bodyPr wrap="square" rtlCol="0">
            <a:spAutoFit/>
          </a:bodyPr>
          <a:lstStyle/>
          <a:p>
            <a:r>
              <a:rPr lang="en-US" altLang="ko-KR" sz="1350" b="1" dirty="0"/>
              <a:t>600</a:t>
            </a:r>
            <a:endParaRPr lang="ko-KR" altLang="en-US" sz="1350" b="1" dirty="0"/>
          </a:p>
        </p:txBody>
      </p:sp>
      <p:sp>
        <p:nvSpPr>
          <p:cNvPr id="132" name="TextBox 131">
            <a:extLst>
              <a:ext uri="{FF2B5EF4-FFF2-40B4-BE49-F238E27FC236}">
                <a16:creationId xmlns:a16="http://schemas.microsoft.com/office/drawing/2014/main" id="{736E1BE6-44C3-FC8F-6804-97F830701BCC}"/>
              </a:ext>
            </a:extLst>
          </p:cNvPr>
          <p:cNvSpPr txBox="1"/>
          <p:nvPr/>
        </p:nvSpPr>
        <p:spPr>
          <a:xfrm>
            <a:off x="612439" y="4200268"/>
            <a:ext cx="471482" cy="300082"/>
          </a:xfrm>
          <a:prstGeom prst="rect">
            <a:avLst/>
          </a:prstGeom>
          <a:noFill/>
        </p:spPr>
        <p:txBody>
          <a:bodyPr wrap="square" rtlCol="0">
            <a:spAutoFit/>
          </a:bodyPr>
          <a:lstStyle/>
          <a:p>
            <a:r>
              <a:rPr lang="en-US" altLang="ko-KR" sz="1350" b="1" dirty="0"/>
              <a:t>300</a:t>
            </a:r>
            <a:endParaRPr lang="ko-KR" altLang="en-US" sz="1350" b="1" dirty="0"/>
          </a:p>
        </p:txBody>
      </p:sp>
      <p:sp>
        <p:nvSpPr>
          <p:cNvPr id="133" name="TextBox 132">
            <a:extLst>
              <a:ext uri="{FF2B5EF4-FFF2-40B4-BE49-F238E27FC236}">
                <a16:creationId xmlns:a16="http://schemas.microsoft.com/office/drawing/2014/main" id="{A393114C-CD03-6326-B14D-4168BF0B045E}"/>
              </a:ext>
            </a:extLst>
          </p:cNvPr>
          <p:cNvSpPr txBox="1"/>
          <p:nvPr/>
        </p:nvSpPr>
        <p:spPr>
          <a:xfrm>
            <a:off x="4583305" y="3500325"/>
            <a:ext cx="471482" cy="300082"/>
          </a:xfrm>
          <a:prstGeom prst="rect">
            <a:avLst/>
          </a:prstGeom>
          <a:noFill/>
        </p:spPr>
        <p:txBody>
          <a:bodyPr wrap="square" rtlCol="0">
            <a:spAutoFit/>
          </a:bodyPr>
          <a:lstStyle/>
          <a:p>
            <a:r>
              <a:rPr lang="en-US" altLang="ko-KR" sz="1350" b="1" dirty="0"/>
              <a:t>150</a:t>
            </a:r>
            <a:endParaRPr lang="ko-KR" altLang="en-US" sz="1350" b="1" dirty="0"/>
          </a:p>
        </p:txBody>
      </p:sp>
      <p:sp>
        <p:nvSpPr>
          <p:cNvPr id="134" name="TextBox 133">
            <a:extLst>
              <a:ext uri="{FF2B5EF4-FFF2-40B4-BE49-F238E27FC236}">
                <a16:creationId xmlns:a16="http://schemas.microsoft.com/office/drawing/2014/main" id="{532A178C-E516-3C09-46F7-DCB0B54D89DE}"/>
              </a:ext>
            </a:extLst>
          </p:cNvPr>
          <p:cNvSpPr txBox="1"/>
          <p:nvPr/>
        </p:nvSpPr>
        <p:spPr>
          <a:xfrm>
            <a:off x="4583305" y="3747001"/>
            <a:ext cx="471482" cy="300082"/>
          </a:xfrm>
          <a:prstGeom prst="rect">
            <a:avLst/>
          </a:prstGeom>
          <a:noFill/>
        </p:spPr>
        <p:txBody>
          <a:bodyPr wrap="square" rtlCol="0">
            <a:spAutoFit/>
          </a:bodyPr>
          <a:lstStyle/>
          <a:p>
            <a:pPr algn="ctr"/>
            <a:r>
              <a:rPr lang="en-US" altLang="ko-KR" sz="1350" b="1" dirty="0">
                <a:solidFill>
                  <a:schemeClr val="bg1">
                    <a:lumMod val="65000"/>
                  </a:schemeClr>
                </a:solidFill>
              </a:rPr>
              <a:t>30</a:t>
            </a:r>
            <a:endParaRPr lang="ko-KR" altLang="en-US" sz="1350" b="1" dirty="0">
              <a:solidFill>
                <a:schemeClr val="bg1">
                  <a:lumMod val="65000"/>
                </a:schemeClr>
              </a:solidFill>
            </a:endParaRPr>
          </a:p>
        </p:txBody>
      </p:sp>
      <p:sp>
        <p:nvSpPr>
          <p:cNvPr id="2" name="날짜 개체 틀 1">
            <a:extLst>
              <a:ext uri="{FF2B5EF4-FFF2-40B4-BE49-F238E27FC236}">
                <a16:creationId xmlns:a16="http://schemas.microsoft.com/office/drawing/2014/main" id="{4C010A78-307B-96EF-2CA1-37B36588236C}"/>
              </a:ext>
            </a:extLst>
          </p:cNvPr>
          <p:cNvSpPr>
            <a:spLocks noGrp="1"/>
          </p:cNvSpPr>
          <p:nvPr>
            <p:ph type="dt" sz="half" idx="10"/>
          </p:nvPr>
        </p:nvSpPr>
        <p:spPr>
          <a:xfrm>
            <a:off x="256615" y="6625848"/>
            <a:ext cx="2057400" cy="232152"/>
          </a:xfrm>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06681C8E-D3BA-4FCC-29AC-DBD80854F870}"/>
              </a:ext>
            </a:extLst>
          </p:cNvPr>
          <p:cNvSpPr txBox="1">
            <a:spLocks/>
          </p:cNvSpPr>
          <p:nvPr/>
        </p:nvSpPr>
        <p:spPr>
          <a:xfrm>
            <a:off x="6862482" y="6625848"/>
            <a:ext cx="2057400" cy="23215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8F71E4-6861-4081-93F7-1CE13C0AE979}" type="slidenum">
              <a:rPr lang="ko-KR" altLang="en-US" smtClean="0"/>
              <a:pPr/>
              <a:t>72</a:t>
            </a:fld>
            <a:endParaRPr lang="ko-KR" altLang="en-US" dirty="0"/>
          </a:p>
        </p:txBody>
      </p:sp>
    </p:spTree>
    <p:extLst>
      <p:ext uri="{BB962C8B-B14F-4D97-AF65-F5344CB8AC3E}">
        <p14:creationId xmlns:p14="http://schemas.microsoft.com/office/powerpoint/2010/main" val="1697429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13D9DFC-1F92-035C-851E-B13D792DE9B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C33EE3B8-015C-287A-715C-02A96CB4E31B}"/>
              </a:ext>
            </a:extLst>
          </p:cNvPr>
          <p:cNvSpPr>
            <a:spLocks noGrp="1"/>
          </p:cNvSpPr>
          <p:nvPr>
            <p:ph type="sldNum" sz="quarter" idx="4"/>
          </p:nvPr>
        </p:nvSpPr>
        <p:spPr/>
        <p:txBody>
          <a:bodyPr/>
          <a:lstStyle/>
          <a:p>
            <a:fld id="{528F71E4-6861-4081-93F7-1CE13C0AE979}" type="slidenum">
              <a:rPr lang="ko-KR" altLang="en-US" smtClean="0"/>
              <a:pPr/>
              <a:t>73</a:t>
            </a:fld>
            <a:endParaRPr lang="ko-KR" altLang="en-US" dirty="0"/>
          </a:p>
        </p:txBody>
      </p:sp>
      <p:sp>
        <p:nvSpPr>
          <p:cNvPr id="4" name="직사각형 3">
            <a:extLst>
              <a:ext uri="{FF2B5EF4-FFF2-40B4-BE49-F238E27FC236}">
                <a16:creationId xmlns:a16="http://schemas.microsoft.com/office/drawing/2014/main" id="{64B5041E-3565-051A-7A74-EC6F5D6D8774}"/>
              </a:ext>
            </a:extLst>
          </p:cNvPr>
          <p:cNvSpPr/>
          <p:nvPr/>
        </p:nvSpPr>
        <p:spPr>
          <a:xfrm>
            <a:off x="662966" y="828179"/>
            <a:ext cx="1434662" cy="804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t>Product - A</a:t>
            </a:r>
            <a:endParaRPr lang="ko-KR" altLang="en-US" sz="1350" dirty="0"/>
          </a:p>
        </p:txBody>
      </p:sp>
      <p:grpSp>
        <p:nvGrpSpPr>
          <p:cNvPr id="5" name="그룹 4">
            <a:extLst>
              <a:ext uri="{FF2B5EF4-FFF2-40B4-BE49-F238E27FC236}">
                <a16:creationId xmlns:a16="http://schemas.microsoft.com/office/drawing/2014/main" id="{E61127E2-2447-4A7E-FF69-32C7EF0CA512}"/>
              </a:ext>
            </a:extLst>
          </p:cNvPr>
          <p:cNvGrpSpPr/>
          <p:nvPr/>
        </p:nvGrpSpPr>
        <p:grpSpPr>
          <a:xfrm>
            <a:off x="2294529" y="1662510"/>
            <a:ext cx="809767" cy="698075"/>
            <a:chOff x="3273031" y="3162255"/>
            <a:chExt cx="1079689" cy="930766"/>
          </a:xfrm>
        </p:grpSpPr>
        <p:sp>
          <p:nvSpPr>
            <p:cNvPr id="6" name="이등변 삼각형 7">
              <a:extLst>
                <a:ext uri="{FF2B5EF4-FFF2-40B4-BE49-F238E27FC236}">
                  <a16:creationId xmlns:a16="http://schemas.microsoft.com/office/drawing/2014/main" id="{5642E532-33EC-B184-859E-7C70CC886EA6}"/>
                </a:ext>
              </a:extLst>
            </p:cNvPr>
            <p:cNvSpPr/>
            <p:nvPr/>
          </p:nvSpPr>
          <p:spPr>
            <a:xfrm>
              <a:off x="3273031" y="3162255"/>
              <a:ext cx="1079689" cy="930766"/>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 name="TextBox 6">
              <a:extLst>
                <a:ext uri="{FF2B5EF4-FFF2-40B4-BE49-F238E27FC236}">
                  <a16:creationId xmlns:a16="http://schemas.microsoft.com/office/drawing/2014/main" id="{3FA1D34C-BDBA-71C0-9BDD-D2D33ADD3364}"/>
                </a:ext>
              </a:extLst>
            </p:cNvPr>
            <p:cNvSpPr txBox="1"/>
            <p:nvPr/>
          </p:nvSpPr>
          <p:spPr>
            <a:xfrm>
              <a:off x="3383914" y="3680567"/>
              <a:ext cx="918760" cy="369332"/>
            </a:xfrm>
            <a:prstGeom prst="rect">
              <a:avLst/>
            </a:prstGeom>
            <a:noFill/>
          </p:spPr>
          <p:txBody>
            <a:bodyPr wrap="square" rtlCol="0">
              <a:spAutoFit/>
            </a:bodyPr>
            <a:lstStyle/>
            <a:p>
              <a:r>
                <a:rPr lang="en-US" altLang="ko-KR" sz="1200" b="1" dirty="0"/>
                <a:t>Variant</a:t>
              </a:r>
              <a:endParaRPr lang="ko-KR" altLang="en-US" sz="1200" b="1" dirty="0"/>
            </a:p>
          </p:txBody>
        </p:sp>
      </p:grpSp>
      <p:grpSp>
        <p:nvGrpSpPr>
          <p:cNvPr id="8" name="그룹 7">
            <a:extLst>
              <a:ext uri="{FF2B5EF4-FFF2-40B4-BE49-F238E27FC236}">
                <a16:creationId xmlns:a16="http://schemas.microsoft.com/office/drawing/2014/main" id="{1CBEE5C6-58B6-200A-99EA-0FFC86AD8C62}"/>
              </a:ext>
            </a:extLst>
          </p:cNvPr>
          <p:cNvGrpSpPr/>
          <p:nvPr/>
        </p:nvGrpSpPr>
        <p:grpSpPr>
          <a:xfrm>
            <a:off x="2683690" y="183262"/>
            <a:ext cx="698075" cy="698075"/>
            <a:chOff x="3273031" y="1553728"/>
            <a:chExt cx="1072351" cy="1072351"/>
          </a:xfrm>
        </p:grpSpPr>
        <p:sp>
          <p:nvSpPr>
            <p:cNvPr id="9" name="타원 8">
              <a:extLst>
                <a:ext uri="{FF2B5EF4-FFF2-40B4-BE49-F238E27FC236}">
                  <a16:creationId xmlns:a16="http://schemas.microsoft.com/office/drawing/2014/main" id="{D5F4934B-48C6-FBAF-2CF2-07338E33A88E}"/>
                </a:ext>
              </a:extLst>
            </p:cNvPr>
            <p:cNvSpPr/>
            <p:nvPr/>
          </p:nvSpPr>
          <p:spPr>
            <a:xfrm>
              <a:off x="3273031" y="1553728"/>
              <a:ext cx="1072351" cy="1072351"/>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0" name="TextBox 9">
              <a:extLst>
                <a:ext uri="{FF2B5EF4-FFF2-40B4-BE49-F238E27FC236}">
                  <a16:creationId xmlns:a16="http://schemas.microsoft.com/office/drawing/2014/main" id="{637D0BE5-3096-41AC-089C-01B74290BD75}"/>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Core</a:t>
              </a:r>
              <a:endParaRPr lang="ko-KR" altLang="en-US" sz="1200" b="1" dirty="0"/>
            </a:p>
          </p:txBody>
        </p:sp>
      </p:grpSp>
      <p:cxnSp>
        <p:nvCxnSpPr>
          <p:cNvPr id="11" name="직선 연결선 18">
            <a:extLst>
              <a:ext uri="{FF2B5EF4-FFF2-40B4-BE49-F238E27FC236}">
                <a16:creationId xmlns:a16="http://schemas.microsoft.com/office/drawing/2014/main" id="{0BE1A66C-F1C0-AA77-4B82-7B2DA9773009}"/>
              </a:ext>
            </a:extLst>
          </p:cNvPr>
          <p:cNvCxnSpPr>
            <a:cxnSpLocks/>
            <a:stCxn id="4" idx="3"/>
            <a:endCxn id="9" idx="2"/>
          </p:cNvCxnSpPr>
          <p:nvPr/>
        </p:nvCxnSpPr>
        <p:spPr>
          <a:xfrm flipV="1">
            <a:off x="2097628" y="532300"/>
            <a:ext cx="586062" cy="698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21">
            <a:extLst>
              <a:ext uri="{FF2B5EF4-FFF2-40B4-BE49-F238E27FC236}">
                <a16:creationId xmlns:a16="http://schemas.microsoft.com/office/drawing/2014/main" id="{FC794182-54A5-BA20-42F5-B7D1202F8F37}"/>
              </a:ext>
            </a:extLst>
          </p:cNvPr>
          <p:cNvCxnSpPr>
            <a:cxnSpLocks/>
            <a:stCxn id="4" idx="3"/>
            <a:endCxn id="6" idx="1"/>
          </p:cNvCxnSpPr>
          <p:nvPr/>
        </p:nvCxnSpPr>
        <p:spPr>
          <a:xfrm>
            <a:off x="2097628" y="1230311"/>
            <a:ext cx="399343" cy="7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C5F319-EBAF-F79A-B77C-C78D6C756C7E}"/>
              </a:ext>
            </a:extLst>
          </p:cNvPr>
          <p:cNvSpPr txBox="1"/>
          <p:nvPr/>
        </p:nvSpPr>
        <p:spPr>
          <a:xfrm>
            <a:off x="632044" y="1718258"/>
            <a:ext cx="1544706" cy="276999"/>
          </a:xfrm>
          <a:prstGeom prst="rect">
            <a:avLst/>
          </a:prstGeom>
          <a:noFill/>
        </p:spPr>
        <p:txBody>
          <a:bodyPr wrap="square" rtlCol="0">
            <a:spAutoFit/>
          </a:bodyPr>
          <a:lstStyle/>
          <a:p>
            <a:pPr algn="ctr"/>
            <a:r>
              <a:rPr lang="en-US" altLang="ko-KR" sz="1200" b="1" dirty="0"/>
              <a:t>P</a:t>
            </a:r>
            <a:r>
              <a:rPr lang="en-US" altLang="ko-KR" sz="1200" b="1" baseline="-25000" dirty="0"/>
              <a:t>A</a:t>
            </a:r>
            <a:r>
              <a:rPr lang="en-US" altLang="ko-KR" sz="1200" b="1" dirty="0"/>
              <a:t> = (Core, Variant)</a:t>
            </a:r>
            <a:endParaRPr lang="ko-KR" altLang="en-US" sz="1200" b="1" dirty="0"/>
          </a:p>
        </p:txBody>
      </p:sp>
      <p:grpSp>
        <p:nvGrpSpPr>
          <p:cNvPr id="14" name="그룹 13">
            <a:extLst>
              <a:ext uri="{FF2B5EF4-FFF2-40B4-BE49-F238E27FC236}">
                <a16:creationId xmlns:a16="http://schemas.microsoft.com/office/drawing/2014/main" id="{6355AD12-ABFC-98D2-02AC-947569AB020B}"/>
              </a:ext>
            </a:extLst>
          </p:cNvPr>
          <p:cNvGrpSpPr/>
          <p:nvPr/>
        </p:nvGrpSpPr>
        <p:grpSpPr>
          <a:xfrm>
            <a:off x="2494225" y="1662510"/>
            <a:ext cx="809767" cy="698075"/>
            <a:chOff x="3273031" y="3162255"/>
            <a:chExt cx="1079689" cy="930766"/>
          </a:xfrm>
        </p:grpSpPr>
        <p:sp>
          <p:nvSpPr>
            <p:cNvPr id="15" name="이등변 삼각형 7">
              <a:extLst>
                <a:ext uri="{FF2B5EF4-FFF2-40B4-BE49-F238E27FC236}">
                  <a16:creationId xmlns:a16="http://schemas.microsoft.com/office/drawing/2014/main" id="{5B6520E3-2D51-CD0C-CB23-A55CC3C85BE5}"/>
                </a:ext>
              </a:extLst>
            </p:cNvPr>
            <p:cNvSpPr/>
            <p:nvPr/>
          </p:nvSpPr>
          <p:spPr>
            <a:xfrm>
              <a:off x="3273031" y="3162255"/>
              <a:ext cx="1079689" cy="930766"/>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6" name="TextBox 15">
              <a:extLst>
                <a:ext uri="{FF2B5EF4-FFF2-40B4-BE49-F238E27FC236}">
                  <a16:creationId xmlns:a16="http://schemas.microsoft.com/office/drawing/2014/main" id="{EB986D66-1553-4C4C-AF96-672F7321D990}"/>
                </a:ext>
              </a:extLst>
            </p:cNvPr>
            <p:cNvSpPr txBox="1"/>
            <p:nvPr/>
          </p:nvSpPr>
          <p:spPr>
            <a:xfrm>
              <a:off x="3383914" y="3680567"/>
              <a:ext cx="918760" cy="369332"/>
            </a:xfrm>
            <a:prstGeom prst="rect">
              <a:avLst/>
            </a:prstGeom>
            <a:noFill/>
          </p:spPr>
          <p:txBody>
            <a:bodyPr wrap="square" rtlCol="0">
              <a:spAutoFit/>
            </a:bodyPr>
            <a:lstStyle/>
            <a:p>
              <a:r>
                <a:rPr lang="en-US" altLang="ko-KR" sz="1200" b="1" dirty="0"/>
                <a:t>Variant</a:t>
              </a:r>
              <a:endParaRPr lang="ko-KR" altLang="en-US" sz="1200" b="1" dirty="0"/>
            </a:p>
          </p:txBody>
        </p:sp>
      </p:grpSp>
      <p:grpSp>
        <p:nvGrpSpPr>
          <p:cNvPr id="17" name="그룹 16">
            <a:extLst>
              <a:ext uri="{FF2B5EF4-FFF2-40B4-BE49-F238E27FC236}">
                <a16:creationId xmlns:a16="http://schemas.microsoft.com/office/drawing/2014/main" id="{59F185CE-1455-9A08-F5D7-5CA9E229B3EF}"/>
              </a:ext>
            </a:extLst>
          </p:cNvPr>
          <p:cNvGrpSpPr/>
          <p:nvPr/>
        </p:nvGrpSpPr>
        <p:grpSpPr>
          <a:xfrm>
            <a:off x="2693922" y="1662510"/>
            <a:ext cx="809767" cy="698075"/>
            <a:chOff x="3273031" y="3162255"/>
            <a:chExt cx="1079689" cy="930766"/>
          </a:xfrm>
        </p:grpSpPr>
        <p:sp>
          <p:nvSpPr>
            <p:cNvPr id="18" name="이등변 삼각형 7">
              <a:extLst>
                <a:ext uri="{FF2B5EF4-FFF2-40B4-BE49-F238E27FC236}">
                  <a16:creationId xmlns:a16="http://schemas.microsoft.com/office/drawing/2014/main" id="{DE668CD1-0F5D-9056-C9A0-C2DB8002645E}"/>
                </a:ext>
              </a:extLst>
            </p:cNvPr>
            <p:cNvSpPr/>
            <p:nvPr/>
          </p:nvSpPr>
          <p:spPr>
            <a:xfrm>
              <a:off x="3273031" y="3162255"/>
              <a:ext cx="1079689" cy="930766"/>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9" name="TextBox 18">
              <a:extLst>
                <a:ext uri="{FF2B5EF4-FFF2-40B4-BE49-F238E27FC236}">
                  <a16:creationId xmlns:a16="http://schemas.microsoft.com/office/drawing/2014/main" id="{4A7B747F-71DF-E3BD-D9E9-F22F0DEFB0F9}"/>
                </a:ext>
              </a:extLst>
            </p:cNvPr>
            <p:cNvSpPr txBox="1"/>
            <p:nvPr/>
          </p:nvSpPr>
          <p:spPr>
            <a:xfrm>
              <a:off x="3383914" y="3680567"/>
              <a:ext cx="918760" cy="369332"/>
            </a:xfrm>
            <a:prstGeom prst="rect">
              <a:avLst/>
            </a:prstGeom>
            <a:noFill/>
          </p:spPr>
          <p:txBody>
            <a:bodyPr wrap="square" rtlCol="0">
              <a:spAutoFit/>
            </a:bodyPr>
            <a:lstStyle/>
            <a:p>
              <a:r>
                <a:rPr lang="en-US" altLang="ko-KR" sz="1200" b="1" dirty="0"/>
                <a:t>Variant</a:t>
              </a:r>
              <a:endParaRPr lang="ko-KR" altLang="en-US" sz="1200" b="1" dirty="0"/>
            </a:p>
          </p:txBody>
        </p:sp>
      </p:grpSp>
      <p:sp>
        <p:nvSpPr>
          <p:cNvPr id="21" name="타원 20">
            <a:extLst>
              <a:ext uri="{FF2B5EF4-FFF2-40B4-BE49-F238E27FC236}">
                <a16:creationId xmlns:a16="http://schemas.microsoft.com/office/drawing/2014/main" id="{09A4DF62-083C-75D1-6775-AB00B0395538}"/>
              </a:ext>
            </a:extLst>
          </p:cNvPr>
          <p:cNvSpPr/>
          <p:nvPr/>
        </p:nvSpPr>
        <p:spPr>
          <a:xfrm>
            <a:off x="5352821" y="1328034"/>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24" name="직선 연결선[R] 23">
            <a:extLst>
              <a:ext uri="{FF2B5EF4-FFF2-40B4-BE49-F238E27FC236}">
                <a16:creationId xmlns:a16="http://schemas.microsoft.com/office/drawing/2014/main" id="{4F49681F-8751-3B37-0FB0-5120FF8862B5}"/>
              </a:ext>
            </a:extLst>
          </p:cNvPr>
          <p:cNvCxnSpPr>
            <a:cxnSpLocks/>
          </p:cNvCxnSpPr>
          <p:nvPr/>
        </p:nvCxnSpPr>
        <p:spPr>
          <a:xfrm>
            <a:off x="5173068" y="2084704"/>
            <a:ext cx="2735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5D6B81-1B83-2B61-D3C1-C142F10E7C4A}"/>
              </a:ext>
            </a:extLst>
          </p:cNvPr>
          <p:cNvSpPr txBox="1"/>
          <p:nvPr/>
        </p:nvSpPr>
        <p:spPr>
          <a:xfrm>
            <a:off x="5053825" y="2246645"/>
            <a:ext cx="1208254" cy="338554"/>
          </a:xfrm>
          <a:prstGeom prst="rect">
            <a:avLst/>
          </a:prstGeom>
          <a:noFill/>
        </p:spPr>
        <p:txBody>
          <a:bodyPr wrap="square">
            <a:spAutoFit/>
          </a:bodyPr>
          <a:lstStyle/>
          <a:p>
            <a:pPr algn="ctr"/>
            <a:r>
              <a:rPr lang="en-US" altLang="ko-Kore-KR" sz="1600" dirty="0">
                <a:sym typeface="Wingdings" pitchFamily="2" charset="2"/>
              </a:rPr>
              <a:t>Present</a:t>
            </a:r>
            <a:endParaRPr lang="ko-Kore-KR" altLang="en-US" sz="1600" dirty="0"/>
          </a:p>
        </p:txBody>
      </p:sp>
      <p:cxnSp>
        <p:nvCxnSpPr>
          <p:cNvPr id="26" name="직선 연결선[R] 25">
            <a:extLst>
              <a:ext uri="{FF2B5EF4-FFF2-40B4-BE49-F238E27FC236}">
                <a16:creationId xmlns:a16="http://schemas.microsoft.com/office/drawing/2014/main" id="{228D15A9-7D06-7B8F-6CA3-F903947862E2}"/>
              </a:ext>
            </a:extLst>
          </p:cNvPr>
          <p:cNvCxnSpPr>
            <a:cxnSpLocks/>
          </p:cNvCxnSpPr>
          <p:nvPr/>
        </p:nvCxnSpPr>
        <p:spPr>
          <a:xfrm flipV="1">
            <a:off x="7173248" y="1908656"/>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CB84F713-56F4-B9F4-557A-3D73D65A7A84}"/>
              </a:ext>
            </a:extLst>
          </p:cNvPr>
          <p:cNvCxnSpPr>
            <a:cxnSpLocks/>
          </p:cNvCxnSpPr>
          <p:nvPr/>
        </p:nvCxnSpPr>
        <p:spPr>
          <a:xfrm flipV="1">
            <a:off x="5725276" y="1908656"/>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41C781E-A67C-F1C1-FDE6-1BD372523D21}"/>
              </a:ext>
            </a:extLst>
          </p:cNvPr>
          <p:cNvSpPr txBox="1"/>
          <p:nvPr/>
        </p:nvSpPr>
        <p:spPr>
          <a:xfrm rot="16200000">
            <a:off x="4372888" y="652744"/>
            <a:ext cx="1212971" cy="338554"/>
          </a:xfrm>
          <a:prstGeom prst="rect">
            <a:avLst/>
          </a:prstGeom>
          <a:noFill/>
        </p:spPr>
        <p:txBody>
          <a:bodyPr wrap="square">
            <a:spAutoFit/>
          </a:bodyPr>
          <a:lstStyle/>
          <a:p>
            <a:pPr algn="r"/>
            <a:r>
              <a:rPr lang="en-US" altLang="ko-Kore-KR" sz="1600" b="1" dirty="0"/>
              <a:t>Performance</a:t>
            </a:r>
            <a:endParaRPr lang="ko-Kore-KR" altLang="en-US" sz="1600" b="1" dirty="0"/>
          </a:p>
        </p:txBody>
      </p:sp>
      <p:sp>
        <p:nvSpPr>
          <p:cNvPr id="35" name="TextBox 34">
            <a:extLst>
              <a:ext uri="{FF2B5EF4-FFF2-40B4-BE49-F238E27FC236}">
                <a16:creationId xmlns:a16="http://schemas.microsoft.com/office/drawing/2014/main" id="{CD77AE52-42CD-5BA5-DE9C-6522B0EC5845}"/>
              </a:ext>
            </a:extLst>
          </p:cNvPr>
          <p:cNvSpPr txBox="1"/>
          <p:nvPr/>
        </p:nvSpPr>
        <p:spPr>
          <a:xfrm>
            <a:off x="312290" y="3057731"/>
            <a:ext cx="1544707" cy="400110"/>
          </a:xfrm>
          <a:prstGeom prst="rect">
            <a:avLst/>
          </a:prstGeom>
          <a:noFill/>
        </p:spPr>
        <p:txBody>
          <a:bodyPr wrap="square">
            <a:spAutoFit/>
          </a:bodyPr>
          <a:lstStyle/>
          <a:p>
            <a:r>
              <a:rPr lang="en-US" altLang="ko-Kore-KR" sz="2000" dirty="0">
                <a:solidFill>
                  <a:srgbClr val="0070C0"/>
                </a:solidFill>
              </a:rPr>
              <a:t>Performance?</a:t>
            </a:r>
            <a:endParaRPr lang="ko-Kore-KR" altLang="en-US" sz="2000" dirty="0">
              <a:solidFill>
                <a:srgbClr val="0070C0"/>
              </a:solidFill>
            </a:endParaRPr>
          </a:p>
        </p:txBody>
      </p:sp>
      <p:sp>
        <p:nvSpPr>
          <p:cNvPr id="37" name="타원 36">
            <a:extLst>
              <a:ext uri="{FF2B5EF4-FFF2-40B4-BE49-F238E27FC236}">
                <a16:creationId xmlns:a16="http://schemas.microsoft.com/office/drawing/2014/main" id="{D12904C5-B68C-B47D-50B7-8668994C8879}"/>
              </a:ext>
            </a:extLst>
          </p:cNvPr>
          <p:cNvSpPr/>
          <p:nvPr/>
        </p:nvSpPr>
        <p:spPr>
          <a:xfrm>
            <a:off x="6792924" y="294814"/>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40" name="직선 화살표 연결선 39">
            <a:extLst>
              <a:ext uri="{FF2B5EF4-FFF2-40B4-BE49-F238E27FC236}">
                <a16:creationId xmlns:a16="http://schemas.microsoft.com/office/drawing/2014/main" id="{7352EB5B-2B05-EEA8-D2DB-DB9E35642683}"/>
              </a:ext>
            </a:extLst>
          </p:cNvPr>
          <p:cNvCxnSpPr>
            <a:cxnSpLocks/>
          </p:cNvCxnSpPr>
          <p:nvPr/>
        </p:nvCxnSpPr>
        <p:spPr>
          <a:xfrm flipV="1">
            <a:off x="6108169" y="564606"/>
            <a:ext cx="660337" cy="665705"/>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EA03B154-C414-4796-6D0E-8CB355FDEDC9}"/>
              </a:ext>
            </a:extLst>
          </p:cNvPr>
          <p:cNvSpPr/>
          <p:nvPr/>
        </p:nvSpPr>
        <p:spPr>
          <a:xfrm>
            <a:off x="6771376" y="1099034"/>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43" name="직선 화살표 연결선 42">
            <a:extLst>
              <a:ext uri="{FF2B5EF4-FFF2-40B4-BE49-F238E27FC236}">
                <a16:creationId xmlns:a16="http://schemas.microsoft.com/office/drawing/2014/main" id="{CDA67026-A9D2-36A9-9E1B-17E00635AA81}"/>
              </a:ext>
            </a:extLst>
          </p:cNvPr>
          <p:cNvCxnSpPr>
            <a:cxnSpLocks/>
          </p:cNvCxnSpPr>
          <p:nvPr/>
        </p:nvCxnSpPr>
        <p:spPr>
          <a:xfrm flipV="1">
            <a:off x="6157005" y="1248629"/>
            <a:ext cx="611501" cy="141266"/>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88B9C3A-3405-A342-B022-09C8FB355AFC}"/>
              </a:ext>
            </a:extLst>
          </p:cNvPr>
          <p:cNvCxnSpPr>
            <a:cxnSpLocks/>
          </p:cNvCxnSpPr>
          <p:nvPr/>
        </p:nvCxnSpPr>
        <p:spPr>
          <a:xfrm flipV="1">
            <a:off x="6157005" y="964398"/>
            <a:ext cx="611501" cy="299373"/>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id="{BB1359B0-2B31-18D6-612A-A0360D432948}"/>
              </a:ext>
            </a:extLst>
          </p:cNvPr>
          <p:cNvSpPr/>
          <p:nvPr/>
        </p:nvSpPr>
        <p:spPr>
          <a:xfrm>
            <a:off x="6792924" y="725738"/>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48" name="TextBox 47">
            <a:extLst>
              <a:ext uri="{FF2B5EF4-FFF2-40B4-BE49-F238E27FC236}">
                <a16:creationId xmlns:a16="http://schemas.microsoft.com/office/drawing/2014/main" id="{A2ED34A8-B9E2-AFBB-65D0-F58041832CD7}"/>
              </a:ext>
            </a:extLst>
          </p:cNvPr>
          <p:cNvSpPr txBox="1"/>
          <p:nvPr/>
        </p:nvSpPr>
        <p:spPr>
          <a:xfrm>
            <a:off x="6546294" y="2246645"/>
            <a:ext cx="1208254" cy="338554"/>
          </a:xfrm>
          <a:prstGeom prst="rect">
            <a:avLst/>
          </a:prstGeom>
          <a:noFill/>
        </p:spPr>
        <p:txBody>
          <a:bodyPr wrap="square">
            <a:spAutoFit/>
          </a:bodyPr>
          <a:lstStyle/>
          <a:p>
            <a:pPr algn="ctr"/>
            <a:r>
              <a:rPr lang="en-US" altLang="ko-Kore-KR" sz="1600" dirty="0">
                <a:sym typeface="Wingdings" pitchFamily="2" charset="2"/>
              </a:rPr>
              <a:t>Next</a:t>
            </a:r>
            <a:endParaRPr lang="ko-Kore-KR" altLang="en-US" sz="1600" dirty="0"/>
          </a:p>
        </p:txBody>
      </p:sp>
      <p:sp>
        <p:nvSpPr>
          <p:cNvPr id="50" name="이등변 삼각형 119">
            <a:extLst>
              <a:ext uri="{FF2B5EF4-FFF2-40B4-BE49-F238E27FC236}">
                <a16:creationId xmlns:a16="http://schemas.microsoft.com/office/drawing/2014/main" id="{3A32BBE1-8E82-F89D-796E-D448296937AA}"/>
              </a:ext>
            </a:extLst>
          </p:cNvPr>
          <p:cNvSpPr/>
          <p:nvPr/>
        </p:nvSpPr>
        <p:spPr>
          <a:xfrm rot="5400000">
            <a:off x="3379298" y="1117267"/>
            <a:ext cx="1671583" cy="307993"/>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cxnSp>
        <p:nvCxnSpPr>
          <p:cNvPr id="52" name="꺾인 연결선[E] 51">
            <a:extLst>
              <a:ext uri="{FF2B5EF4-FFF2-40B4-BE49-F238E27FC236}">
                <a16:creationId xmlns:a16="http://schemas.microsoft.com/office/drawing/2014/main" id="{22F2972C-CC17-AE1C-E715-AF0A947355A2}"/>
              </a:ext>
            </a:extLst>
          </p:cNvPr>
          <p:cNvCxnSpPr>
            <a:cxnSpLocks/>
            <a:stCxn id="31" idx="1"/>
            <a:endCxn id="35" idx="0"/>
          </p:cNvCxnSpPr>
          <p:nvPr/>
        </p:nvCxnSpPr>
        <p:spPr>
          <a:xfrm rot="5400000">
            <a:off x="2217397" y="295754"/>
            <a:ext cx="1629224" cy="3894730"/>
          </a:xfrm>
          <a:prstGeom prst="bentConnector3">
            <a:avLst>
              <a:gd name="adj1" fmla="val 82256"/>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E7E8F50-2003-A81E-0EBA-2B93B581F073}"/>
              </a:ext>
            </a:extLst>
          </p:cNvPr>
          <p:cNvSpPr txBox="1"/>
          <p:nvPr/>
        </p:nvSpPr>
        <p:spPr>
          <a:xfrm>
            <a:off x="1888934" y="3079403"/>
            <a:ext cx="7030948" cy="369332"/>
          </a:xfrm>
          <a:prstGeom prst="rect">
            <a:avLst/>
          </a:prstGeom>
          <a:noFill/>
        </p:spPr>
        <p:txBody>
          <a:bodyPr wrap="square">
            <a:spAutoFit/>
          </a:bodyPr>
          <a:lstStyle/>
          <a:p>
            <a:r>
              <a:rPr lang="en-US" altLang="ko-Kore-KR" dirty="0">
                <a:solidFill>
                  <a:srgbClr val="0070C0"/>
                </a:solidFill>
              </a:rPr>
              <a:t>: </a:t>
            </a:r>
            <a:r>
              <a:rPr lang="ko-Kore-KR" altLang="en-US" dirty="0">
                <a:solidFill>
                  <a:srgbClr val="0070C0"/>
                </a:solidFill>
              </a:rPr>
              <a:t>어떻게 하면</a:t>
            </a:r>
            <a:r>
              <a:rPr lang="en-US" altLang="ko-Kore-KR" dirty="0">
                <a:solidFill>
                  <a:srgbClr val="0070C0"/>
                </a:solidFill>
              </a:rPr>
              <a:t>, </a:t>
            </a:r>
            <a:r>
              <a:rPr lang="ko-Kore-KR" altLang="en-US" dirty="0">
                <a:solidFill>
                  <a:srgbClr val="0070C0"/>
                </a:solidFill>
              </a:rPr>
              <a:t>각 요구 사항들의 성능을 하나의종합적인 지표로 표현</a:t>
            </a:r>
          </a:p>
        </p:txBody>
      </p:sp>
      <p:sp>
        <p:nvSpPr>
          <p:cNvPr id="63" name="직사각형 62">
            <a:extLst>
              <a:ext uri="{FF2B5EF4-FFF2-40B4-BE49-F238E27FC236}">
                <a16:creationId xmlns:a16="http://schemas.microsoft.com/office/drawing/2014/main" id="{EC1CD916-520E-ABD6-DA47-7023221834D5}"/>
              </a:ext>
            </a:extLst>
          </p:cNvPr>
          <p:cNvSpPr/>
          <p:nvPr/>
        </p:nvSpPr>
        <p:spPr>
          <a:xfrm>
            <a:off x="2003287" y="3729604"/>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sp>
        <p:nvSpPr>
          <p:cNvPr id="64" name="직사각형 63">
            <a:extLst>
              <a:ext uri="{FF2B5EF4-FFF2-40B4-BE49-F238E27FC236}">
                <a16:creationId xmlns:a16="http://schemas.microsoft.com/office/drawing/2014/main" id="{F565501B-D08B-83DF-DD66-546D2336D267}"/>
              </a:ext>
            </a:extLst>
          </p:cNvPr>
          <p:cNvSpPr/>
          <p:nvPr/>
        </p:nvSpPr>
        <p:spPr>
          <a:xfrm>
            <a:off x="2003287" y="4474376"/>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sp>
        <p:nvSpPr>
          <p:cNvPr id="65" name="직사각형 64">
            <a:extLst>
              <a:ext uri="{FF2B5EF4-FFF2-40B4-BE49-F238E27FC236}">
                <a16:creationId xmlns:a16="http://schemas.microsoft.com/office/drawing/2014/main" id="{829AFE0D-D564-CE38-EF7A-1AB5D880090A}"/>
              </a:ext>
            </a:extLst>
          </p:cNvPr>
          <p:cNvSpPr/>
          <p:nvPr/>
        </p:nvSpPr>
        <p:spPr>
          <a:xfrm>
            <a:off x="2003287" y="5219148"/>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CR3</a:t>
            </a:r>
            <a:endParaRPr kumimoji="1" lang="ko-Kore-KR" altLang="en-US" dirty="0">
              <a:solidFill>
                <a:schemeClr val="tx1"/>
              </a:solidFill>
            </a:endParaRPr>
          </a:p>
        </p:txBody>
      </p:sp>
      <p:sp>
        <p:nvSpPr>
          <p:cNvPr id="66" name="직사각형 65">
            <a:extLst>
              <a:ext uri="{FF2B5EF4-FFF2-40B4-BE49-F238E27FC236}">
                <a16:creationId xmlns:a16="http://schemas.microsoft.com/office/drawing/2014/main" id="{5BD7804C-2BEC-648A-5159-69A69FB63ED5}"/>
              </a:ext>
            </a:extLst>
          </p:cNvPr>
          <p:cNvSpPr/>
          <p:nvPr/>
        </p:nvSpPr>
        <p:spPr>
          <a:xfrm>
            <a:off x="2003287" y="5971670"/>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CR4</a:t>
            </a:r>
            <a:endParaRPr kumimoji="1" lang="ko-Kore-KR" altLang="en-US" dirty="0">
              <a:solidFill>
                <a:schemeClr val="tx1"/>
              </a:solidFill>
            </a:endParaRPr>
          </a:p>
        </p:txBody>
      </p:sp>
      <p:pic>
        <p:nvPicPr>
          <p:cNvPr id="67" name="Picture 4" descr="Request Icon Images – Browse 51,639 Stock Photos, Vectors ...">
            <a:extLst>
              <a:ext uri="{FF2B5EF4-FFF2-40B4-BE49-F238E27FC236}">
                <a16:creationId xmlns:a16="http://schemas.microsoft.com/office/drawing/2014/main" id="{A4867E19-4F47-36E2-DB7F-6F6E07CD6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6" t="19573" r="13125" b="16893"/>
          <a:stretch/>
        </p:blipFill>
        <p:spPr bwMode="auto">
          <a:xfrm>
            <a:off x="120259" y="4329386"/>
            <a:ext cx="1272192" cy="1097756"/>
          </a:xfrm>
          <a:prstGeom prst="rect">
            <a:avLst/>
          </a:prstGeom>
          <a:noFill/>
          <a:extLst>
            <a:ext uri="{909E8E84-426E-40DD-AFC4-6F175D3DCCD1}">
              <a14:hiddenFill xmlns:a14="http://schemas.microsoft.com/office/drawing/2010/main">
                <a:solidFill>
                  <a:srgbClr val="FFFFFF"/>
                </a:solidFill>
              </a14:hiddenFill>
            </a:ext>
          </a:extLst>
        </p:spPr>
      </p:pic>
      <p:sp>
        <p:nvSpPr>
          <p:cNvPr id="68" name="왼쪽 중괄호[L] 67">
            <a:extLst>
              <a:ext uri="{FF2B5EF4-FFF2-40B4-BE49-F238E27FC236}">
                <a16:creationId xmlns:a16="http://schemas.microsoft.com/office/drawing/2014/main" id="{D616C934-C680-ACBF-F931-6ADDB4042152}"/>
              </a:ext>
            </a:extLst>
          </p:cNvPr>
          <p:cNvSpPr/>
          <p:nvPr/>
        </p:nvSpPr>
        <p:spPr>
          <a:xfrm>
            <a:off x="1806518" y="3979019"/>
            <a:ext cx="164831" cy="224672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69" name="TextBox 68">
            <a:extLst>
              <a:ext uri="{FF2B5EF4-FFF2-40B4-BE49-F238E27FC236}">
                <a16:creationId xmlns:a16="http://schemas.microsoft.com/office/drawing/2014/main" id="{E7829805-E92E-383D-F817-788AFB065D15}"/>
              </a:ext>
            </a:extLst>
          </p:cNvPr>
          <p:cNvSpPr txBox="1"/>
          <p:nvPr/>
        </p:nvSpPr>
        <p:spPr>
          <a:xfrm>
            <a:off x="1555499" y="3841005"/>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1</a:t>
            </a:r>
            <a:endParaRPr kumimoji="1" lang="ko-Kore-KR" altLang="en-US" sz="1400" spc="-40" baseline="-25000" dirty="0">
              <a:latin typeface="+mn-ea"/>
            </a:endParaRPr>
          </a:p>
        </p:txBody>
      </p:sp>
      <p:sp>
        <p:nvSpPr>
          <p:cNvPr id="70" name="TextBox 69">
            <a:extLst>
              <a:ext uri="{FF2B5EF4-FFF2-40B4-BE49-F238E27FC236}">
                <a16:creationId xmlns:a16="http://schemas.microsoft.com/office/drawing/2014/main" id="{168AB75E-DDD2-71C0-3D9F-4AEAF5A6F996}"/>
              </a:ext>
            </a:extLst>
          </p:cNvPr>
          <p:cNvSpPr txBox="1"/>
          <p:nvPr/>
        </p:nvSpPr>
        <p:spPr>
          <a:xfrm>
            <a:off x="1526321" y="4610431"/>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2</a:t>
            </a:r>
            <a:endParaRPr kumimoji="1" lang="ko-Kore-KR" altLang="en-US" sz="1400" spc="-40" baseline="-25000" dirty="0">
              <a:latin typeface="+mn-ea"/>
            </a:endParaRPr>
          </a:p>
        </p:txBody>
      </p:sp>
      <p:sp>
        <p:nvSpPr>
          <p:cNvPr id="71" name="TextBox 70">
            <a:extLst>
              <a:ext uri="{FF2B5EF4-FFF2-40B4-BE49-F238E27FC236}">
                <a16:creationId xmlns:a16="http://schemas.microsoft.com/office/drawing/2014/main" id="{9F615420-FDFD-81C6-9459-3E10DE782274}"/>
              </a:ext>
            </a:extLst>
          </p:cNvPr>
          <p:cNvSpPr txBox="1"/>
          <p:nvPr/>
        </p:nvSpPr>
        <p:spPr>
          <a:xfrm>
            <a:off x="1555499" y="5347806"/>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3</a:t>
            </a:r>
            <a:endParaRPr kumimoji="1" lang="ko-Kore-KR" altLang="en-US" sz="1400" spc="-40" baseline="-25000" dirty="0">
              <a:latin typeface="+mn-ea"/>
            </a:endParaRPr>
          </a:p>
        </p:txBody>
      </p:sp>
      <p:sp>
        <p:nvSpPr>
          <p:cNvPr id="72" name="TextBox 71">
            <a:extLst>
              <a:ext uri="{FF2B5EF4-FFF2-40B4-BE49-F238E27FC236}">
                <a16:creationId xmlns:a16="http://schemas.microsoft.com/office/drawing/2014/main" id="{261F06F5-0D11-133B-7C33-ADE1E3CCEE9B}"/>
              </a:ext>
            </a:extLst>
          </p:cNvPr>
          <p:cNvSpPr txBox="1"/>
          <p:nvPr/>
        </p:nvSpPr>
        <p:spPr>
          <a:xfrm>
            <a:off x="1527957" y="6092578"/>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4</a:t>
            </a:r>
            <a:endParaRPr kumimoji="1" lang="ko-Kore-KR" altLang="en-US" sz="1400" spc="-40" baseline="-25000" dirty="0">
              <a:latin typeface="+mn-ea"/>
            </a:endParaRPr>
          </a:p>
        </p:txBody>
      </p:sp>
      <p:sp>
        <p:nvSpPr>
          <p:cNvPr id="76" name="직사각형 75">
            <a:extLst>
              <a:ext uri="{FF2B5EF4-FFF2-40B4-BE49-F238E27FC236}">
                <a16:creationId xmlns:a16="http://schemas.microsoft.com/office/drawing/2014/main" id="{25E2316D-20D3-33C0-36A3-A340CD65763E}"/>
              </a:ext>
            </a:extLst>
          </p:cNvPr>
          <p:cNvSpPr/>
          <p:nvPr/>
        </p:nvSpPr>
        <p:spPr>
          <a:xfrm>
            <a:off x="3867526" y="4004594"/>
            <a:ext cx="2141688" cy="224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cxnSp>
        <p:nvCxnSpPr>
          <p:cNvPr id="77" name="꺾인 연결선[E] 76">
            <a:extLst>
              <a:ext uri="{FF2B5EF4-FFF2-40B4-BE49-F238E27FC236}">
                <a16:creationId xmlns:a16="http://schemas.microsoft.com/office/drawing/2014/main" id="{149FBC74-E63B-A491-67DD-F16631D37BC3}"/>
              </a:ext>
            </a:extLst>
          </p:cNvPr>
          <p:cNvCxnSpPr>
            <a:cxnSpLocks/>
            <a:stCxn id="63" idx="3"/>
            <a:endCxn id="76" idx="1"/>
          </p:cNvCxnSpPr>
          <p:nvPr/>
        </p:nvCxnSpPr>
        <p:spPr>
          <a:xfrm>
            <a:off x="3308830" y="3979020"/>
            <a:ext cx="558696" cy="1148934"/>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0577336-ED1D-EEB9-D170-112A163E6B27}"/>
              </a:ext>
            </a:extLst>
          </p:cNvPr>
          <p:cNvSpPr txBox="1"/>
          <p:nvPr/>
        </p:nvSpPr>
        <p:spPr>
          <a:xfrm>
            <a:off x="120259" y="5563250"/>
            <a:ext cx="1544707" cy="646331"/>
          </a:xfrm>
          <a:prstGeom prst="rect">
            <a:avLst/>
          </a:prstGeom>
          <a:noFill/>
        </p:spPr>
        <p:txBody>
          <a:bodyPr wrap="square">
            <a:spAutoFit/>
          </a:bodyPr>
          <a:lstStyle/>
          <a:p>
            <a:pPr algn="ctr"/>
            <a:r>
              <a:rPr lang="en-US" altLang="ko-Kore-KR" dirty="0"/>
              <a:t>Low-end</a:t>
            </a:r>
          </a:p>
          <a:p>
            <a:pPr algn="ctr"/>
            <a:r>
              <a:rPr lang="en-US" altLang="ko-Kore-KR" dirty="0"/>
              <a:t>Market Seg.</a:t>
            </a:r>
            <a:endParaRPr lang="ko-Kore-KR" altLang="en-US" dirty="0"/>
          </a:p>
        </p:txBody>
      </p:sp>
      <p:cxnSp>
        <p:nvCxnSpPr>
          <p:cNvPr id="84" name="직선 화살표 연결선 83">
            <a:extLst>
              <a:ext uri="{FF2B5EF4-FFF2-40B4-BE49-F238E27FC236}">
                <a16:creationId xmlns:a16="http://schemas.microsoft.com/office/drawing/2014/main" id="{C5F9FB0E-2788-6794-2C2C-E151E00645C2}"/>
              </a:ext>
            </a:extLst>
          </p:cNvPr>
          <p:cNvCxnSpPr>
            <a:cxnSpLocks/>
          </p:cNvCxnSpPr>
          <p:nvPr/>
        </p:nvCxnSpPr>
        <p:spPr>
          <a:xfrm flipV="1">
            <a:off x="4392340" y="4400100"/>
            <a:ext cx="0" cy="1719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7AC4B36-C1C8-44C3-1659-EDC73AC10732}"/>
              </a:ext>
            </a:extLst>
          </p:cNvPr>
          <p:cNvSpPr txBox="1"/>
          <p:nvPr/>
        </p:nvSpPr>
        <p:spPr>
          <a:xfrm rot="16200000">
            <a:off x="3538379" y="4747841"/>
            <a:ext cx="1212971" cy="338554"/>
          </a:xfrm>
          <a:prstGeom prst="rect">
            <a:avLst/>
          </a:prstGeom>
          <a:noFill/>
        </p:spPr>
        <p:txBody>
          <a:bodyPr wrap="square">
            <a:spAutoFit/>
          </a:bodyPr>
          <a:lstStyle/>
          <a:p>
            <a:pPr algn="r"/>
            <a:r>
              <a:rPr lang="en-US" altLang="ko-Kore-KR" sz="1600" dirty="0"/>
              <a:t>Specification</a:t>
            </a:r>
            <a:endParaRPr lang="ko-Kore-KR" altLang="en-US" sz="1600" dirty="0"/>
          </a:p>
        </p:txBody>
      </p:sp>
      <p:cxnSp>
        <p:nvCxnSpPr>
          <p:cNvPr id="88" name="직선 연결선[R] 87">
            <a:extLst>
              <a:ext uri="{FF2B5EF4-FFF2-40B4-BE49-F238E27FC236}">
                <a16:creationId xmlns:a16="http://schemas.microsoft.com/office/drawing/2014/main" id="{C7853C83-1F7A-8B29-BD9C-C7F667A58396}"/>
              </a:ext>
            </a:extLst>
          </p:cNvPr>
          <p:cNvCxnSpPr>
            <a:cxnSpLocks/>
          </p:cNvCxnSpPr>
          <p:nvPr/>
        </p:nvCxnSpPr>
        <p:spPr>
          <a:xfrm>
            <a:off x="4205062" y="5772318"/>
            <a:ext cx="516593"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F62B0D7-9FC5-C959-AF17-83FF788E8A78}"/>
              </a:ext>
            </a:extLst>
          </p:cNvPr>
          <p:cNvSpPr txBox="1"/>
          <p:nvPr/>
        </p:nvSpPr>
        <p:spPr>
          <a:xfrm>
            <a:off x="4616223" y="5566311"/>
            <a:ext cx="873532" cy="369332"/>
          </a:xfrm>
          <a:prstGeom prst="rect">
            <a:avLst/>
          </a:prstGeom>
          <a:noFill/>
        </p:spPr>
        <p:txBody>
          <a:bodyPr wrap="square">
            <a:spAutoFit/>
          </a:bodyPr>
          <a:lstStyle/>
          <a:p>
            <a:pPr algn="ctr"/>
            <a:r>
              <a:rPr lang="en-US" altLang="ko-Kore-KR" dirty="0"/>
              <a:t>Target</a:t>
            </a:r>
            <a:endParaRPr lang="ko-Kore-KR" altLang="en-US" dirty="0"/>
          </a:p>
        </p:txBody>
      </p:sp>
      <p:sp>
        <p:nvSpPr>
          <p:cNvPr id="91" name="타원 90">
            <a:extLst>
              <a:ext uri="{FF2B5EF4-FFF2-40B4-BE49-F238E27FC236}">
                <a16:creationId xmlns:a16="http://schemas.microsoft.com/office/drawing/2014/main" id="{935301E2-DF66-D784-A115-FE328A5E8254}"/>
              </a:ext>
            </a:extLst>
          </p:cNvPr>
          <p:cNvSpPr/>
          <p:nvPr/>
        </p:nvSpPr>
        <p:spPr>
          <a:xfrm>
            <a:off x="4328450" y="5268103"/>
            <a:ext cx="128975" cy="136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93" name="직선 화살표 연결선 92">
            <a:extLst>
              <a:ext uri="{FF2B5EF4-FFF2-40B4-BE49-F238E27FC236}">
                <a16:creationId xmlns:a16="http://schemas.microsoft.com/office/drawing/2014/main" id="{30005437-9DF1-2657-8C17-CFB18EFF5EC2}"/>
              </a:ext>
            </a:extLst>
          </p:cNvPr>
          <p:cNvCxnSpPr>
            <a:cxnSpLocks/>
          </p:cNvCxnSpPr>
          <p:nvPr/>
        </p:nvCxnSpPr>
        <p:spPr>
          <a:xfrm>
            <a:off x="4392340" y="5418445"/>
            <a:ext cx="0" cy="36811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A3AB7FA-4885-9B70-44B5-A5920067F8A3}"/>
              </a:ext>
            </a:extLst>
          </p:cNvPr>
          <p:cNvSpPr txBox="1"/>
          <p:nvPr/>
        </p:nvSpPr>
        <p:spPr>
          <a:xfrm>
            <a:off x="4036139" y="6248536"/>
            <a:ext cx="1672290" cy="338554"/>
          </a:xfrm>
          <a:prstGeom prst="rect">
            <a:avLst/>
          </a:prstGeom>
          <a:noFill/>
        </p:spPr>
        <p:txBody>
          <a:bodyPr wrap="square">
            <a:spAutoFit/>
          </a:bodyPr>
          <a:lstStyle/>
          <a:p>
            <a:pPr algn="r"/>
            <a:r>
              <a:rPr lang="en-US" altLang="ko-Kore-KR" sz="1600" strike="sngStrike" dirty="0"/>
              <a:t>Over </a:t>
            </a:r>
            <a:r>
              <a:rPr lang="en-US" altLang="ko-Kore-KR" sz="1600" strike="sngStrike" dirty="0" err="1"/>
              <a:t>specifcation</a:t>
            </a:r>
            <a:endParaRPr lang="ko-Kore-KR" altLang="en-US" sz="1600" strike="sngStrike" dirty="0"/>
          </a:p>
        </p:txBody>
      </p:sp>
      <p:sp>
        <p:nvSpPr>
          <p:cNvPr id="97" name="TextBox 96">
            <a:extLst>
              <a:ext uri="{FF2B5EF4-FFF2-40B4-BE49-F238E27FC236}">
                <a16:creationId xmlns:a16="http://schemas.microsoft.com/office/drawing/2014/main" id="{AB933AAB-C76D-2BD0-B004-57E3B003BF8C}"/>
              </a:ext>
            </a:extLst>
          </p:cNvPr>
          <p:cNvSpPr txBox="1"/>
          <p:nvPr/>
        </p:nvSpPr>
        <p:spPr>
          <a:xfrm>
            <a:off x="4505850" y="5141457"/>
            <a:ext cx="1672289" cy="369332"/>
          </a:xfrm>
          <a:prstGeom prst="rect">
            <a:avLst/>
          </a:prstGeom>
          <a:noFill/>
        </p:spPr>
        <p:txBody>
          <a:bodyPr wrap="square">
            <a:spAutoFit/>
          </a:bodyPr>
          <a:lstStyle/>
          <a:p>
            <a:pPr algn="ctr"/>
            <a:r>
              <a:rPr lang="en-US" altLang="ko-Kore-KR" dirty="0"/>
              <a:t>Module’s spec</a:t>
            </a:r>
            <a:endParaRPr lang="ko-Kore-KR" altLang="en-US" dirty="0"/>
          </a:p>
        </p:txBody>
      </p:sp>
      <p:sp>
        <p:nvSpPr>
          <p:cNvPr id="103" name="TextBox 102">
            <a:extLst>
              <a:ext uri="{FF2B5EF4-FFF2-40B4-BE49-F238E27FC236}">
                <a16:creationId xmlns:a16="http://schemas.microsoft.com/office/drawing/2014/main" id="{1D21A58E-1E97-9D51-5E57-2295FAA96BC1}"/>
              </a:ext>
            </a:extLst>
          </p:cNvPr>
          <p:cNvSpPr txBox="1"/>
          <p:nvPr/>
        </p:nvSpPr>
        <p:spPr>
          <a:xfrm>
            <a:off x="4036138" y="3651251"/>
            <a:ext cx="1973067" cy="338554"/>
          </a:xfrm>
          <a:prstGeom prst="rect">
            <a:avLst/>
          </a:prstGeom>
          <a:noFill/>
        </p:spPr>
        <p:txBody>
          <a:bodyPr wrap="square">
            <a:spAutoFit/>
          </a:bodyPr>
          <a:lstStyle/>
          <a:p>
            <a:pPr algn="ctr"/>
            <a:r>
              <a:rPr lang="en-US" altLang="ko-Kore-KR" sz="1600" dirty="0"/>
              <a:t>Difference degree</a:t>
            </a:r>
            <a:endParaRPr lang="ko-Kore-KR" altLang="en-US" sz="1600" dirty="0"/>
          </a:p>
        </p:txBody>
      </p:sp>
      <p:sp>
        <p:nvSpPr>
          <p:cNvPr id="105" name="이등변 삼각형 119">
            <a:extLst>
              <a:ext uri="{FF2B5EF4-FFF2-40B4-BE49-F238E27FC236}">
                <a16:creationId xmlns:a16="http://schemas.microsoft.com/office/drawing/2014/main" id="{FB3A0C00-DE14-47C5-F128-CFBBFC0B781E}"/>
              </a:ext>
            </a:extLst>
          </p:cNvPr>
          <p:cNvSpPr/>
          <p:nvPr/>
        </p:nvSpPr>
        <p:spPr>
          <a:xfrm rot="5400000">
            <a:off x="5520281" y="4910230"/>
            <a:ext cx="1671583" cy="307993"/>
          </a:xfrm>
          <a:prstGeom prst="triangl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grpSp>
        <p:nvGrpSpPr>
          <p:cNvPr id="109" name="그룹 108">
            <a:extLst>
              <a:ext uri="{FF2B5EF4-FFF2-40B4-BE49-F238E27FC236}">
                <a16:creationId xmlns:a16="http://schemas.microsoft.com/office/drawing/2014/main" id="{20FE33CF-8C00-FA2A-16EE-64BE1AF03B4C}"/>
              </a:ext>
            </a:extLst>
          </p:cNvPr>
          <p:cNvGrpSpPr/>
          <p:nvPr/>
        </p:nvGrpSpPr>
        <p:grpSpPr>
          <a:xfrm>
            <a:off x="6648247" y="4060010"/>
            <a:ext cx="2375494" cy="1549361"/>
            <a:chOff x="6703435" y="4060010"/>
            <a:chExt cx="2375494" cy="1549361"/>
          </a:xfrm>
        </p:grpSpPr>
        <p:pic>
          <p:nvPicPr>
            <p:cNvPr id="107" name="그림 106">
              <a:extLst>
                <a:ext uri="{FF2B5EF4-FFF2-40B4-BE49-F238E27FC236}">
                  <a16:creationId xmlns:a16="http://schemas.microsoft.com/office/drawing/2014/main" id="{94743FFE-AE50-CC22-A042-8BCCD5E76469}"/>
                </a:ext>
              </a:extLst>
            </p:cNvPr>
            <p:cNvPicPr>
              <a:picLocks noChangeAspect="1"/>
            </p:cNvPicPr>
            <p:nvPr/>
          </p:nvPicPr>
          <p:blipFill rotWithShape="1">
            <a:blip r:embed="rId4"/>
            <a:srcRect t="-3378" r="58002" b="3378"/>
            <a:stretch/>
          </p:blipFill>
          <p:spPr>
            <a:xfrm>
              <a:off x="7052672" y="4060010"/>
              <a:ext cx="1705437" cy="828732"/>
            </a:xfrm>
            <a:prstGeom prst="rect">
              <a:avLst/>
            </a:prstGeom>
          </p:spPr>
        </p:pic>
        <p:pic>
          <p:nvPicPr>
            <p:cNvPr id="108" name="그림 107">
              <a:extLst>
                <a:ext uri="{FF2B5EF4-FFF2-40B4-BE49-F238E27FC236}">
                  <a16:creationId xmlns:a16="http://schemas.microsoft.com/office/drawing/2014/main" id="{2525EE17-3B43-0376-C981-D7AE4FC6601D}"/>
                </a:ext>
              </a:extLst>
            </p:cNvPr>
            <p:cNvPicPr>
              <a:picLocks noChangeAspect="1"/>
            </p:cNvPicPr>
            <p:nvPr/>
          </p:nvPicPr>
          <p:blipFill rotWithShape="1">
            <a:blip r:embed="rId4"/>
            <a:srcRect l="41997"/>
            <a:stretch/>
          </p:blipFill>
          <p:spPr>
            <a:xfrm>
              <a:off x="6703435" y="4773552"/>
              <a:ext cx="2375494" cy="835819"/>
            </a:xfrm>
            <a:prstGeom prst="rect">
              <a:avLst/>
            </a:prstGeom>
          </p:spPr>
        </p:pic>
      </p:grpSp>
      <p:cxnSp>
        <p:nvCxnSpPr>
          <p:cNvPr id="110" name="꺾인 연결선[E] 109">
            <a:extLst>
              <a:ext uri="{FF2B5EF4-FFF2-40B4-BE49-F238E27FC236}">
                <a16:creationId xmlns:a16="http://schemas.microsoft.com/office/drawing/2014/main" id="{7843A869-87E5-ECC9-F4B8-C2710C6230C6}"/>
              </a:ext>
            </a:extLst>
          </p:cNvPr>
          <p:cNvCxnSpPr>
            <a:cxnSpLocks/>
            <a:stCxn id="107" idx="3"/>
            <a:endCxn id="47" idx="6"/>
          </p:cNvCxnSpPr>
          <p:nvPr/>
        </p:nvCxnSpPr>
        <p:spPr>
          <a:xfrm flipH="1" flipV="1">
            <a:off x="7553572" y="890475"/>
            <a:ext cx="1149349" cy="3583901"/>
          </a:xfrm>
          <a:prstGeom prst="bentConnector3">
            <a:avLst>
              <a:gd name="adj1" fmla="val -19890"/>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185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13D9DFC-1F92-035C-851E-B13D792DE9B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C33EE3B8-015C-287A-715C-02A96CB4E31B}"/>
              </a:ext>
            </a:extLst>
          </p:cNvPr>
          <p:cNvSpPr>
            <a:spLocks noGrp="1"/>
          </p:cNvSpPr>
          <p:nvPr>
            <p:ph type="sldNum" sz="quarter" idx="4"/>
          </p:nvPr>
        </p:nvSpPr>
        <p:spPr/>
        <p:txBody>
          <a:bodyPr/>
          <a:lstStyle/>
          <a:p>
            <a:fld id="{528F71E4-6861-4081-93F7-1CE13C0AE979}" type="slidenum">
              <a:rPr lang="ko-KR" altLang="en-US" smtClean="0"/>
              <a:pPr/>
              <a:t>74</a:t>
            </a:fld>
            <a:endParaRPr lang="ko-KR" altLang="en-US" dirty="0"/>
          </a:p>
        </p:txBody>
      </p:sp>
      <p:sp>
        <p:nvSpPr>
          <p:cNvPr id="35" name="TextBox 34">
            <a:extLst>
              <a:ext uri="{FF2B5EF4-FFF2-40B4-BE49-F238E27FC236}">
                <a16:creationId xmlns:a16="http://schemas.microsoft.com/office/drawing/2014/main" id="{CD77AE52-42CD-5BA5-DE9C-6522B0EC5845}"/>
              </a:ext>
            </a:extLst>
          </p:cNvPr>
          <p:cNvSpPr txBox="1"/>
          <p:nvPr/>
        </p:nvSpPr>
        <p:spPr>
          <a:xfrm>
            <a:off x="312290" y="203320"/>
            <a:ext cx="1544707" cy="400110"/>
          </a:xfrm>
          <a:prstGeom prst="rect">
            <a:avLst/>
          </a:prstGeom>
          <a:noFill/>
        </p:spPr>
        <p:txBody>
          <a:bodyPr wrap="square">
            <a:spAutoFit/>
          </a:bodyPr>
          <a:lstStyle/>
          <a:p>
            <a:r>
              <a:rPr lang="en-US" altLang="ko-Kore-KR" sz="2000" dirty="0">
                <a:solidFill>
                  <a:srgbClr val="0070C0"/>
                </a:solidFill>
              </a:rPr>
              <a:t>Performance?</a:t>
            </a:r>
            <a:endParaRPr lang="ko-Kore-KR" altLang="en-US" sz="2000" dirty="0">
              <a:solidFill>
                <a:srgbClr val="0070C0"/>
              </a:solidFill>
            </a:endParaRPr>
          </a:p>
        </p:txBody>
      </p:sp>
      <p:sp>
        <p:nvSpPr>
          <p:cNvPr id="59" name="TextBox 58">
            <a:extLst>
              <a:ext uri="{FF2B5EF4-FFF2-40B4-BE49-F238E27FC236}">
                <a16:creationId xmlns:a16="http://schemas.microsoft.com/office/drawing/2014/main" id="{9E7E8F50-2003-A81E-0EBA-2B93B581F073}"/>
              </a:ext>
            </a:extLst>
          </p:cNvPr>
          <p:cNvSpPr txBox="1"/>
          <p:nvPr/>
        </p:nvSpPr>
        <p:spPr>
          <a:xfrm>
            <a:off x="1888934" y="224992"/>
            <a:ext cx="6519434" cy="369332"/>
          </a:xfrm>
          <a:prstGeom prst="rect">
            <a:avLst/>
          </a:prstGeom>
          <a:noFill/>
        </p:spPr>
        <p:txBody>
          <a:bodyPr wrap="square">
            <a:spAutoFit/>
          </a:bodyPr>
          <a:lstStyle/>
          <a:p>
            <a:r>
              <a:rPr lang="en-US" altLang="ko-Kore-KR" dirty="0">
                <a:solidFill>
                  <a:srgbClr val="0070C0"/>
                </a:solidFill>
              </a:rPr>
              <a:t>: </a:t>
            </a:r>
            <a:r>
              <a:rPr lang="ko-Kore-KR" altLang="en-US" dirty="0">
                <a:solidFill>
                  <a:srgbClr val="0070C0"/>
                </a:solidFill>
              </a:rPr>
              <a:t>어떻게 하면</a:t>
            </a:r>
            <a:r>
              <a:rPr lang="en-US" altLang="ko-Kore-KR" dirty="0">
                <a:solidFill>
                  <a:srgbClr val="0070C0"/>
                </a:solidFill>
              </a:rPr>
              <a:t>, </a:t>
            </a:r>
            <a:r>
              <a:rPr lang="ko-Kore-KR" altLang="en-US" dirty="0">
                <a:solidFill>
                  <a:srgbClr val="0070C0"/>
                </a:solidFill>
              </a:rPr>
              <a:t>각 요규 사항들의 성능을 종합적인 지표로 표현</a:t>
            </a:r>
          </a:p>
        </p:txBody>
      </p:sp>
      <p:sp>
        <p:nvSpPr>
          <p:cNvPr id="63" name="직사각형 62">
            <a:extLst>
              <a:ext uri="{FF2B5EF4-FFF2-40B4-BE49-F238E27FC236}">
                <a16:creationId xmlns:a16="http://schemas.microsoft.com/office/drawing/2014/main" id="{EC1CD916-520E-ABD6-DA47-7023221834D5}"/>
              </a:ext>
            </a:extLst>
          </p:cNvPr>
          <p:cNvSpPr/>
          <p:nvPr/>
        </p:nvSpPr>
        <p:spPr>
          <a:xfrm>
            <a:off x="2003287" y="875193"/>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CR1</a:t>
            </a:r>
            <a:endParaRPr kumimoji="1" lang="ko-Kore-KR" altLang="en-US" dirty="0">
              <a:solidFill>
                <a:schemeClr val="tx1"/>
              </a:solidFill>
            </a:endParaRPr>
          </a:p>
        </p:txBody>
      </p:sp>
      <p:sp>
        <p:nvSpPr>
          <p:cNvPr id="64" name="직사각형 63">
            <a:extLst>
              <a:ext uri="{FF2B5EF4-FFF2-40B4-BE49-F238E27FC236}">
                <a16:creationId xmlns:a16="http://schemas.microsoft.com/office/drawing/2014/main" id="{F565501B-D08B-83DF-DD66-546D2336D267}"/>
              </a:ext>
            </a:extLst>
          </p:cNvPr>
          <p:cNvSpPr/>
          <p:nvPr/>
        </p:nvSpPr>
        <p:spPr>
          <a:xfrm>
            <a:off x="2003287" y="1619965"/>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CR2</a:t>
            </a:r>
            <a:endParaRPr kumimoji="1" lang="ko-Kore-KR" altLang="en-US" dirty="0">
              <a:solidFill>
                <a:schemeClr val="tx1"/>
              </a:solidFill>
            </a:endParaRPr>
          </a:p>
        </p:txBody>
      </p:sp>
      <p:sp>
        <p:nvSpPr>
          <p:cNvPr id="65" name="직사각형 64">
            <a:extLst>
              <a:ext uri="{FF2B5EF4-FFF2-40B4-BE49-F238E27FC236}">
                <a16:creationId xmlns:a16="http://schemas.microsoft.com/office/drawing/2014/main" id="{829AFE0D-D564-CE38-EF7A-1AB5D880090A}"/>
              </a:ext>
            </a:extLst>
          </p:cNvPr>
          <p:cNvSpPr/>
          <p:nvPr/>
        </p:nvSpPr>
        <p:spPr>
          <a:xfrm>
            <a:off x="2003287" y="2364737"/>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CR3</a:t>
            </a:r>
            <a:endParaRPr kumimoji="1" lang="ko-Kore-KR" altLang="en-US" dirty="0">
              <a:solidFill>
                <a:schemeClr val="tx1"/>
              </a:solidFill>
            </a:endParaRPr>
          </a:p>
        </p:txBody>
      </p:sp>
      <p:sp>
        <p:nvSpPr>
          <p:cNvPr id="66" name="직사각형 65">
            <a:extLst>
              <a:ext uri="{FF2B5EF4-FFF2-40B4-BE49-F238E27FC236}">
                <a16:creationId xmlns:a16="http://schemas.microsoft.com/office/drawing/2014/main" id="{5BD7804C-2BEC-648A-5159-69A69FB63ED5}"/>
              </a:ext>
            </a:extLst>
          </p:cNvPr>
          <p:cNvSpPr/>
          <p:nvPr/>
        </p:nvSpPr>
        <p:spPr>
          <a:xfrm>
            <a:off x="2003287" y="3109510"/>
            <a:ext cx="1305543" cy="498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CR4</a:t>
            </a:r>
            <a:endParaRPr kumimoji="1" lang="ko-Kore-KR" altLang="en-US" dirty="0">
              <a:solidFill>
                <a:schemeClr val="tx1"/>
              </a:solidFill>
            </a:endParaRPr>
          </a:p>
        </p:txBody>
      </p:sp>
      <p:pic>
        <p:nvPicPr>
          <p:cNvPr id="67" name="Picture 4" descr="Request Icon Images – Browse 51,639 Stock Photos, Vectors ...">
            <a:extLst>
              <a:ext uri="{FF2B5EF4-FFF2-40B4-BE49-F238E27FC236}">
                <a16:creationId xmlns:a16="http://schemas.microsoft.com/office/drawing/2014/main" id="{A4867E19-4F47-36E2-DB7F-6F6E07CD6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6" t="19573" r="13125" b="16893"/>
          <a:stretch/>
        </p:blipFill>
        <p:spPr bwMode="auto">
          <a:xfrm>
            <a:off x="120259" y="1216683"/>
            <a:ext cx="1272192" cy="1097756"/>
          </a:xfrm>
          <a:prstGeom prst="rect">
            <a:avLst/>
          </a:prstGeom>
          <a:noFill/>
          <a:extLst>
            <a:ext uri="{909E8E84-426E-40DD-AFC4-6F175D3DCCD1}">
              <a14:hiddenFill xmlns:a14="http://schemas.microsoft.com/office/drawing/2010/main">
                <a:solidFill>
                  <a:srgbClr val="FFFFFF"/>
                </a:solidFill>
              </a14:hiddenFill>
            </a:ext>
          </a:extLst>
        </p:spPr>
      </p:pic>
      <p:sp>
        <p:nvSpPr>
          <p:cNvPr id="68" name="왼쪽 중괄호[L] 67">
            <a:extLst>
              <a:ext uri="{FF2B5EF4-FFF2-40B4-BE49-F238E27FC236}">
                <a16:creationId xmlns:a16="http://schemas.microsoft.com/office/drawing/2014/main" id="{D616C934-C680-ACBF-F931-6ADDB4042152}"/>
              </a:ext>
            </a:extLst>
          </p:cNvPr>
          <p:cNvSpPr/>
          <p:nvPr/>
        </p:nvSpPr>
        <p:spPr>
          <a:xfrm>
            <a:off x="1806518" y="1124608"/>
            <a:ext cx="164831" cy="224672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69" name="TextBox 68">
            <a:extLst>
              <a:ext uri="{FF2B5EF4-FFF2-40B4-BE49-F238E27FC236}">
                <a16:creationId xmlns:a16="http://schemas.microsoft.com/office/drawing/2014/main" id="{E7829805-E92E-383D-F817-788AFB065D15}"/>
              </a:ext>
            </a:extLst>
          </p:cNvPr>
          <p:cNvSpPr txBox="1"/>
          <p:nvPr/>
        </p:nvSpPr>
        <p:spPr>
          <a:xfrm>
            <a:off x="1555499" y="986594"/>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1</a:t>
            </a:r>
            <a:endParaRPr kumimoji="1" lang="ko-Kore-KR" altLang="en-US" sz="1400" spc="-40" baseline="-25000" dirty="0">
              <a:latin typeface="+mn-ea"/>
            </a:endParaRPr>
          </a:p>
        </p:txBody>
      </p:sp>
      <p:sp>
        <p:nvSpPr>
          <p:cNvPr id="70" name="TextBox 69">
            <a:extLst>
              <a:ext uri="{FF2B5EF4-FFF2-40B4-BE49-F238E27FC236}">
                <a16:creationId xmlns:a16="http://schemas.microsoft.com/office/drawing/2014/main" id="{168AB75E-DDD2-71C0-3D9F-4AEAF5A6F996}"/>
              </a:ext>
            </a:extLst>
          </p:cNvPr>
          <p:cNvSpPr txBox="1"/>
          <p:nvPr/>
        </p:nvSpPr>
        <p:spPr>
          <a:xfrm>
            <a:off x="1526321" y="1756020"/>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2</a:t>
            </a:r>
            <a:endParaRPr kumimoji="1" lang="ko-Kore-KR" altLang="en-US" sz="1400" spc="-40" baseline="-25000" dirty="0">
              <a:latin typeface="+mn-ea"/>
            </a:endParaRPr>
          </a:p>
        </p:txBody>
      </p:sp>
      <p:sp>
        <p:nvSpPr>
          <p:cNvPr id="71" name="TextBox 70">
            <a:extLst>
              <a:ext uri="{FF2B5EF4-FFF2-40B4-BE49-F238E27FC236}">
                <a16:creationId xmlns:a16="http://schemas.microsoft.com/office/drawing/2014/main" id="{9F615420-FDFD-81C6-9459-3E10DE782274}"/>
              </a:ext>
            </a:extLst>
          </p:cNvPr>
          <p:cNvSpPr txBox="1"/>
          <p:nvPr/>
        </p:nvSpPr>
        <p:spPr>
          <a:xfrm>
            <a:off x="1555499" y="2493395"/>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3</a:t>
            </a:r>
            <a:endParaRPr kumimoji="1" lang="ko-Kore-KR" altLang="en-US" sz="1400" spc="-40" baseline="-25000" dirty="0">
              <a:latin typeface="+mn-ea"/>
            </a:endParaRPr>
          </a:p>
        </p:txBody>
      </p:sp>
      <p:sp>
        <p:nvSpPr>
          <p:cNvPr id="72" name="TextBox 71">
            <a:extLst>
              <a:ext uri="{FF2B5EF4-FFF2-40B4-BE49-F238E27FC236}">
                <a16:creationId xmlns:a16="http://schemas.microsoft.com/office/drawing/2014/main" id="{261F06F5-0D11-133B-7C33-ADE1E3CCEE9B}"/>
              </a:ext>
            </a:extLst>
          </p:cNvPr>
          <p:cNvSpPr txBox="1"/>
          <p:nvPr/>
        </p:nvSpPr>
        <p:spPr>
          <a:xfrm>
            <a:off x="1527957" y="3238167"/>
            <a:ext cx="438161" cy="215444"/>
          </a:xfrm>
          <a:prstGeom prst="rect">
            <a:avLst/>
          </a:prstGeom>
          <a:noFill/>
        </p:spPr>
        <p:txBody>
          <a:bodyPr wrap="square" lIns="0" tIns="0" rIns="0" bIns="0" rtlCol="0">
            <a:spAutoFit/>
          </a:bodyPr>
          <a:lstStyle/>
          <a:p>
            <a:pPr algn="l"/>
            <a:r>
              <a:rPr kumimoji="1" lang="en-US" altLang="ko-Kore-KR" sz="1400" spc="-40" dirty="0">
                <a:latin typeface="+mn-ea"/>
              </a:rPr>
              <a:t>w</a:t>
            </a:r>
            <a:r>
              <a:rPr kumimoji="1" lang="en-US" altLang="ko-KR" sz="1400" spc="-40" baseline="-25000" dirty="0">
                <a:latin typeface="+mn-ea"/>
              </a:rPr>
              <a:t>4</a:t>
            </a:r>
            <a:endParaRPr kumimoji="1" lang="ko-Kore-KR" altLang="en-US" sz="1400" spc="-40" baseline="-25000" dirty="0">
              <a:latin typeface="+mn-ea"/>
            </a:endParaRPr>
          </a:p>
        </p:txBody>
      </p:sp>
      <p:sp>
        <p:nvSpPr>
          <p:cNvPr id="76" name="직사각형 75">
            <a:extLst>
              <a:ext uri="{FF2B5EF4-FFF2-40B4-BE49-F238E27FC236}">
                <a16:creationId xmlns:a16="http://schemas.microsoft.com/office/drawing/2014/main" id="{25E2316D-20D3-33C0-36A3-A340CD65763E}"/>
              </a:ext>
            </a:extLst>
          </p:cNvPr>
          <p:cNvSpPr/>
          <p:nvPr/>
        </p:nvSpPr>
        <p:spPr>
          <a:xfrm>
            <a:off x="3867526" y="1150183"/>
            <a:ext cx="2141688" cy="224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cxnSp>
        <p:nvCxnSpPr>
          <p:cNvPr id="77" name="꺾인 연결선[E] 76">
            <a:extLst>
              <a:ext uri="{FF2B5EF4-FFF2-40B4-BE49-F238E27FC236}">
                <a16:creationId xmlns:a16="http://schemas.microsoft.com/office/drawing/2014/main" id="{149FBC74-E63B-A491-67DD-F16631D37BC3}"/>
              </a:ext>
            </a:extLst>
          </p:cNvPr>
          <p:cNvCxnSpPr>
            <a:cxnSpLocks/>
            <a:stCxn id="63" idx="3"/>
            <a:endCxn id="76" idx="1"/>
          </p:cNvCxnSpPr>
          <p:nvPr/>
        </p:nvCxnSpPr>
        <p:spPr>
          <a:xfrm>
            <a:off x="3308830" y="1124609"/>
            <a:ext cx="558696" cy="1148934"/>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0577336-ED1D-EEB9-D170-112A163E6B27}"/>
              </a:ext>
            </a:extLst>
          </p:cNvPr>
          <p:cNvSpPr txBox="1"/>
          <p:nvPr/>
        </p:nvSpPr>
        <p:spPr>
          <a:xfrm>
            <a:off x="120259" y="2450547"/>
            <a:ext cx="1544707" cy="646331"/>
          </a:xfrm>
          <a:prstGeom prst="rect">
            <a:avLst/>
          </a:prstGeom>
          <a:noFill/>
        </p:spPr>
        <p:txBody>
          <a:bodyPr wrap="square">
            <a:spAutoFit/>
          </a:bodyPr>
          <a:lstStyle/>
          <a:p>
            <a:pPr algn="ctr"/>
            <a:r>
              <a:rPr lang="en-US" altLang="ko-Kore-KR" dirty="0"/>
              <a:t>Low-end</a:t>
            </a:r>
          </a:p>
          <a:p>
            <a:pPr algn="ctr"/>
            <a:r>
              <a:rPr lang="en-US" altLang="ko-Kore-KR" dirty="0"/>
              <a:t>Market Seg.</a:t>
            </a:r>
            <a:endParaRPr lang="ko-Kore-KR" altLang="en-US" dirty="0"/>
          </a:p>
        </p:txBody>
      </p:sp>
      <p:cxnSp>
        <p:nvCxnSpPr>
          <p:cNvPr id="84" name="직선 화살표 연결선 83">
            <a:extLst>
              <a:ext uri="{FF2B5EF4-FFF2-40B4-BE49-F238E27FC236}">
                <a16:creationId xmlns:a16="http://schemas.microsoft.com/office/drawing/2014/main" id="{C5F9FB0E-2788-6794-2C2C-E151E00645C2}"/>
              </a:ext>
            </a:extLst>
          </p:cNvPr>
          <p:cNvCxnSpPr>
            <a:cxnSpLocks/>
          </p:cNvCxnSpPr>
          <p:nvPr/>
        </p:nvCxnSpPr>
        <p:spPr>
          <a:xfrm flipV="1">
            <a:off x="4392340" y="1545689"/>
            <a:ext cx="0" cy="1719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7AC4B36-C1C8-44C3-1659-EDC73AC10732}"/>
              </a:ext>
            </a:extLst>
          </p:cNvPr>
          <p:cNvSpPr txBox="1"/>
          <p:nvPr/>
        </p:nvSpPr>
        <p:spPr>
          <a:xfrm rot="16200000">
            <a:off x="3538379" y="1893430"/>
            <a:ext cx="1212971" cy="338554"/>
          </a:xfrm>
          <a:prstGeom prst="rect">
            <a:avLst/>
          </a:prstGeom>
          <a:noFill/>
        </p:spPr>
        <p:txBody>
          <a:bodyPr wrap="square">
            <a:spAutoFit/>
          </a:bodyPr>
          <a:lstStyle/>
          <a:p>
            <a:pPr algn="r"/>
            <a:r>
              <a:rPr lang="en-US" altLang="ko-Kore-KR" sz="1600" dirty="0"/>
              <a:t>Specification</a:t>
            </a:r>
            <a:endParaRPr lang="ko-Kore-KR" altLang="en-US" sz="1600" dirty="0"/>
          </a:p>
        </p:txBody>
      </p:sp>
      <p:cxnSp>
        <p:nvCxnSpPr>
          <p:cNvPr id="88" name="직선 연결선[R] 87">
            <a:extLst>
              <a:ext uri="{FF2B5EF4-FFF2-40B4-BE49-F238E27FC236}">
                <a16:creationId xmlns:a16="http://schemas.microsoft.com/office/drawing/2014/main" id="{C7853C83-1F7A-8B29-BD9C-C7F667A58396}"/>
              </a:ext>
            </a:extLst>
          </p:cNvPr>
          <p:cNvCxnSpPr>
            <a:cxnSpLocks/>
          </p:cNvCxnSpPr>
          <p:nvPr/>
        </p:nvCxnSpPr>
        <p:spPr>
          <a:xfrm>
            <a:off x="4205062" y="2917907"/>
            <a:ext cx="516593"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F62B0D7-9FC5-C959-AF17-83FF788E8A78}"/>
              </a:ext>
            </a:extLst>
          </p:cNvPr>
          <p:cNvSpPr txBox="1"/>
          <p:nvPr/>
        </p:nvSpPr>
        <p:spPr>
          <a:xfrm>
            <a:off x="4616223" y="2711900"/>
            <a:ext cx="873532" cy="338554"/>
          </a:xfrm>
          <a:prstGeom prst="rect">
            <a:avLst/>
          </a:prstGeom>
          <a:noFill/>
        </p:spPr>
        <p:txBody>
          <a:bodyPr wrap="square">
            <a:spAutoFit/>
          </a:bodyPr>
          <a:lstStyle/>
          <a:p>
            <a:pPr algn="ctr"/>
            <a:r>
              <a:rPr lang="en-US" altLang="ko-Kore-KR" sz="1600" dirty="0"/>
              <a:t>Target</a:t>
            </a:r>
            <a:endParaRPr lang="ko-Kore-KR" altLang="en-US" sz="1600" dirty="0"/>
          </a:p>
        </p:txBody>
      </p:sp>
      <p:sp>
        <p:nvSpPr>
          <p:cNvPr id="91" name="타원 90">
            <a:extLst>
              <a:ext uri="{FF2B5EF4-FFF2-40B4-BE49-F238E27FC236}">
                <a16:creationId xmlns:a16="http://schemas.microsoft.com/office/drawing/2014/main" id="{935301E2-DF66-D784-A115-FE328A5E8254}"/>
              </a:ext>
            </a:extLst>
          </p:cNvPr>
          <p:cNvSpPr/>
          <p:nvPr/>
        </p:nvSpPr>
        <p:spPr>
          <a:xfrm>
            <a:off x="4328450" y="2413692"/>
            <a:ext cx="128975" cy="136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93" name="직선 화살표 연결선 92">
            <a:extLst>
              <a:ext uri="{FF2B5EF4-FFF2-40B4-BE49-F238E27FC236}">
                <a16:creationId xmlns:a16="http://schemas.microsoft.com/office/drawing/2014/main" id="{30005437-9DF1-2657-8C17-CFB18EFF5EC2}"/>
              </a:ext>
            </a:extLst>
          </p:cNvPr>
          <p:cNvCxnSpPr>
            <a:cxnSpLocks/>
          </p:cNvCxnSpPr>
          <p:nvPr/>
        </p:nvCxnSpPr>
        <p:spPr>
          <a:xfrm>
            <a:off x="4392340" y="2564034"/>
            <a:ext cx="0" cy="36811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B933AAB-C76D-2BD0-B004-57E3B003BF8C}"/>
              </a:ext>
            </a:extLst>
          </p:cNvPr>
          <p:cNvSpPr txBox="1"/>
          <p:nvPr/>
        </p:nvSpPr>
        <p:spPr>
          <a:xfrm>
            <a:off x="4505850" y="2287046"/>
            <a:ext cx="1672289" cy="369332"/>
          </a:xfrm>
          <a:prstGeom prst="rect">
            <a:avLst/>
          </a:prstGeom>
          <a:noFill/>
        </p:spPr>
        <p:txBody>
          <a:bodyPr wrap="square">
            <a:spAutoFit/>
          </a:bodyPr>
          <a:lstStyle/>
          <a:p>
            <a:pPr algn="ctr"/>
            <a:r>
              <a:rPr lang="en-US" altLang="ko-Kore-KR" b="1" dirty="0"/>
              <a:t>Module’s spec</a:t>
            </a:r>
            <a:endParaRPr lang="ko-Kore-KR" altLang="en-US" b="1" dirty="0"/>
          </a:p>
        </p:txBody>
      </p:sp>
      <p:sp>
        <p:nvSpPr>
          <p:cNvPr id="103" name="TextBox 102">
            <a:extLst>
              <a:ext uri="{FF2B5EF4-FFF2-40B4-BE49-F238E27FC236}">
                <a16:creationId xmlns:a16="http://schemas.microsoft.com/office/drawing/2014/main" id="{1D21A58E-1E97-9D51-5E57-2295FAA96BC1}"/>
              </a:ext>
            </a:extLst>
          </p:cNvPr>
          <p:cNvSpPr txBox="1"/>
          <p:nvPr/>
        </p:nvSpPr>
        <p:spPr>
          <a:xfrm>
            <a:off x="4036138" y="796840"/>
            <a:ext cx="1973067" cy="338554"/>
          </a:xfrm>
          <a:prstGeom prst="rect">
            <a:avLst/>
          </a:prstGeom>
          <a:noFill/>
        </p:spPr>
        <p:txBody>
          <a:bodyPr wrap="square">
            <a:spAutoFit/>
          </a:bodyPr>
          <a:lstStyle/>
          <a:p>
            <a:pPr algn="ctr"/>
            <a:r>
              <a:rPr lang="en-US" altLang="ko-Kore-KR" sz="1600" dirty="0"/>
              <a:t>Difference degree</a:t>
            </a:r>
            <a:endParaRPr lang="ko-Kore-KR" altLang="en-US" sz="1600" dirty="0"/>
          </a:p>
        </p:txBody>
      </p:sp>
      <p:sp>
        <p:nvSpPr>
          <p:cNvPr id="105" name="이등변 삼각형 119">
            <a:extLst>
              <a:ext uri="{FF2B5EF4-FFF2-40B4-BE49-F238E27FC236}">
                <a16:creationId xmlns:a16="http://schemas.microsoft.com/office/drawing/2014/main" id="{FB3A0C00-DE14-47C5-F128-CFBBFC0B781E}"/>
              </a:ext>
            </a:extLst>
          </p:cNvPr>
          <p:cNvSpPr/>
          <p:nvPr/>
        </p:nvSpPr>
        <p:spPr>
          <a:xfrm rot="5400000">
            <a:off x="5520281" y="2055819"/>
            <a:ext cx="1671583" cy="307993"/>
          </a:xfrm>
          <a:prstGeom prst="triangl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grpSp>
        <p:nvGrpSpPr>
          <p:cNvPr id="109" name="그룹 108">
            <a:extLst>
              <a:ext uri="{FF2B5EF4-FFF2-40B4-BE49-F238E27FC236}">
                <a16:creationId xmlns:a16="http://schemas.microsoft.com/office/drawing/2014/main" id="{20FE33CF-8C00-FA2A-16EE-64BE1AF03B4C}"/>
              </a:ext>
            </a:extLst>
          </p:cNvPr>
          <p:cNvGrpSpPr/>
          <p:nvPr/>
        </p:nvGrpSpPr>
        <p:grpSpPr>
          <a:xfrm>
            <a:off x="6648247" y="1205599"/>
            <a:ext cx="2375494" cy="1549361"/>
            <a:chOff x="6703435" y="4060010"/>
            <a:chExt cx="2375494" cy="1549361"/>
          </a:xfrm>
        </p:grpSpPr>
        <p:pic>
          <p:nvPicPr>
            <p:cNvPr id="107" name="그림 106">
              <a:extLst>
                <a:ext uri="{FF2B5EF4-FFF2-40B4-BE49-F238E27FC236}">
                  <a16:creationId xmlns:a16="http://schemas.microsoft.com/office/drawing/2014/main" id="{94743FFE-AE50-CC22-A042-8BCCD5E76469}"/>
                </a:ext>
              </a:extLst>
            </p:cNvPr>
            <p:cNvPicPr>
              <a:picLocks noChangeAspect="1"/>
            </p:cNvPicPr>
            <p:nvPr/>
          </p:nvPicPr>
          <p:blipFill rotWithShape="1">
            <a:blip r:embed="rId4"/>
            <a:srcRect t="-3378" r="58002" b="3378"/>
            <a:stretch/>
          </p:blipFill>
          <p:spPr>
            <a:xfrm>
              <a:off x="7052672" y="4060010"/>
              <a:ext cx="1705437" cy="828732"/>
            </a:xfrm>
            <a:prstGeom prst="rect">
              <a:avLst/>
            </a:prstGeom>
          </p:spPr>
        </p:pic>
        <p:pic>
          <p:nvPicPr>
            <p:cNvPr id="108" name="그림 107">
              <a:extLst>
                <a:ext uri="{FF2B5EF4-FFF2-40B4-BE49-F238E27FC236}">
                  <a16:creationId xmlns:a16="http://schemas.microsoft.com/office/drawing/2014/main" id="{2525EE17-3B43-0376-C981-D7AE4FC6601D}"/>
                </a:ext>
              </a:extLst>
            </p:cNvPr>
            <p:cNvPicPr>
              <a:picLocks noChangeAspect="1"/>
            </p:cNvPicPr>
            <p:nvPr/>
          </p:nvPicPr>
          <p:blipFill rotWithShape="1">
            <a:blip r:embed="rId4"/>
            <a:srcRect l="41997"/>
            <a:stretch/>
          </p:blipFill>
          <p:spPr>
            <a:xfrm>
              <a:off x="6703435" y="4773552"/>
              <a:ext cx="2375494" cy="835819"/>
            </a:xfrm>
            <a:prstGeom prst="rect">
              <a:avLst/>
            </a:prstGeom>
          </p:spPr>
        </p:pic>
      </p:grpSp>
      <p:cxnSp>
        <p:nvCxnSpPr>
          <p:cNvPr id="22" name="꺾인 연결선[E] 21">
            <a:extLst>
              <a:ext uri="{FF2B5EF4-FFF2-40B4-BE49-F238E27FC236}">
                <a16:creationId xmlns:a16="http://schemas.microsoft.com/office/drawing/2014/main" id="{C25F2E75-7714-9859-AEF5-A5FE054B3FF5}"/>
              </a:ext>
            </a:extLst>
          </p:cNvPr>
          <p:cNvCxnSpPr>
            <a:cxnSpLocks/>
            <a:stCxn id="97" idx="2"/>
            <a:endCxn id="39" idx="0"/>
          </p:cNvCxnSpPr>
          <p:nvPr/>
        </p:nvCxnSpPr>
        <p:spPr>
          <a:xfrm rot="5400000">
            <a:off x="3963381" y="2755664"/>
            <a:ext cx="1477901" cy="1279328"/>
          </a:xfrm>
          <a:prstGeom prst="bentConnector3">
            <a:avLst>
              <a:gd name="adj1" fmla="val 75264"/>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id="{40150D03-1260-63E3-4781-26F3BBCC1751}"/>
              </a:ext>
            </a:extLst>
          </p:cNvPr>
          <p:cNvGrpSpPr/>
          <p:nvPr/>
        </p:nvGrpSpPr>
        <p:grpSpPr>
          <a:xfrm>
            <a:off x="5921670" y="4776190"/>
            <a:ext cx="609227" cy="609227"/>
            <a:chOff x="3348147" y="1666383"/>
            <a:chExt cx="935866" cy="935867"/>
          </a:xfrm>
        </p:grpSpPr>
        <p:sp>
          <p:nvSpPr>
            <p:cNvPr id="30" name="타원 29">
              <a:extLst>
                <a:ext uri="{FF2B5EF4-FFF2-40B4-BE49-F238E27FC236}">
                  <a16:creationId xmlns:a16="http://schemas.microsoft.com/office/drawing/2014/main" id="{61641768-E1F8-A762-1358-B015F66DE51E}"/>
                </a:ext>
              </a:extLst>
            </p:cNvPr>
            <p:cNvSpPr/>
            <p:nvPr/>
          </p:nvSpPr>
          <p:spPr>
            <a:xfrm>
              <a:off x="3348147" y="1666383"/>
              <a:ext cx="935866" cy="935867"/>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32" name="TextBox 31">
              <a:extLst>
                <a:ext uri="{FF2B5EF4-FFF2-40B4-BE49-F238E27FC236}">
                  <a16:creationId xmlns:a16="http://schemas.microsoft.com/office/drawing/2014/main" id="{E7089570-9709-46C7-5750-E63F5CC6AB59}"/>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Core</a:t>
              </a:r>
              <a:endParaRPr lang="ko-KR" altLang="en-US" sz="1200" b="1" dirty="0"/>
            </a:p>
          </p:txBody>
        </p:sp>
      </p:grpSp>
      <p:sp>
        <p:nvSpPr>
          <p:cNvPr id="39" name="직사각형 38">
            <a:extLst>
              <a:ext uri="{FF2B5EF4-FFF2-40B4-BE49-F238E27FC236}">
                <a16:creationId xmlns:a16="http://schemas.microsoft.com/office/drawing/2014/main" id="{331EE2D1-5D41-75F6-AAA4-9A05C03897A2}"/>
              </a:ext>
            </a:extLst>
          </p:cNvPr>
          <p:cNvSpPr/>
          <p:nvPr/>
        </p:nvSpPr>
        <p:spPr>
          <a:xfrm>
            <a:off x="1492399" y="4134279"/>
            <a:ext cx="5140535" cy="17371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pic>
        <p:nvPicPr>
          <p:cNvPr id="87" name="그림 86">
            <a:extLst>
              <a:ext uri="{FF2B5EF4-FFF2-40B4-BE49-F238E27FC236}">
                <a16:creationId xmlns:a16="http://schemas.microsoft.com/office/drawing/2014/main" id="{32FBDA72-E762-8214-BD07-A177370B6B07}"/>
              </a:ext>
            </a:extLst>
          </p:cNvPr>
          <p:cNvPicPr>
            <a:picLocks noChangeAspect="1"/>
          </p:cNvPicPr>
          <p:nvPr/>
        </p:nvPicPr>
        <p:blipFill>
          <a:blip r:embed="rId5"/>
          <a:stretch>
            <a:fillRect/>
          </a:stretch>
        </p:blipFill>
        <p:spPr>
          <a:xfrm>
            <a:off x="3173002" y="4180990"/>
            <a:ext cx="1825407" cy="1674832"/>
          </a:xfrm>
          <a:prstGeom prst="rect">
            <a:avLst/>
          </a:prstGeom>
        </p:spPr>
      </p:pic>
      <p:sp>
        <p:nvSpPr>
          <p:cNvPr id="96" name="화살표: 오른쪽 145">
            <a:extLst>
              <a:ext uri="{FF2B5EF4-FFF2-40B4-BE49-F238E27FC236}">
                <a16:creationId xmlns:a16="http://schemas.microsoft.com/office/drawing/2014/main" id="{270BAAB5-E1C6-D159-E46F-DEA28B0EAA7B}"/>
              </a:ext>
            </a:extLst>
          </p:cNvPr>
          <p:cNvSpPr/>
          <p:nvPr/>
        </p:nvSpPr>
        <p:spPr>
          <a:xfrm rot="10800000">
            <a:off x="5044713" y="4611745"/>
            <a:ext cx="724685" cy="881070"/>
          </a:xfrm>
          <a:prstGeom prst="rightArrow">
            <a:avLst>
              <a:gd name="adj1" fmla="val 35889"/>
              <a:gd name="adj2" fmla="val 50000"/>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t>
            </a:r>
            <a:endParaRPr lang="ko-KR" altLang="en-US" b="1" dirty="0">
              <a:solidFill>
                <a:schemeClr val="tx1"/>
              </a:solidFill>
            </a:endParaRPr>
          </a:p>
        </p:txBody>
      </p:sp>
      <p:sp>
        <p:nvSpPr>
          <p:cNvPr id="102" name="직사각형 101">
            <a:extLst>
              <a:ext uri="{FF2B5EF4-FFF2-40B4-BE49-F238E27FC236}">
                <a16:creationId xmlns:a16="http://schemas.microsoft.com/office/drawing/2014/main" id="{BDD741B4-6DD4-7B24-EB07-EAE4E64CA8E6}"/>
              </a:ext>
            </a:extLst>
          </p:cNvPr>
          <p:cNvSpPr/>
          <p:nvPr/>
        </p:nvSpPr>
        <p:spPr>
          <a:xfrm>
            <a:off x="3158011" y="4559692"/>
            <a:ext cx="665792" cy="844311"/>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106" name="TextBox 105">
            <a:extLst>
              <a:ext uri="{FF2B5EF4-FFF2-40B4-BE49-F238E27FC236}">
                <a16:creationId xmlns:a16="http://schemas.microsoft.com/office/drawing/2014/main" id="{CF7CCAAF-7D31-7728-D75C-6C895C8FEFF6}"/>
              </a:ext>
            </a:extLst>
          </p:cNvPr>
          <p:cNvSpPr txBox="1"/>
          <p:nvPr/>
        </p:nvSpPr>
        <p:spPr>
          <a:xfrm>
            <a:off x="1523403" y="4647593"/>
            <a:ext cx="1707895" cy="584775"/>
          </a:xfrm>
          <a:prstGeom prst="rect">
            <a:avLst/>
          </a:prstGeom>
          <a:noFill/>
        </p:spPr>
        <p:txBody>
          <a:bodyPr wrap="square">
            <a:spAutoFit/>
          </a:bodyPr>
          <a:lstStyle/>
          <a:p>
            <a:pPr algn="ctr"/>
            <a:r>
              <a:rPr lang="en-US" altLang="ko-Kore-KR" sz="1600" dirty="0"/>
              <a:t>Decision boundary </a:t>
            </a:r>
          </a:p>
          <a:p>
            <a:pPr algn="ctr"/>
            <a:r>
              <a:rPr lang="en-US" altLang="ko-Kore-KR" sz="1600" dirty="0"/>
              <a:t>for compatibility</a:t>
            </a:r>
            <a:endParaRPr lang="ko-Kore-KR" altLang="en-US" sz="1600" dirty="0"/>
          </a:p>
        </p:txBody>
      </p:sp>
      <p:cxnSp>
        <p:nvCxnSpPr>
          <p:cNvPr id="117" name="직선 화살표 연결선 116">
            <a:extLst>
              <a:ext uri="{FF2B5EF4-FFF2-40B4-BE49-F238E27FC236}">
                <a16:creationId xmlns:a16="http://schemas.microsoft.com/office/drawing/2014/main" id="{464311F3-7293-04D9-6002-50E29EC6E0CF}"/>
              </a:ext>
            </a:extLst>
          </p:cNvPr>
          <p:cNvCxnSpPr>
            <a:cxnSpLocks/>
          </p:cNvCxnSpPr>
          <p:nvPr/>
        </p:nvCxnSpPr>
        <p:spPr>
          <a:xfrm flipV="1">
            <a:off x="7850354" y="4238131"/>
            <a:ext cx="0" cy="1719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연결선[R] 121">
            <a:extLst>
              <a:ext uri="{FF2B5EF4-FFF2-40B4-BE49-F238E27FC236}">
                <a16:creationId xmlns:a16="http://schemas.microsoft.com/office/drawing/2014/main" id="{5709C244-7EA3-EFEE-96AB-123682C40A6A}"/>
              </a:ext>
            </a:extLst>
          </p:cNvPr>
          <p:cNvCxnSpPr>
            <a:cxnSpLocks/>
          </p:cNvCxnSpPr>
          <p:nvPr/>
        </p:nvCxnSpPr>
        <p:spPr>
          <a:xfrm>
            <a:off x="7648863" y="5422962"/>
            <a:ext cx="516593"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E423C9D6-4182-C301-A1B7-7AAF696A03B7}"/>
              </a:ext>
            </a:extLst>
          </p:cNvPr>
          <p:cNvSpPr txBox="1"/>
          <p:nvPr/>
        </p:nvSpPr>
        <p:spPr>
          <a:xfrm>
            <a:off x="6901010" y="5216955"/>
            <a:ext cx="873532" cy="338554"/>
          </a:xfrm>
          <a:prstGeom prst="rect">
            <a:avLst/>
          </a:prstGeom>
          <a:noFill/>
        </p:spPr>
        <p:txBody>
          <a:bodyPr wrap="square">
            <a:spAutoFit/>
          </a:bodyPr>
          <a:lstStyle/>
          <a:p>
            <a:pPr algn="ctr"/>
            <a:r>
              <a:rPr lang="en-US" altLang="ko-Kore-KR" sz="1600" dirty="0"/>
              <a:t>Target</a:t>
            </a:r>
            <a:endParaRPr lang="ko-Kore-KR" altLang="en-US" sz="1600" dirty="0"/>
          </a:p>
        </p:txBody>
      </p:sp>
      <p:sp>
        <p:nvSpPr>
          <p:cNvPr id="124" name="TextBox 123">
            <a:extLst>
              <a:ext uri="{FF2B5EF4-FFF2-40B4-BE49-F238E27FC236}">
                <a16:creationId xmlns:a16="http://schemas.microsoft.com/office/drawing/2014/main" id="{96700B03-C682-FBCF-369E-EF4E5AA099B3}"/>
              </a:ext>
            </a:extLst>
          </p:cNvPr>
          <p:cNvSpPr txBox="1"/>
          <p:nvPr/>
        </p:nvSpPr>
        <p:spPr>
          <a:xfrm rot="16200000">
            <a:off x="6958904" y="4574882"/>
            <a:ext cx="1212971" cy="338554"/>
          </a:xfrm>
          <a:prstGeom prst="rect">
            <a:avLst/>
          </a:prstGeom>
          <a:noFill/>
        </p:spPr>
        <p:txBody>
          <a:bodyPr wrap="square">
            <a:spAutoFit/>
          </a:bodyPr>
          <a:lstStyle/>
          <a:p>
            <a:pPr algn="r"/>
            <a:r>
              <a:rPr lang="en-US" altLang="ko-Kore-KR" sz="1600" dirty="0"/>
              <a:t>Specification</a:t>
            </a:r>
            <a:endParaRPr lang="ko-Kore-KR" altLang="en-US" sz="1600" dirty="0"/>
          </a:p>
        </p:txBody>
      </p:sp>
      <p:sp>
        <p:nvSpPr>
          <p:cNvPr id="125" name="직사각형 124">
            <a:extLst>
              <a:ext uri="{FF2B5EF4-FFF2-40B4-BE49-F238E27FC236}">
                <a16:creationId xmlns:a16="http://schemas.microsoft.com/office/drawing/2014/main" id="{6CDA2309-1F63-0F65-8A76-C992C5629A11}"/>
              </a:ext>
            </a:extLst>
          </p:cNvPr>
          <p:cNvSpPr/>
          <p:nvPr/>
        </p:nvSpPr>
        <p:spPr>
          <a:xfrm>
            <a:off x="7698729" y="4471079"/>
            <a:ext cx="361295" cy="496181"/>
          </a:xfrm>
          <a:prstGeom prst="rect">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126" name="직사각형 125">
            <a:extLst>
              <a:ext uri="{FF2B5EF4-FFF2-40B4-BE49-F238E27FC236}">
                <a16:creationId xmlns:a16="http://schemas.microsoft.com/office/drawing/2014/main" id="{EB888015-E2A1-992F-0615-CC3C75E3419C}"/>
              </a:ext>
            </a:extLst>
          </p:cNvPr>
          <p:cNvSpPr/>
          <p:nvPr/>
        </p:nvSpPr>
        <p:spPr>
          <a:xfrm>
            <a:off x="7698729" y="4745399"/>
            <a:ext cx="361295" cy="496181"/>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127" name="직사각형 126">
            <a:extLst>
              <a:ext uri="{FF2B5EF4-FFF2-40B4-BE49-F238E27FC236}">
                <a16:creationId xmlns:a16="http://schemas.microsoft.com/office/drawing/2014/main" id="{6D73A4D7-C22C-1BB0-C080-C02A0E45E291}"/>
              </a:ext>
            </a:extLst>
          </p:cNvPr>
          <p:cNvSpPr/>
          <p:nvPr/>
        </p:nvSpPr>
        <p:spPr>
          <a:xfrm>
            <a:off x="7698729" y="5028863"/>
            <a:ext cx="361295" cy="496181"/>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128" name="직사각형 127">
            <a:extLst>
              <a:ext uri="{FF2B5EF4-FFF2-40B4-BE49-F238E27FC236}">
                <a16:creationId xmlns:a16="http://schemas.microsoft.com/office/drawing/2014/main" id="{7D131613-CF3C-2721-20C3-1350DAC7A334}"/>
              </a:ext>
            </a:extLst>
          </p:cNvPr>
          <p:cNvSpPr/>
          <p:nvPr/>
        </p:nvSpPr>
        <p:spPr>
          <a:xfrm>
            <a:off x="7698729" y="5668943"/>
            <a:ext cx="361295" cy="496181"/>
          </a:xfrm>
          <a:prstGeom prst="rect">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sp>
        <p:nvSpPr>
          <p:cNvPr id="129" name="TextBox 128">
            <a:extLst>
              <a:ext uri="{FF2B5EF4-FFF2-40B4-BE49-F238E27FC236}">
                <a16:creationId xmlns:a16="http://schemas.microsoft.com/office/drawing/2014/main" id="{680F7682-336B-214F-18CD-5FB1BFA8AEDD}"/>
              </a:ext>
            </a:extLst>
          </p:cNvPr>
          <p:cNvSpPr txBox="1"/>
          <p:nvPr/>
        </p:nvSpPr>
        <p:spPr>
          <a:xfrm>
            <a:off x="5783949" y="5951998"/>
            <a:ext cx="873532" cy="338554"/>
          </a:xfrm>
          <a:prstGeom prst="rect">
            <a:avLst/>
          </a:prstGeom>
          <a:noFill/>
        </p:spPr>
        <p:txBody>
          <a:bodyPr wrap="square">
            <a:spAutoFit/>
          </a:bodyPr>
          <a:lstStyle/>
          <a:p>
            <a:pPr algn="ctr"/>
            <a:r>
              <a:rPr lang="en-US" altLang="ko-Kore-KR" sz="1600" dirty="0"/>
              <a:t>First</a:t>
            </a:r>
            <a:endParaRPr lang="ko-Kore-KR" altLang="en-US" sz="1600" dirty="0"/>
          </a:p>
        </p:txBody>
      </p:sp>
      <p:sp>
        <p:nvSpPr>
          <p:cNvPr id="130" name="TextBox 129">
            <a:extLst>
              <a:ext uri="{FF2B5EF4-FFF2-40B4-BE49-F238E27FC236}">
                <a16:creationId xmlns:a16="http://schemas.microsoft.com/office/drawing/2014/main" id="{5D0C7F10-279D-0BBA-8E60-5DFBECA1584D}"/>
              </a:ext>
            </a:extLst>
          </p:cNvPr>
          <p:cNvSpPr txBox="1"/>
          <p:nvPr/>
        </p:nvSpPr>
        <p:spPr>
          <a:xfrm>
            <a:off x="3387037" y="5952692"/>
            <a:ext cx="873532" cy="338554"/>
          </a:xfrm>
          <a:prstGeom prst="rect">
            <a:avLst/>
          </a:prstGeom>
          <a:noFill/>
        </p:spPr>
        <p:txBody>
          <a:bodyPr wrap="square">
            <a:spAutoFit/>
          </a:bodyPr>
          <a:lstStyle/>
          <a:p>
            <a:pPr algn="ctr"/>
            <a:r>
              <a:rPr lang="en-US" altLang="ko-Kore-KR" sz="1600" dirty="0"/>
              <a:t>Second</a:t>
            </a:r>
            <a:endParaRPr lang="ko-Kore-KR" altLang="en-US" sz="1600" dirty="0"/>
          </a:p>
        </p:txBody>
      </p:sp>
      <p:grpSp>
        <p:nvGrpSpPr>
          <p:cNvPr id="140" name="그룹 139">
            <a:extLst>
              <a:ext uri="{FF2B5EF4-FFF2-40B4-BE49-F238E27FC236}">
                <a16:creationId xmlns:a16="http://schemas.microsoft.com/office/drawing/2014/main" id="{5AA6699E-1C16-132E-A712-06881CB6FE51}"/>
              </a:ext>
            </a:extLst>
          </p:cNvPr>
          <p:cNvGrpSpPr/>
          <p:nvPr/>
        </p:nvGrpSpPr>
        <p:grpSpPr>
          <a:xfrm>
            <a:off x="8335532" y="4065256"/>
            <a:ext cx="598091" cy="338556"/>
            <a:chOff x="3348147" y="1868787"/>
            <a:chExt cx="918760" cy="520074"/>
          </a:xfrm>
        </p:grpSpPr>
        <p:sp>
          <p:nvSpPr>
            <p:cNvPr id="141" name="타원 140">
              <a:extLst>
                <a:ext uri="{FF2B5EF4-FFF2-40B4-BE49-F238E27FC236}">
                  <a16:creationId xmlns:a16="http://schemas.microsoft.com/office/drawing/2014/main" id="{49DD103A-6B84-EAB5-7E6A-57648A08FCB0}"/>
                </a:ext>
              </a:extLst>
            </p:cNvPr>
            <p:cNvSpPr/>
            <p:nvPr/>
          </p:nvSpPr>
          <p:spPr>
            <a:xfrm>
              <a:off x="3547489" y="1868787"/>
              <a:ext cx="520074" cy="520074"/>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42" name="TextBox 141">
              <a:extLst>
                <a:ext uri="{FF2B5EF4-FFF2-40B4-BE49-F238E27FC236}">
                  <a16:creationId xmlns:a16="http://schemas.microsoft.com/office/drawing/2014/main" id="{33326A44-B139-97A3-9076-28190AEAECA2}"/>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C4</a:t>
              </a:r>
              <a:endParaRPr lang="ko-KR" altLang="en-US" sz="1200" b="1" dirty="0"/>
            </a:p>
          </p:txBody>
        </p:sp>
      </p:grpSp>
      <p:grpSp>
        <p:nvGrpSpPr>
          <p:cNvPr id="143" name="그룹 142">
            <a:extLst>
              <a:ext uri="{FF2B5EF4-FFF2-40B4-BE49-F238E27FC236}">
                <a16:creationId xmlns:a16="http://schemas.microsoft.com/office/drawing/2014/main" id="{8F1C0F23-9303-B241-A11E-C4FDDEBACDD8}"/>
              </a:ext>
            </a:extLst>
          </p:cNvPr>
          <p:cNvGrpSpPr/>
          <p:nvPr/>
        </p:nvGrpSpPr>
        <p:grpSpPr>
          <a:xfrm>
            <a:off x="8335532" y="4691656"/>
            <a:ext cx="598091" cy="338556"/>
            <a:chOff x="3348147" y="1868787"/>
            <a:chExt cx="918760" cy="520074"/>
          </a:xfrm>
        </p:grpSpPr>
        <p:sp>
          <p:nvSpPr>
            <p:cNvPr id="144" name="타원 143">
              <a:extLst>
                <a:ext uri="{FF2B5EF4-FFF2-40B4-BE49-F238E27FC236}">
                  <a16:creationId xmlns:a16="http://schemas.microsoft.com/office/drawing/2014/main" id="{FA589ADF-50C3-3F63-0697-9556643C1890}"/>
                </a:ext>
              </a:extLst>
            </p:cNvPr>
            <p:cNvSpPr/>
            <p:nvPr/>
          </p:nvSpPr>
          <p:spPr>
            <a:xfrm>
              <a:off x="3547489" y="1868787"/>
              <a:ext cx="520074" cy="520074"/>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45" name="TextBox 144">
              <a:extLst>
                <a:ext uri="{FF2B5EF4-FFF2-40B4-BE49-F238E27FC236}">
                  <a16:creationId xmlns:a16="http://schemas.microsoft.com/office/drawing/2014/main" id="{22A2F81B-97F7-91D5-B0DA-754E520DA33F}"/>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C3</a:t>
              </a:r>
              <a:endParaRPr lang="ko-KR" altLang="en-US" sz="1200" b="1" dirty="0"/>
            </a:p>
          </p:txBody>
        </p:sp>
      </p:grpSp>
      <p:grpSp>
        <p:nvGrpSpPr>
          <p:cNvPr id="146" name="그룹 145">
            <a:extLst>
              <a:ext uri="{FF2B5EF4-FFF2-40B4-BE49-F238E27FC236}">
                <a16:creationId xmlns:a16="http://schemas.microsoft.com/office/drawing/2014/main" id="{0CEE0387-F985-A24D-3607-8E811426CEEF}"/>
              </a:ext>
            </a:extLst>
          </p:cNvPr>
          <p:cNvGrpSpPr/>
          <p:nvPr/>
        </p:nvGrpSpPr>
        <p:grpSpPr>
          <a:xfrm>
            <a:off x="8335532" y="5130856"/>
            <a:ext cx="598091" cy="338556"/>
            <a:chOff x="3348147" y="1868787"/>
            <a:chExt cx="918760" cy="520074"/>
          </a:xfrm>
        </p:grpSpPr>
        <p:sp>
          <p:nvSpPr>
            <p:cNvPr id="147" name="타원 146">
              <a:extLst>
                <a:ext uri="{FF2B5EF4-FFF2-40B4-BE49-F238E27FC236}">
                  <a16:creationId xmlns:a16="http://schemas.microsoft.com/office/drawing/2014/main" id="{F9E20BE1-4936-8039-64D2-41FA0DE45514}"/>
                </a:ext>
              </a:extLst>
            </p:cNvPr>
            <p:cNvSpPr/>
            <p:nvPr/>
          </p:nvSpPr>
          <p:spPr>
            <a:xfrm>
              <a:off x="3547489" y="1868787"/>
              <a:ext cx="520074" cy="520074"/>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48" name="TextBox 147">
              <a:extLst>
                <a:ext uri="{FF2B5EF4-FFF2-40B4-BE49-F238E27FC236}">
                  <a16:creationId xmlns:a16="http://schemas.microsoft.com/office/drawing/2014/main" id="{222D1842-7F92-B5BF-087C-336D2DAF089F}"/>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C2</a:t>
              </a:r>
              <a:endParaRPr lang="ko-KR" altLang="en-US" sz="1200" b="1" dirty="0"/>
            </a:p>
          </p:txBody>
        </p:sp>
      </p:grpSp>
      <p:grpSp>
        <p:nvGrpSpPr>
          <p:cNvPr id="149" name="그룹 148">
            <a:extLst>
              <a:ext uri="{FF2B5EF4-FFF2-40B4-BE49-F238E27FC236}">
                <a16:creationId xmlns:a16="http://schemas.microsoft.com/office/drawing/2014/main" id="{1B5284E1-8FF1-AA7B-ACC9-B77AD35F407F}"/>
              </a:ext>
            </a:extLst>
          </p:cNvPr>
          <p:cNvGrpSpPr/>
          <p:nvPr/>
        </p:nvGrpSpPr>
        <p:grpSpPr>
          <a:xfrm>
            <a:off x="8335532" y="5792884"/>
            <a:ext cx="598091" cy="338556"/>
            <a:chOff x="3348147" y="1868787"/>
            <a:chExt cx="918760" cy="520074"/>
          </a:xfrm>
        </p:grpSpPr>
        <p:sp>
          <p:nvSpPr>
            <p:cNvPr id="150" name="타원 149">
              <a:extLst>
                <a:ext uri="{FF2B5EF4-FFF2-40B4-BE49-F238E27FC236}">
                  <a16:creationId xmlns:a16="http://schemas.microsoft.com/office/drawing/2014/main" id="{34C6B187-0729-E418-23CB-760E7C536B72}"/>
                </a:ext>
              </a:extLst>
            </p:cNvPr>
            <p:cNvSpPr/>
            <p:nvPr/>
          </p:nvSpPr>
          <p:spPr>
            <a:xfrm>
              <a:off x="3547489" y="1868787"/>
              <a:ext cx="520074" cy="520074"/>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51" name="TextBox 150">
              <a:extLst>
                <a:ext uri="{FF2B5EF4-FFF2-40B4-BE49-F238E27FC236}">
                  <a16:creationId xmlns:a16="http://schemas.microsoft.com/office/drawing/2014/main" id="{5DC5AB58-92AC-ED7F-3FFB-62CEA572BC5E}"/>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C1</a:t>
              </a:r>
              <a:endParaRPr lang="ko-KR" altLang="en-US" sz="1200" b="1" dirty="0"/>
            </a:p>
          </p:txBody>
        </p:sp>
      </p:grpSp>
      <p:cxnSp>
        <p:nvCxnSpPr>
          <p:cNvPr id="152" name="직선 화살표 연결선 151">
            <a:extLst>
              <a:ext uri="{FF2B5EF4-FFF2-40B4-BE49-F238E27FC236}">
                <a16:creationId xmlns:a16="http://schemas.microsoft.com/office/drawing/2014/main" id="{AF6E0EEB-08AD-0961-0B86-7F0421F47D2A}"/>
              </a:ext>
            </a:extLst>
          </p:cNvPr>
          <p:cNvCxnSpPr>
            <a:cxnSpLocks/>
            <a:stCxn id="128" idx="3"/>
          </p:cNvCxnSpPr>
          <p:nvPr/>
        </p:nvCxnSpPr>
        <p:spPr>
          <a:xfrm>
            <a:off x="8060024" y="5917034"/>
            <a:ext cx="405275" cy="35658"/>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155">
            <a:extLst>
              <a:ext uri="{FF2B5EF4-FFF2-40B4-BE49-F238E27FC236}">
                <a16:creationId xmlns:a16="http://schemas.microsoft.com/office/drawing/2014/main" id="{79ECD863-969F-AC96-D19B-D3B5EAEB74D9}"/>
              </a:ext>
            </a:extLst>
          </p:cNvPr>
          <p:cNvCxnSpPr>
            <a:cxnSpLocks/>
          </p:cNvCxnSpPr>
          <p:nvPr/>
        </p:nvCxnSpPr>
        <p:spPr>
          <a:xfrm flipV="1">
            <a:off x="8060024" y="5296395"/>
            <a:ext cx="405275" cy="8624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E18B9232-7833-ECF5-3B1F-9703DDF6AF6A}"/>
              </a:ext>
            </a:extLst>
          </p:cNvPr>
          <p:cNvCxnSpPr>
            <a:cxnSpLocks/>
          </p:cNvCxnSpPr>
          <p:nvPr/>
        </p:nvCxnSpPr>
        <p:spPr>
          <a:xfrm flipV="1">
            <a:off x="8060024" y="4859037"/>
            <a:ext cx="405275" cy="162701"/>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직선 화살표 연결선 160">
            <a:extLst>
              <a:ext uri="{FF2B5EF4-FFF2-40B4-BE49-F238E27FC236}">
                <a16:creationId xmlns:a16="http://schemas.microsoft.com/office/drawing/2014/main" id="{3A1C63A8-6C33-F2CE-BD58-567989BA94A7}"/>
              </a:ext>
            </a:extLst>
          </p:cNvPr>
          <p:cNvCxnSpPr>
            <a:cxnSpLocks/>
          </p:cNvCxnSpPr>
          <p:nvPr/>
        </p:nvCxnSpPr>
        <p:spPr>
          <a:xfrm flipV="1">
            <a:off x="8060024" y="4238131"/>
            <a:ext cx="405275" cy="461682"/>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직선 화살표 연결선 172">
            <a:extLst>
              <a:ext uri="{FF2B5EF4-FFF2-40B4-BE49-F238E27FC236}">
                <a16:creationId xmlns:a16="http://schemas.microsoft.com/office/drawing/2014/main" id="{893E3710-0617-2002-B183-D4D5D4FD2353}"/>
              </a:ext>
            </a:extLst>
          </p:cNvPr>
          <p:cNvCxnSpPr>
            <a:cxnSpLocks/>
          </p:cNvCxnSpPr>
          <p:nvPr/>
        </p:nvCxnSpPr>
        <p:spPr>
          <a:xfrm flipV="1">
            <a:off x="587610" y="4083308"/>
            <a:ext cx="0" cy="1719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타원 173">
            <a:extLst>
              <a:ext uri="{FF2B5EF4-FFF2-40B4-BE49-F238E27FC236}">
                <a16:creationId xmlns:a16="http://schemas.microsoft.com/office/drawing/2014/main" id="{4804475C-DA0C-C0BB-AD39-85D3EDB34ECA}"/>
              </a:ext>
            </a:extLst>
          </p:cNvPr>
          <p:cNvSpPr/>
          <p:nvPr/>
        </p:nvSpPr>
        <p:spPr>
          <a:xfrm>
            <a:off x="523720" y="4951311"/>
            <a:ext cx="128975" cy="136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75" name="직선 연결선[R] 174">
            <a:extLst>
              <a:ext uri="{FF2B5EF4-FFF2-40B4-BE49-F238E27FC236}">
                <a16:creationId xmlns:a16="http://schemas.microsoft.com/office/drawing/2014/main" id="{A564359A-912F-486E-370F-93A9E065B5EA}"/>
              </a:ext>
            </a:extLst>
          </p:cNvPr>
          <p:cNvCxnSpPr>
            <a:cxnSpLocks/>
          </p:cNvCxnSpPr>
          <p:nvPr/>
        </p:nvCxnSpPr>
        <p:spPr>
          <a:xfrm>
            <a:off x="404587" y="5467893"/>
            <a:ext cx="516593"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5A6EFA23-8FEF-56C1-4BFD-8293CBE8F2FF}"/>
              </a:ext>
            </a:extLst>
          </p:cNvPr>
          <p:cNvSpPr txBox="1"/>
          <p:nvPr/>
        </p:nvSpPr>
        <p:spPr>
          <a:xfrm>
            <a:off x="738148" y="5261886"/>
            <a:ext cx="873532" cy="338554"/>
          </a:xfrm>
          <a:prstGeom prst="rect">
            <a:avLst/>
          </a:prstGeom>
          <a:noFill/>
        </p:spPr>
        <p:txBody>
          <a:bodyPr wrap="square">
            <a:spAutoFit/>
          </a:bodyPr>
          <a:lstStyle/>
          <a:p>
            <a:pPr algn="ctr"/>
            <a:r>
              <a:rPr lang="en-US" altLang="ko-Kore-KR" sz="1600" dirty="0"/>
              <a:t>Target</a:t>
            </a:r>
            <a:endParaRPr lang="ko-Kore-KR" altLang="en-US" sz="1600" dirty="0"/>
          </a:p>
        </p:txBody>
      </p:sp>
      <p:cxnSp>
        <p:nvCxnSpPr>
          <p:cNvPr id="180" name="직선 화살표 연결선 179">
            <a:extLst>
              <a:ext uri="{FF2B5EF4-FFF2-40B4-BE49-F238E27FC236}">
                <a16:creationId xmlns:a16="http://schemas.microsoft.com/office/drawing/2014/main" id="{4647BF39-0BD6-B314-0F84-509F5E241772}"/>
              </a:ext>
            </a:extLst>
          </p:cNvPr>
          <p:cNvCxnSpPr>
            <a:cxnSpLocks/>
            <a:stCxn id="39" idx="1"/>
            <a:endCxn id="174" idx="6"/>
          </p:cNvCxnSpPr>
          <p:nvPr/>
        </p:nvCxnSpPr>
        <p:spPr>
          <a:xfrm flipH="1">
            <a:off x="652695" y="5002843"/>
            <a:ext cx="839704" cy="16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직사각형 183">
            <a:extLst>
              <a:ext uri="{FF2B5EF4-FFF2-40B4-BE49-F238E27FC236}">
                <a16:creationId xmlns:a16="http://schemas.microsoft.com/office/drawing/2014/main" id="{517A2A4E-47A2-C37B-6C5C-E5DC0D13E212}"/>
              </a:ext>
            </a:extLst>
          </p:cNvPr>
          <p:cNvSpPr/>
          <p:nvPr/>
        </p:nvSpPr>
        <p:spPr>
          <a:xfrm>
            <a:off x="393689" y="4745399"/>
            <a:ext cx="361295" cy="496181"/>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solidFill>
                <a:schemeClr val="tx1"/>
              </a:solidFill>
            </a:endParaRPr>
          </a:p>
        </p:txBody>
      </p:sp>
      <p:grpSp>
        <p:nvGrpSpPr>
          <p:cNvPr id="185" name="그룹 184">
            <a:extLst>
              <a:ext uri="{FF2B5EF4-FFF2-40B4-BE49-F238E27FC236}">
                <a16:creationId xmlns:a16="http://schemas.microsoft.com/office/drawing/2014/main" id="{568A5774-4F7C-C2D4-AC8F-E557B1FB15B1}"/>
              </a:ext>
            </a:extLst>
          </p:cNvPr>
          <p:cNvGrpSpPr/>
          <p:nvPr/>
        </p:nvGrpSpPr>
        <p:grpSpPr>
          <a:xfrm>
            <a:off x="0" y="6035896"/>
            <a:ext cx="598091" cy="338556"/>
            <a:chOff x="3348147" y="1868787"/>
            <a:chExt cx="918760" cy="520074"/>
          </a:xfrm>
        </p:grpSpPr>
        <p:sp>
          <p:nvSpPr>
            <p:cNvPr id="186" name="타원 185">
              <a:extLst>
                <a:ext uri="{FF2B5EF4-FFF2-40B4-BE49-F238E27FC236}">
                  <a16:creationId xmlns:a16="http://schemas.microsoft.com/office/drawing/2014/main" id="{2154DF34-8EE8-8982-E6B1-0AC5F3562B2D}"/>
                </a:ext>
              </a:extLst>
            </p:cNvPr>
            <p:cNvSpPr/>
            <p:nvPr/>
          </p:nvSpPr>
          <p:spPr>
            <a:xfrm>
              <a:off x="3547489" y="1868787"/>
              <a:ext cx="520074" cy="520074"/>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87" name="TextBox 186">
              <a:extLst>
                <a:ext uri="{FF2B5EF4-FFF2-40B4-BE49-F238E27FC236}">
                  <a16:creationId xmlns:a16="http://schemas.microsoft.com/office/drawing/2014/main" id="{BA452BB4-16F1-FEC8-C011-3F34BE225861}"/>
                </a:ext>
              </a:extLst>
            </p:cNvPr>
            <p:cNvSpPr txBox="1"/>
            <p:nvPr/>
          </p:nvSpPr>
          <p:spPr>
            <a:xfrm>
              <a:off x="3348147" y="1920626"/>
              <a:ext cx="918760" cy="425513"/>
            </a:xfrm>
            <a:prstGeom prst="rect">
              <a:avLst/>
            </a:prstGeom>
            <a:noFill/>
          </p:spPr>
          <p:txBody>
            <a:bodyPr wrap="square" rtlCol="0">
              <a:spAutoFit/>
            </a:bodyPr>
            <a:lstStyle/>
            <a:p>
              <a:pPr algn="ctr"/>
              <a:r>
                <a:rPr lang="en-US" altLang="ko-KR" sz="1200" b="1" dirty="0"/>
                <a:t>C3</a:t>
              </a:r>
              <a:endParaRPr lang="ko-KR" altLang="en-US" sz="1200" b="1" dirty="0"/>
            </a:p>
          </p:txBody>
        </p:sp>
      </p:grpSp>
      <p:pic>
        <p:nvPicPr>
          <p:cNvPr id="188" name="그림 187">
            <a:extLst>
              <a:ext uri="{FF2B5EF4-FFF2-40B4-BE49-F238E27FC236}">
                <a16:creationId xmlns:a16="http://schemas.microsoft.com/office/drawing/2014/main" id="{56CA8DD0-3FD3-497A-2807-29DC6314A9BE}"/>
              </a:ext>
            </a:extLst>
          </p:cNvPr>
          <p:cNvPicPr>
            <a:picLocks noChangeAspect="1"/>
          </p:cNvPicPr>
          <p:nvPr/>
        </p:nvPicPr>
        <p:blipFill rotWithShape="1">
          <a:blip r:embed="rId5"/>
          <a:srcRect l="1477" t="22612" r="68795" b="53054"/>
          <a:stretch/>
        </p:blipFill>
        <p:spPr>
          <a:xfrm>
            <a:off x="754984" y="5986455"/>
            <a:ext cx="516593" cy="387997"/>
          </a:xfrm>
          <a:prstGeom prst="rect">
            <a:avLst/>
          </a:prstGeom>
        </p:spPr>
      </p:pic>
      <p:sp>
        <p:nvSpPr>
          <p:cNvPr id="189" name="TextBox 188">
            <a:extLst>
              <a:ext uri="{FF2B5EF4-FFF2-40B4-BE49-F238E27FC236}">
                <a16:creationId xmlns:a16="http://schemas.microsoft.com/office/drawing/2014/main" id="{5B81FB9A-CFC9-B5D4-611E-43EA764593BE}"/>
              </a:ext>
            </a:extLst>
          </p:cNvPr>
          <p:cNvSpPr txBox="1"/>
          <p:nvPr/>
        </p:nvSpPr>
        <p:spPr>
          <a:xfrm>
            <a:off x="462863" y="6043192"/>
            <a:ext cx="324705" cy="338554"/>
          </a:xfrm>
          <a:prstGeom prst="rect">
            <a:avLst/>
          </a:prstGeom>
          <a:noFill/>
        </p:spPr>
        <p:txBody>
          <a:bodyPr wrap="square">
            <a:spAutoFit/>
          </a:bodyPr>
          <a:lstStyle/>
          <a:p>
            <a:pPr algn="ctr"/>
            <a:r>
              <a:rPr lang="en-US" altLang="ko-KR" sz="1600" dirty="0"/>
              <a:t>+</a:t>
            </a:r>
            <a:endParaRPr lang="ko-Kore-KR" altLang="en-US" sz="1600" dirty="0"/>
          </a:p>
        </p:txBody>
      </p:sp>
      <p:sp>
        <p:nvSpPr>
          <p:cNvPr id="190" name="TextBox 189">
            <a:extLst>
              <a:ext uri="{FF2B5EF4-FFF2-40B4-BE49-F238E27FC236}">
                <a16:creationId xmlns:a16="http://schemas.microsoft.com/office/drawing/2014/main" id="{A2256502-6CBC-6FDF-3913-435C672F7C9D}"/>
              </a:ext>
            </a:extLst>
          </p:cNvPr>
          <p:cNvSpPr txBox="1"/>
          <p:nvPr/>
        </p:nvSpPr>
        <p:spPr>
          <a:xfrm>
            <a:off x="10609410" y="5216955"/>
            <a:ext cx="873532" cy="338554"/>
          </a:xfrm>
          <a:prstGeom prst="rect">
            <a:avLst/>
          </a:prstGeom>
          <a:noFill/>
        </p:spPr>
        <p:txBody>
          <a:bodyPr wrap="square">
            <a:spAutoFit/>
          </a:bodyPr>
          <a:lstStyle/>
          <a:p>
            <a:pPr algn="ctr"/>
            <a:r>
              <a:rPr lang="en-US" altLang="ko-Kore-KR" sz="1600" dirty="0"/>
              <a:t>Target</a:t>
            </a:r>
            <a:endParaRPr lang="ko-Kore-KR" altLang="en-US" sz="1600" dirty="0"/>
          </a:p>
        </p:txBody>
      </p:sp>
      <p:sp>
        <p:nvSpPr>
          <p:cNvPr id="191" name="TextBox 190">
            <a:extLst>
              <a:ext uri="{FF2B5EF4-FFF2-40B4-BE49-F238E27FC236}">
                <a16:creationId xmlns:a16="http://schemas.microsoft.com/office/drawing/2014/main" id="{1622653F-E5E8-2C1A-6B27-9C42629EA320}"/>
              </a:ext>
            </a:extLst>
          </p:cNvPr>
          <p:cNvSpPr txBox="1"/>
          <p:nvPr/>
        </p:nvSpPr>
        <p:spPr>
          <a:xfrm>
            <a:off x="713818" y="-1240480"/>
            <a:ext cx="8285593" cy="1200329"/>
          </a:xfrm>
          <a:prstGeom prst="rect">
            <a:avLst/>
          </a:prstGeom>
          <a:noFill/>
        </p:spPr>
        <p:txBody>
          <a:bodyPr wrap="square" rtlCol="0">
            <a:spAutoFit/>
          </a:bodyPr>
          <a:lstStyle/>
          <a:p>
            <a:r>
              <a:rPr lang="ko-KR" altLang="en-US" dirty="0">
                <a:sym typeface="Wingdings" pitchFamily="2" charset="2"/>
              </a:rPr>
              <a:t>어떤 </a:t>
            </a:r>
            <a:r>
              <a:rPr lang="en-US" altLang="ko-KR" dirty="0">
                <a:sym typeface="Wingdings" pitchFamily="2" charset="2"/>
              </a:rPr>
              <a:t>module selection</a:t>
            </a:r>
            <a:r>
              <a:rPr lang="ko-KR" altLang="en-US" dirty="0">
                <a:sym typeface="Wingdings" pitchFamily="2" charset="2"/>
              </a:rPr>
              <a:t>을 하는지에 따라서</a:t>
            </a:r>
            <a:r>
              <a:rPr lang="en-US" altLang="ko-KR" dirty="0">
                <a:sym typeface="Wingdings" pitchFamily="2" charset="2"/>
              </a:rPr>
              <a:t>, </a:t>
            </a:r>
            <a:r>
              <a:rPr lang="ko-KR" altLang="en-US" dirty="0">
                <a:sym typeface="Wingdings" pitchFamily="2" charset="2"/>
              </a:rPr>
              <a:t>같은 </a:t>
            </a:r>
            <a:r>
              <a:rPr lang="en-US" altLang="ko-KR" dirty="0">
                <a:sym typeface="Wingdings" pitchFamily="2" charset="2"/>
              </a:rPr>
              <a:t>performance</a:t>
            </a:r>
            <a:r>
              <a:rPr lang="ko-KR" altLang="en-US" dirty="0" err="1">
                <a:sym typeface="Wingdings" pitchFamily="2" charset="2"/>
              </a:rPr>
              <a:t>를</a:t>
            </a:r>
            <a:r>
              <a:rPr lang="ko-KR" altLang="en-US" dirty="0">
                <a:sym typeface="Wingdings" pitchFamily="2" charset="2"/>
              </a:rPr>
              <a:t> 낼 때의 </a:t>
            </a:r>
            <a:r>
              <a:rPr lang="en-US" altLang="ko-KR" dirty="0">
                <a:solidFill>
                  <a:srgbClr val="0070C0"/>
                </a:solidFill>
                <a:sym typeface="Wingdings" pitchFamily="2" charset="2"/>
              </a:rPr>
              <a:t>cost</a:t>
            </a:r>
            <a:r>
              <a:rPr lang="ko-KR" altLang="en-US" dirty="0">
                <a:solidFill>
                  <a:srgbClr val="0070C0"/>
                </a:solidFill>
                <a:sym typeface="Wingdings" pitchFamily="2" charset="2"/>
              </a:rPr>
              <a:t> 가 달라지고</a:t>
            </a:r>
            <a:r>
              <a:rPr lang="en-US" altLang="ko-KR" dirty="0">
                <a:sym typeface="Wingdings" pitchFamily="2" charset="2"/>
              </a:rPr>
              <a:t>,  </a:t>
            </a:r>
            <a:r>
              <a:rPr lang="ko-KR" altLang="en-US" dirty="0">
                <a:sym typeface="Wingdings" pitchFamily="2" charset="2"/>
              </a:rPr>
              <a:t>혹은 그 이상 </a:t>
            </a:r>
            <a:r>
              <a:rPr lang="en-US" altLang="ko-KR" dirty="0">
                <a:sym typeface="Wingdings" pitchFamily="2" charset="2"/>
              </a:rPr>
              <a:t>[market positioning]</a:t>
            </a:r>
            <a:r>
              <a:rPr lang="ko-KR" altLang="en-US" dirty="0">
                <a:sym typeface="Wingdings" pitchFamily="2" charset="2"/>
              </a:rPr>
              <a:t>이 달라질 수 있음</a:t>
            </a:r>
            <a:r>
              <a:rPr lang="en-US" altLang="ko-KR" dirty="0">
                <a:sym typeface="Wingdings" pitchFamily="2" charset="2"/>
              </a:rPr>
              <a:t>.</a:t>
            </a:r>
          </a:p>
          <a:p>
            <a:r>
              <a:rPr lang="en-US" altLang="ko-KR" b="1" dirty="0">
                <a:solidFill>
                  <a:srgbClr val="C00000"/>
                </a:solidFill>
                <a:sym typeface="Wingdings" pitchFamily="2" charset="2"/>
              </a:rPr>
              <a:t>+ target</a:t>
            </a:r>
            <a:r>
              <a:rPr lang="ko-KR" altLang="en-US" b="1" dirty="0">
                <a:solidFill>
                  <a:srgbClr val="C00000"/>
                </a:solidFill>
                <a:sym typeface="Wingdings" pitchFamily="2" charset="2"/>
              </a:rPr>
              <a:t>은 정해져 있나</a:t>
            </a:r>
            <a:r>
              <a:rPr lang="en-US" altLang="ko-KR" b="1" dirty="0">
                <a:solidFill>
                  <a:srgbClr val="C00000"/>
                </a:solidFill>
                <a:sym typeface="Wingdings" pitchFamily="2" charset="2"/>
              </a:rPr>
              <a:t>??  target</a:t>
            </a:r>
            <a:r>
              <a:rPr lang="ko-KR" altLang="en-US" b="1" dirty="0">
                <a:solidFill>
                  <a:srgbClr val="C00000"/>
                </a:solidFill>
                <a:sym typeface="Wingdings" pitchFamily="2" charset="2"/>
              </a:rPr>
              <a:t>은 또 어떻게 정의하지</a:t>
            </a:r>
            <a:r>
              <a:rPr lang="en-US" altLang="ko-KR" b="1" dirty="0">
                <a:solidFill>
                  <a:srgbClr val="C00000"/>
                </a:solidFill>
                <a:sym typeface="Wingdings" pitchFamily="2" charset="2"/>
              </a:rPr>
              <a:t>?</a:t>
            </a:r>
          </a:p>
          <a:p>
            <a:r>
              <a:rPr lang="en-US" altLang="ko-KR" b="1" dirty="0">
                <a:solidFill>
                  <a:srgbClr val="C00000"/>
                </a:solidFill>
                <a:sym typeface="Wingdings" pitchFamily="2" charset="2"/>
              </a:rPr>
              <a:t>+ </a:t>
            </a:r>
            <a:r>
              <a:rPr lang="ko-Kore-KR" altLang="en-US" b="1" dirty="0">
                <a:solidFill>
                  <a:srgbClr val="C00000"/>
                </a:solidFill>
                <a:sym typeface="Wingdings" pitchFamily="2" charset="2"/>
              </a:rPr>
              <a:t>단순 이것만으로 </a:t>
            </a:r>
            <a:r>
              <a:rPr lang="en-US" altLang="ko-Kore-KR" b="1" dirty="0">
                <a:solidFill>
                  <a:srgbClr val="C00000"/>
                </a:solidFill>
                <a:sym typeface="Wingdings" pitchFamily="2" charset="2"/>
              </a:rPr>
              <a:t>module selection</a:t>
            </a:r>
            <a:r>
              <a:rPr lang="ko-Kore-KR" altLang="en-US" b="1" dirty="0">
                <a:solidFill>
                  <a:srgbClr val="C00000"/>
                </a:solidFill>
                <a:sym typeface="Wingdings" pitchFamily="2" charset="2"/>
              </a:rPr>
              <a:t>이라고 보기엔 약간 </a:t>
            </a:r>
            <a:r>
              <a:rPr lang="en-US" altLang="ko-Kore-KR" b="1" dirty="0">
                <a:solidFill>
                  <a:srgbClr val="C00000"/>
                </a:solidFill>
                <a:sym typeface="Wingdings" pitchFamily="2" charset="2"/>
              </a:rPr>
              <a:t>n</a:t>
            </a:r>
            <a:r>
              <a:rPr lang="en-US" altLang="ko-KR" b="1" dirty="0">
                <a:solidFill>
                  <a:srgbClr val="C00000"/>
                </a:solidFill>
                <a:sym typeface="Wingdings" pitchFamily="2" charset="2"/>
              </a:rPr>
              <a:t>aïve</a:t>
            </a:r>
            <a:r>
              <a:rPr lang="ko-KR" altLang="en-US" b="1" dirty="0">
                <a:solidFill>
                  <a:srgbClr val="C00000"/>
                </a:solidFill>
                <a:sym typeface="Wingdings" pitchFamily="2" charset="2"/>
              </a:rPr>
              <a:t>함</a:t>
            </a:r>
            <a:endParaRPr lang="en-US" altLang="ko-KR" b="1" dirty="0">
              <a:solidFill>
                <a:srgbClr val="C00000"/>
              </a:solidFill>
              <a:sym typeface="Wingdings" pitchFamily="2" charset="2"/>
            </a:endParaRPr>
          </a:p>
        </p:txBody>
      </p:sp>
    </p:spTree>
    <p:extLst>
      <p:ext uri="{BB962C8B-B14F-4D97-AF65-F5344CB8AC3E}">
        <p14:creationId xmlns:p14="http://schemas.microsoft.com/office/powerpoint/2010/main" val="2520366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C26BD58-7B84-CFA6-1370-1076494486AB}"/>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B5C0823E-3E3C-D33D-F405-C083CEDBC49A}"/>
              </a:ext>
            </a:extLst>
          </p:cNvPr>
          <p:cNvSpPr>
            <a:spLocks noGrp="1"/>
          </p:cNvSpPr>
          <p:nvPr>
            <p:ph type="sldNum" sz="quarter" idx="4"/>
          </p:nvPr>
        </p:nvSpPr>
        <p:spPr/>
        <p:txBody>
          <a:bodyPr/>
          <a:lstStyle/>
          <a:p>
            <a:fld id="{528F71E4-6861-4081-93F7-1CE13C0AE979}" type="slidenum">
              <a:rPr lang="ko-KR" altLang="en-US" smtClean="0"/>
              <a:pPr/>
              <a:t>75</a:t>
            </a:fld>
            <a:endParaRPr lang="ko-KR" altLang="en-US" dirty="0"/>
          </a:p>
        </p:txBody>
      </p:sp>
      <p:sp>
        <p:nvSpPr>
          <p:cNvPr id="24" name="TextBox 23">
            <a:extLst>
              <a:ext uri="{FF2B5EF4-FFF2-40B4-BE49-F238E27FC236}">
                <a16:creationId xmlns:a16="http://schemas.microsoft.com/office/drawing/2014/main" id="{841F272D-4425-E1C9-D7A3-D52A0A0FAFB1}"/>
              </a:ext>
            </a:extLst>
          </p:cNvPr>
          <p:cNvSpPr txBox="1"/>
          <p:nvPr/>
        </p:nvSpPr>
        <p:spPr>
          <a:xfrm>
            <a:off x="100921" y="721133"/>
            <a:ext cx="4205609" cy="414537"/>
          </a:xfrm>
          <a:prstGeom prst="rect">
            <a:avLst/>
          </a:prstGeom>
          <a:noFill/>
        </p:spPr>
        <p:txBody>
          <a:bodyPr wrap="square">
            <a:spAutoFit/>
          </a:bodyPr>
          <a:lstStyle/>
          <a:p>
            <a:pPr>
              <a:lnSpc>
                <a:spcPct val="150000"/>
              </a:lnSpc>
            </a:pPr>
            <a:r>
              <a:rPr lang="en-US" altLang="ko-KR" sz="1600" b="1" dirty="0"/>
              <a:t>-1) </a:t>
            </a:r>
            <a:r>
              <a:rPr lang="ko-KR" altLang="en-US" sz="1600" b="1" dirty="0"/>
              <a:t>신제품 성능과 가격에 따른 수요</a:t>
            </a:r>
            <a:endParaRPr lang="en-US" altLang="ko-KR" sz="1600" b="1" dirty="0"/>
          </a:p>
        </p:txBody>
      </p:sp>
      <p:sp>
        <p:nvSpPr>
          <p:cNvPr id="41" name="TextBox 40">
            <a:extLst>
              <a:ext uri="{FF2B5EF4-FFF2-40B4-BE49-F238E27FC236}">
                <a16:creationId xmlns:a16="http://schemas.microsoft.com/office/drawing/2014/main" id="{9DEE5862-C6D0-F5F1-7FAC-D48D0B22F098}"/>
              </a:ext>
            </a:extLst>
          </p:cNvPr>
          <p:cNvSpPr txBox="1"/>
          <p:nvPr/>
        </p:nvSpPr>
        <p:spPr>
          <a:xfrm>
            <a:off x="4635059" y="21964"/>
            <a:ext cx="4097457" cy="495264"/>
          </a:xfrm>
          <a:prstGeom prst="rect">
            <a:avLst/>
          </a:prstGeom>
          <a:noFill/>
        </p:spPr>
        <p:txBody>
          <a:bodyPr wrap="square">
            <a:spAutoFit/>
          </a:bodyPr>
          <a:lstStyle/>
          <a:p>
            <a:pPr>
              <a:lnSpc>
                <a:spcPct val="150000"/>
              </a:lnSpc>
            </a:pPr>
            <a:r>
              <a:rPr lang="en-US" altLang="ko-KR" sz="2000" b="1" dirty="0">
                <a:solidFill>
                  <a:srgbClr val="0070C0"/>
                </a:solidFill>
              </a:rPr>
              <a:t>Vertical axis (within market segment) </a:t>
            </a:r>
            <a:endParaRPr lang="en-US" altLang="ko-KR" sz="1600" b="1" dirty="0">
              <a:solidFill>
                <a:srgbClr val="0070C0"/>
              </a:solidFill>
            </a:endParaRPr>
          </a:p>
        </p:txBody>
      </p:sp>
      <p:cxnSp>
        <p:nvCxnSpPr>
          <p:cNvPr id="54" name="직선 연결선[R] 53">
            <a:extLst>
              <a:ext uri="{FF2B5EF4-FFF2-40B4-BE49-F238E27FC236}">
                <a16:creationId xmlns:a16="http://schemas.microsoft.com/office/drawing/2014/main" id="{04AB68BC-5A2B-F6D4-2110-6AE88AB48C53}"/>
              </a:ext>
            </a:extLst>
          </p:cNvPr>
          <p:cNvCxnSpPr>
            <a:cxnSpLocks/>
          </p:cNvCxnSpPr>
          <p:nvPr/>
        </p:nvCxnSpPr>
        <p:spPr>
          <a:xfrm>
            <a:off x="4572000" y="0"/>
            <a:ext cx="0" cy="66258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A2F27EE-0545-2F04-7176-6CAFFF3341DC}"/>
              </a:ext>
            </a:extLst>
          </p:cNvPr>
          <p:cNvSpPr txBox="1"/>
          <p:nvPr/>
        </p:nvSpPr>
        <p:spPr>
          <a:xfrm>
            <a:off x="4724500" y="469847"/>
            <a:ext cx="4205609" cy="414537"/>
          </a:xfrm>
          <a:prstGeom prst="rect">
            <a:avLst/>
          </a:prstGeom>
          <a:noFill/>
        </p:spPr>
        <p:txBody>
          <a:bodyPr wrap="square">
            <a:spAutoFit/>
          </a:bodyPr>
          <a:lstStyle/>
          <a:p>
            <a:pPr>
              <a:lnSpc>
                <a:spcPct val="150000"/>
              </a:lnSpc>
            </a:pPr>
            <a:r>
              <a:rPr lang="en-US" altLang="ko-KR" sz="1600" b="1" dirty="0"/>
              <a:t>-1) </a:t>
            </a:r>
            <a:r>
              <a:rPr lang="ko-KR" altLang="en-US" sz="1600" b="1" dirty="0"/>
              <a:t>제품군 간의 차별화 </a:t>
            </a:r>
            <a:r>
              <a:rPr lang="en-US" altLang="ko-KR" sz="1600" b="1" dirty="0"/>
              <a:t>[market positioning]</a:t>
            </a:r>
            <a:r>
              <a:rPr lang="ko-KR" altLang="en-US" sz="1600" b="1" dirty="0"/>
              <a:t> </a:t>
            </a:r>
            <a:endParaRPr lang="en-US" altLang="ko-KR" sz="1600" b="1" dirty="0"/>
          </a:p>
        </p:txBody>
      </p:sp>
      <p:sp>
        <p:nvSpPr>
          <p:cNvPr id="58" name="TextBox 57">
            <a:extLst>
              <a:ext uri="{FF2B5EF4-FFF2-40B4-BE49-F238E27FC236}">
                <a16:creationId xmlns:a16="http://schemas.microsoft.com/office/drawing/2014/main" id="{6128DFC6-FF36-D18A-285D-3D2209B3EA9F}"/>
              </a:ext>
            </a:extLst>
          </p:cNvPr>
          <p:cNvSpPr txBox="1"/>
          <p:nvPr/>
        </p:nvSpPr>
        <p:spPr>
          <a:xfrm>
            <a:off x="100921" y="21124"/>
            <a:ext cx="4205609" cy="495264"/>
          </a:xfrm>
          <a:prstGeom prst="rect">
            <a:avLst/>
          </a:prstGeom>
          <a:noFill/>
        </p:spPr>
        <p:txBody>
          <a:bodyPr wrap="square">
            <a:spAutoFit/>
          </a:bodyPr>
          <a:lstStyle/>
          <a:p>
            <a:pPr>
              <a:lnSpc>
                <a:spcPct val="150000"/>
              </a:lnSpc>
            </a:pPr>
            <a:r>
              <a:rPr lang="en-US" altLang="ko-KR" sz="2000" b="1" dirty="0">
                <a:solidFill>
                  <a:srgbClr val="C00000"/>
                </a:solidFill>
              </a:rPr>
              <a:t>Horizontal axis (Over market segment)</a:t>
            </a:r>
            <a:endParaRPr lang="en-US" altLang="ko-KR" sz="1600" b="1" dirty="0">
              <a:solidFill>
                <a:srgbClr val="C00000"/>
              </a:solidFill>
            </a:endParaRPr>
          </a:p>
        </p:txBody>
      </p:sp>
      <p:sp>
        <p:nvSpPr>
          <p:cNvPr id="70" name="타원 69">
            <a:extLst>
              <a:ext uri="{FF2B5EF4-FFF2-40B4-BE49-F238E27FC236}">
                <a16:creationId xmlns:a16="http://schemas.microsoft.com/office/drawing/2014/main" id="{4493EF3E-7AD5-4618-ED42-C3839025A9CC}"/>
              </a:ext>
            </a:extLst>
          </p:cNvPr>
          <p:cNvSpPr/>
          <p:nvPr/>
        </p:nvSpPr>
        <p:spPr>
          <a:xfrm>
            <a:off x="5344186" y="2417418"/>
            <a:ext cx="760648" cy="329473"/>
          </a:xfrm>
          <a:prstGeom prst="ellipse">
            <a:avLst/>
          </a:prstGeom>
          <a:solidFill>
            <a:schemeClr val="tx1">
              <a:alpha val="248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1" name="타원 70">
            <a:extLst>
              <a:ext uri="{FF2B5EF4-FFF2-40B4-BE49-F238E27FC236}">
                <a16:creationId xmlns:a16="http://schemas.microsoft.com/office/drawing/2014/main" id="{03510078-83F8-C455-A0F0-0C728CAAD390}"/>
              </a:ext>
            </a:extLst>
          </p:cNvPr>
          <p:cNvSpPr/>
          <p:nvPr/>
        </p:nvSpPr>
        <p:spPr>
          <a:xfrm>
            <a:off x="5344186" y="2030665"/>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2" name="타원 71">
            <a:extLst>
              <a:ext uri="{FF2B5EF4-FFF2-40B4-BE49-F238E27FC236}">
                <a16:creationId xmlns:a16="http://schemas.microsoft.com/office/drawing/2014/main" id="{543DF854-6E24-E3DA-052E-9EE2090C0632}"/>
              </a:ext>
            </a:extLst>
          </p:cNvPr>
          <p:cNvSpPr/>
          <p:nvPr/>
        </p:nvSpPr>
        <p:spPr>
          <a:xfrm>
            <a:off x="5344186" y="1643912"/>
            <a:ext cx="760648" cy="329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77" name="직선 화살표 연결선 76">
            <a:extLst>
              <a:ext uri="{FF2B5EF4-FFF2-40B4-BE49-F238E27FC236}">
                <a16:creationId xmlns:a16="http://schemas.microsoft.com/office/drawing/2014/main" id="{C3000EE6-3DB5-371C-2D2C-88E664420F8E}"/>
              </a:ext>
            </a:extLst>
          </p:cNvPr>
          <p:cNvCxnSpPr>
            <a:cxnSpLocks/>
          </p:cNvCxnSpPr>
          <p:nvPr/>
        </p:nvCxnSpPr>
        <p:spPr>
          <a:xfrm flipV="1">
            <a:off x="5206060" y="1382276"/>
            <a:ext cx="0" cy="1719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A7BDF1D-A164-3B73-6B49-02F6582DBB1D}"/>
              </a:ext>
            </a:extLst>
          </p:cNvPr>
          <p:cNvSpPr txBox="1"/>
          <p:nvPr/>
        </p:nvSpPr>
        <p:spPr>
          <a:xfrm>
            <a:off x="5126648" y="3203127"/>
            <a:ext cx="1208254" cy="338554"/>
          </a:xfrm>
          <a:prstGeom prst="rect">
            <a:avLst/>
          </a:prstGeom>
          <a:noFill/>
        </p:spPr>
        <p:txBody>
          <a:bodyPr wrap="square">
            <a:spAutoFit/>
          </a:bodyPr>
          <a:lstStyle/>
          <a:p>
            <a:pPr algn="ctr"/>
            <a:r>
              <a:rPr lang="en-US" altLang="ko-Kore-KR" sz="1600" dirty="0">
                <a:sym typeface="Wingdings" pitchFamily="2" charset="2"/>
              </a:rPr>
              <a:t>T</a:t>
            </a:r>
            <a:endParaRPr lang="ko-Kore-KR" altLang="en-US" sz="1600" dirty="0"/>
          </a:p>
        </p:txBody>
      </p:sp>
      <p:sp>
        <p:nvSpPr>
          <p:cNvPr id="100" name="이등변 삼각형 119">
            <a:extLst>
              <a:ext uri="{FF2B5EF4-FFF2-40B4-BE49-F238E27FC236}">
                <a16:creationId xmlns:a16="http://schemas.microsoft.com/office/drawing/2014/main" id="{4006D711-0FF5-8FA6-D2F4-85CC73FB03E4}"/>
              </a:ext>
            </a:extLst>
          </p:cNvPr>
          <p:cNvSpPr/>
          <p:nvPr/>
        </p:nvSpPr>
        <p:spPr>
          <a:xfrm rot="5400000">
            <a:off x="6225870" y="2109526"/>
            <a:ext cx="908509" cy="167395"/>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sp>
        <p:nvSpPr>
          <p:cNvPr id="107" name="TextBox 106">
            <a:extLst>
              <a:ext uri="{FF2B5EF4-FFF2-40B4-BE49-F238E27FC236}">
                <a16:creationId xmlns:a16="http://schemas.microsoft.com/office/drawing/2014/main" id="{A7534F69-F49C-2F20-6E06-F28050DE0C16}"/>
              </a:ext>
            </a:extLst>
          </p:cNvPr>
          <p:cNvSpPr txBox="1"/>
          <p:nvPr/>
        </p:nvSpPr>
        <p:spPr>
          <a:xfrm rot="16200000">
            <a:off x="4077786" y="1997871"/>
            <a:ext cx="1869159" cy="338554"/>
          </a:xfrm>
          <a:prstGeom prst="rect">
            <a:avLst/>
          </a:prstGeom>
          <a:noFill/>
        </p:spPr>
        <p:txBody>
          <a:bodyPr wrap="square">
            <a:spAutoFit/>
          </a:bodyPr>
          <a:lstStyle/>
          <a:p>
            <a:pPr algn="r"/>
            <a:r>
              <a:rPr lang="en-US" altLang="ko-Kore-KR" sz="1600" dirty="0"/>
              <a:t>Performance</a:t>
            </a:r>
            <a:endParaRPr lang="ko-Kore-KR" altLang="en-US" sz="1600" dirty="0"/>
          </a:p>
        </p:txBody>
      </p:sp>
      <p:sp>
        <p:nvSpPr>
          <p:cNvPr id="25" name="타원 24">
            <a:extLst>
              <a:ext uri="{FF2B5EF4-FFF2-40B4-BE49-F238E27FC236}">
                <a16:creationId xmlns:a16="http://schemas.microsoft.com/office/drawing/2014/main" id="{7E78ED66-8B0D-E1A7-F21A-320636C56679}"/>
              </a:ext>
            </a:extLst>
          </p:cNvPr>
          <p:cNvSpPr/>
          <p:nvPr/>
        </p:nvSpPr>
        <p:spPr>
          <a:xfrm>
            <a:off x="7116944" y="2174399"/>
            <a:ext cx="760648" cy="329473"/>
          </a:xfrm>
          <a:prstGeom prst="ellipse">
            <a:avLst/>
          </a:prstGeom>
          <a:solidFill>
            <a:schemeClr val="tx1">
              <a:alpha val="248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6" name="타원 25">
            <a:extLst>
              <a:ext uri="{FF2B5EF4-FFF2-40B4-BE49-F238E27FC236}">
                <a16:creationId xmlns:a16="http://schemas.microsoft.com/office/drawing/2014/main" id="{692F1303-02DF-1286-44B9-8F6043F36938}"/>
              </a:ext>
            </a:extLst>
          </p:cNvPr>
          <p:cNvSpPr/>
          <p:nvPr/>
        </p:nvSpPr>
        <p:spPr>
          <a:xfrm>
            <a:off x="7116944" y="1997652"/>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7" name="타원 26">
            <a:extLst>
              <a:ext uri="{FF2B5EF4-FFF2-40B4-BE49-F238E27FC236}">
                <a16:creationId xmlns:a16="http://schemas.microsoft.com/office/drawing/2014/main" id="{FFE841FF-553D-4C51-CFD6-9465CD797C11}"/>
              </a:ext>
            </a:extLst>
          </p:cNvPr>
          <p:cNvSpPr/>
          <p:nvPr/>
        </p:nvSpPr>
        <p:spPr>
          <a:xfrm>
            <a:off x="7116944" y="1705788"/>
            <a:ext cx="760648" cy="329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타원 28">
            <a:extLst>
              <a:ext uri="{FF2B5EF4-FFF2-40B4-BE49-F238E27FC236}">
                <a16:creationId xmlns:a16="http://schemas.microsoft.com/office/drawing/2014/main" id="{64050774-A65B-5224-C5F3-A122FC3B16E0}"/>
              </a:ext>
            </a:extLst>
          </p:cNvPr>
          <p:cNvSpPr/>
          <p:nvPr/>
        </p:nvSpPr>
        <p:spPr>
          <a:xfrm>
            <a:off x="7139819" y="5053133"/>
            <a:ext cx="760648" cy="329473"/>
          </a:xfrm>
          <a:prstGeom prst="ellipse">
            <a:avLst/>
          </a:prstGeom>
          <a:solidFill>
            <a:schemeClr val="tx1">
              <a:alpha val="248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1" name="타원 30">
            <a:extLst>
              <a:ext uri="{FF2B5EF4-FFF2-40B4-BE49-F238E27FC236}">
                <a16:creationId xmlns:a16="http://schemas.microsoft.com/office/drawing/2014/main" id="{6CEAFE44-8109-0A4B-7100-E0094F491612}"/>
              </a:ext>
            </a:extLst>
          </p:cNvPr>
          <p:cNvSpPr/>
          <p:nvPr/>
        </p:nvSpPr>
        <p:spPr>
          <a:xfrm>
            <a:off x="7139819" y="4616140"/>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2" name="타원 31">
            <a:extLst>
              <a:ext uri="{FF2B5EF4-FFF2-40B4-BE49-F238E27FC236}">
                <a16:creationId xmlns:a16="http://schemas.microsoft.com/office/drawing/2014/main" id="{6DE03BE0-E773-D8F3-B1FC-9B0BF522E339}"/>
              </a:ext>
            </a:extLst>
          </p:cNvPr>
          <p:cNvSpPr/>
          <p:nvPr/>
        </p:nvSpPr>
        <p:spPr>
          <a:xfrm>
            <a:off x="7139819" y="3814825"/>
            <a:ext cx="760648" cy="329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TextBox 4">
            <a:extLst>
              <a:ext uri="{FF2B5EF4-FFF2-40B4-BE49-F238E27FC236}">
                <a16:creationId xmlns:a16="http://schemas.microsoft.com/office/drawing/2014/main" id="{5B220589-1D9A-CA34-9577-1250738DA72C}"/>
              </a:ext>
            </a:extLst>
          </p:cNvPr>
          <p:cNvSpPr txBox="1"/>
          <p:nvPr/>
        </p:nvSpPr>
        <p:spPr>
          <a:xfrm>
            <a:off x="6939029" y="3203127"/>
            <a:ext cx="1208254" cy="338554"/>
          </a:xfrm>
          <a:prstGeom prst="rect">
            <a:avLst/>
          </a:prstGeom>
          <a:noFill/>
        </p:spPr>
        <p:txBody>
          <a:bodyPr wrap="square">
            <a:spAutoFit/>
          </a:bodyPr>
          <a:lstStyle/>
          <a:p>
            <a:pPr algn="ctr"/>
            <a:r>
              <a:rPr lang="en-US" altLang="ko-Kore-KR" sz="1600" dirty="0">
                <a:sym typeface="Wingdings" pitchFamily="2" charset="2"/>
              </a:rPr>
              <a:t>T+1</a:t>
            </a:r>
            <a:endParaRPr lang="ko-Kore-KR" altLang="en-US" sz="1600" dirty="0"/>
          </a:p>
        </p:txBody>
      </p:sp>
      <p:cxnSp>
        <p:nvCxnSpPr>
          <p:cNvPr id="73" name="직선 연결선[R] 72">
            <a:extLst>
              <a:ext uri="{FF2B5EF4-FFF2-40B4-BE49-F238E27FC236}">
                <a16:creationId xmlns:a16="http://schemas.microsoft.com/office/drawing/2014/main" id="{E8C71D34-1B96-4FE7-D91C-6C7598875B84}"/>
              </a:ext>
            </a:extLst>
          </p:cNvPr>
          <p:cNvCxnSpPr>
            <a:cxnSpLocks/>
          </p:cNvCxnSpPr>
          <p:nvPr/>
        </p:nvCxnSpPr>
        <p:spPr>
          <a:xfrm>
            <a:off x="5178567" y="3101737"/>
            <a:ext cx="29871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R] 73">
            <a:extLst>
              <a:ext uri="{FF2B5EF4-FFF2-40B4-BE49-F238E27FC236}">
                <a16:creationId xmlns:a16="http://schemas.microsoft.com/office/drawing/2014/main" id="{4B2BA6C7-ED40-57CB-9566-0D16B7A50B88}"/>
              </a:ext>
            </a:extLst>
          </p:cNvPr>
          <p:cNvCxnSpPr>
            <a:cxnSpLocks/>
          </p:cNvCxnSpPr>
          <p:nvPr/>
        </p:nvCxnSpPr>
        <p:spPr>
          <a:xfrm flipV="1">
            <a:off x="5730775" y="2925689"/>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R] 74">
            <a:extLst>
              <a:ext uri="{FF2B5EF4-FFF2-40B4-BE49-F238E27FC236}">
                <a16:creationId xmlns:a16="http://schemas.microsoft.com/office/drawing/2014/main" id="{899FEBB8-1C84-BEA2-5328-CDCBE3B32A95}"/>
              </a:ext>
            </a:extLst>
          </p:cNvPr>
          <p:cNvCxnSpPr>
            <a:cxnSpLocks/>
          </p:cNvCxnSpPr>
          <p:nvPr/>
        </p:nvCxnSpPr>
        <p:spPr>
          <a:xfrm flipV="1">
            <a:off x="7540119" y="2925689"/>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타원 77">
            <a:extLst>
              <a:ext uri="{FF2B5EF4-FFF2-40B4-BE49-F238E27FC236}">
                <a16:creationId xmlns:a16="http://schemas.microsoft.com/office/drawing/2014/main" id="{2A09CF56-5CBD-F009-14AB-1778AB8D81F1}"/>
              </a:ext>
            </a:extLst>
          </p:cNvPr>
          <p:cNvSpPr/>
          <p:nvPr/>
        </p:nvSpPr>
        <p:spPr>
          <a:xfrm>
            <a:off x="5336008" y="5279568"/>
            <a:ext cx="760648" cy="329473"/>
          </a:xfrm>
          <a:prstGeom prst="ellipse">
            <a:avLst/>
          </a:prstGeom>
          <a:solidFill>
            <a:schemeClr val="tx1">
              <a:alpha val="248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9" name="타원 78">
            <a:extLst>
              <a:ext uri="{FF2B5EF4-FFF2-40B4-BE49-F238E27FC236}">
                <a16:creationId xmlns:a16="http://schemas.microsoft.com/office/drawing/2014/main" id="{03B13A05-4C7E-BE4F-10BB-815EDE41138F}"/>
              </a:ext>
            </a:extLst>
          </p:cNvPr>
          <p:cNvSpPr/>
          <p:nvPr/>
        </p:nvSpPr>
        <p:spPr>
          <a:xfrm>
            <a:off x="5336008" y="4892815"/>
            <a:ext cx="760648" cy="329473"/>
          </a:xfrm>
          <a:prstGeom prst="ellipse">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81" name="타원 80">
            <a:extLst>
              <a:ext uri="{FF2B5EF4-FFF2-40B4-BE49-F238E27FC236}">
                <a16:creationId xmlns:a16="http://schemas.microsoft.com/office/drawing/2014/main" id="{7713F314-96E1-9193-0BB0-E658056B9E7C}"/>
              </a:ext>
            </a:extLst>
          </p:cNvPr>
          <p:cNvSpPr/>
          <p:nvPr/>
        </p:nvSpPr>
        <p:spPr>
          <a:xfrm>
            <a:off x="5336008" y="4506062"/>
            <a:ext cx="760648" cy="3294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82" name="직선 화살표 연결선 81">
            <a:extLst>
              <a:ext uri="{FF2B5EF4-FFF2-40B4-BE49-F238E27FC236}">
                <a16:creationId xmlns:a16="http://schemas.microsoft.com/office/drawing/2014/main" id="{6E507DF3-5133-35CE-CF33-5AA8D51423A1}"/>
              </a:ext>
            </a:extLst>
          </p:cNvPr>
          <p:cNvCxnSpPr>
            <a:cxnSpLocks/>
          </p:cNvCxnSpPr>
          <p:nvPr/>
        </p:nvCxnSpPr>
        <p:spPr>
          <a:xfrm flipV="1">
            <a:off x="5197882" y="3979561"/>
            <a:ext cx="0" cy="19843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05E412-122A-4D49-9197-28004A59F7B7}"/>
              </a:ext>
            </a:extLst>
          </p:cNvPr>
          <p:cNvSpPr txBox="1"/>
          <p:nvPr/>
        </p:nvSpPr>
        <p:spPr>
          <a:xfrm>
            <a:off x="5118469" y="6171433"/>
            <a:ext cx="1208254" cy="338554"/>
          </a:xfrm>
          <a:prstGeom prst="rect">
            <a:avLst/>
          </a:prstGeom>
          <a:noFill/>
        </p:spPr>
        <p:txBody>
          <a:bodyPr wrap="square">
            <a:spAutoFit/>
          </a:bodyPr>
          <a:lstStyle/>
          <a:p>
            <a:pPr algn="ctr"/>
            <a:r>
              <a:rPr lang="en-US" altLang="ko-Kore-KR" sz="1600" dirty="0">
                <a:sym typeface="Wingdings" pitchFamily="2" charset="2"/>
              </a:rPr>
              <a:t>T</a:t>
            </a:r>
            <a:endParaRPr lang="ko-Kore-KR" altLang="en-US" sz="1600" dirty="0"/>
          </a:p>
        </p:txBody>
      </p:sp>
      <p:sp>
        <p:nvSpPr>
          <p:cNvPr id="84" name="이등변 삼각형 119">
            <a:extLst>
              <a:ext uri="{FF2B5EF4-FFF2-40B4-BE49-F238E27FC236}">
                <a16:creationId xmlns:a16="http://schemas.microsoft.com/office/drawing/2014/main" id="{9221015F-A8E3-5DCA-616C-C1FEDC7BAB50}"/>
              </a:ext>
            </a:extLst>
          </p:cNvPr>
          <p:cNvSpPr/>
          <p:nvPr/>
        </p:nvSpPr>
        <p:spPr>
          <a:xfrm rot="5400000">
            <a:off x="6217691" y="4563239"/>
            <a:ext cx="908509" cy="167395"/>
          </a:xfrm>
          <a:prstGeom prst="triangl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ko-KR" altLang="en-US" sz="1400" dirty="0">
              <a:solidFill>
                <a:schemeClr val="tx1"/>
              </a:solidFill>
              <a:latin typeface="Arial" panose="020B0604020202020204" pitchFamily="34" charset="0"/>
              <a:ea typeface="나눔고딕" panose="020D0604000000000000" pitchFamily="50" charset="-127"/>
              <a:cs typeface="Arial" panose="020B0604020202020204" pitchFamily="34" charset="0"/>
            </a:endParaRPr>
          </a:p>
        </p:txBody>
      </p:sp>
      <p:sp>
        <p:nvSpPr>
          <p:cNvPr id="85" name="TextBox 84">
            <a:extLst>
              <a:ext uri="{FF2B5EF4-FFF2-40B4-BE49-F238E27FC236}">
                <a16:creationId xmlns:a16="http://schemas.microsoft.com/office/drawing/2014/main" id="{9BAE706E-D305-1723-BEBD-36F1D02D506A}"/>
              </a:ext>
            </a:extLst>
          </p:cNvPr>
          <p:cNvSpPr txBox="1"/>
          <p:nvPr/>
        </p:nvSpPr>
        <p:spPr>
          <a:xfrm rot="16200000">
            <a:off x="4062737" y="4746997"/>
            <a:ext cx="1869159" cy="338554"/>
          </a:xfrm>
          <a:prstGeom prst="rect">
            <a:avLst/>
          </a:prstGeom>
          <a:noFill/>
        </p:spPr>
        <p:txBody>
          <a:bodyPr wrap="square">
            <a:spAutoFit/>
          </a:bodyPr>
          <a:lstStyle/>
          <a:p>
            <a:pPr algn="r"/>
            <a:r>
              <a:rPr lang="en-US" altLang="ko-Kore-KR" sz="1600" dirty="0"/>
              <a:t>Performance</a:t>
            </a:r>
            <a:endParaRPr lang="ko-Kore-KR" altLang="en-US" sz="1600" dirty="0"/>
          </a:p>
        </p:txBody>
      </p:sp>
      <p:sp>
        <p:nvSpPr>
          <p:cNvPr id="94" name="TextBox 93">
            <a:extLst>
              <a:ext uri="{FF2B5EF4-FFF2-40B4-BE49-F238E27FC236}">
                <a16:creationId xmlns:a16="http://schemas.microsoft.com/office/drawing/2014/main" id="{9684193F-634B-B8BC-1839-BC3DA51260B6}"/>
              </a:ext>
            </a:extLst>
          </p:cNvPr>
          <p:cNvSpPr txBox="1"/>
          <p:nvPr/>
        </p:nvSpPr>
        <p:spPr>
          <a:xfrm>
            <a:off x="6988804" y="6182550"/>
            <a:ext cx="1208254" cy="338554"/>
          </a:xfrm>
          <a:prstGeom prst="rect">
            <a:avLst/>
          </a:prstGeom>
          <a:noFill/>
        </p:spPr>
        <p:txBody>
          <a:bodyPr wrap="square">
            <a:spAutoFit/>
          </a:bodyPr>
          <a:lstStyle/>
          <a:p>
            <a:pPr algn="ctr"/>
            <a:r>
              <a:rPr lang="en-US" altLang="ko-Kore-KR" sz="1600" dirty="0">
                <a:sym typeface="Wingdings" pitchFamily="2" charset="2"/>
              </a:rPr>
              <a:t>T+1</a:t>
            </a:r>
            <a:endParaRPr lang="ko-Kore-KR" altLang="en-US" sz="1600" dirty="0"/>
          </a:p>
        </p:txBody>
      </p:sp>
      <p:cxnSp>
        <p:nvCxnSpPr>
          <p:cNvPr id="95" name="직선 연결선[R] 94">
            <a:extLst>
              <a:ext uri="{FF2B5EF4-FFF2-40B4-BE49-F238E27FC236}">
                <a16:creationId xmlns:a16="http://schemas.microsoft.com/office/drawing/2014/main" id="{ACA61788-F3DA-9835-7D6D-239DD64C6CA0}"/>
              </a:ext>
            </a:extLst>
          </p:cNvPr>
          <p:cNvCxnSpPr>
            <a:cxnSpLocks/>
          </p:cNvCxnSpPr>
          <p:nvPr/>
        </p:nvCxnSpPr>
        <p:spPr>
          <a:xfrm>
            <a:off x="5170388" y="5995394"/>
            <a:ext cx="29871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R] 95">
            <a:extLst>
              <a:ext uri="{FF2B5EF4-FFF2-40B4-BE49-F238E27FC236}">
                <a16:creationId xmlns:a16="http://schemas.microsoft.com/office/drawing/2014/main" id="{057D4E00-D003-6B59-737C-C6EABD1E9E5A}"/>
              </a:ext>
            </a:extLst>
          </p:cNvPr>
          <p:cNvCxnSpPr>
            <a:cxnSpLocks/>
          </p:cNvCxnSpPr>
          <p:nvPr/>
        </p:nvCxnSpPr>
        <p:spPr>
          <a:xfrm flipV="1">
            <a:off x="5722597" y="5787839"/>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R] 98">
            <a:extLst>
              <a:ext uri="{FF2B5EF4-FFF2-40B4-BE49-F238E27FC236}">
                <a16:creationId xmlns:a16="http://schemas.microsoft.com/office/drawing/2014/main" id="{36E1B953-5DEE-EC6C-2BDC-DE855BA336FC}"/>
              </a:ext>
            </a:extLst>
          </p:cNvPr>
          <p:cNvCxnSpPr>
            <a:cxnSpLocks/>
          </p:cNvCxnSpPr>
          <p:nvPr/>
        </p:nvCxnSpPr>
        <p:spPr>
          <a:xfrm flipV="1">
            <a:off x="7555632" y="5787839"/>
            <a:ext cx="0" cy="352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14C0AD1-0B10-1CC3-1016-6E2F15D0D715}"/>
              </a:ext>
            </a:extLst>
          </p:cNvPr>
          <p:cNvCxnSpPr>
            <a:stCxn id="32" idx="4"/>
            <a:endCxn id="31" idx="0"/>
          </p:cNvCxnSpPr>
          <p:nvPr/>
        </p:nvCxnSpPr>
        <p:spPr>
          <a:xfrm>
            <a:off x="7520143" y="4144298"/>
            <a:ext cx="0" cy="4718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81C1289-D772-56EB-1EFF-DA1C9BBF52A9}"/>
              </a:ext>
            </a:extLst>
          </p:cNvPr>
          <p:cNvSpPr txBox="1"/>
          <p:nvPr/>
        </p:nvSpPr>
        <p:spPr>
          <a:xfrm>
            <a:off x="4704953" y="929963"/>
            <a:ext cx="1343198" cy="338554"/>
          </a:xfrm>
          <a:prstGeom prst="rect">
            <a:avLst/>
          </a:prstGeom>
          <a:noFill/>
        </p:spPr>
        <p:txBody>
          <a:bodyPr wrap="square">
            <a:spAutoFit/>
          </a:bodyPr>
          <a:lstStyle/>
          <a:p>
            <a:r>
              <a:rPr lang="en-US" altLang="ko-Kore-KR" sz="1600" b="1" dirty="0"/>
              <a:t>CASE 1</a:t>
            </a:r>
            <a:endParaRPr lang="ko-Kore-KR" altLang="en-US" sz="1600" b="1" dirty="0"/>
          </a:p>
        </p:txBody>
      </p:sp>
      <p:sp>
        <p:nvSpPr>
          <p:cNvPr id="111" name="TextBox 110">
            <a:extLst>
              <a:ext uri="{FF2B5EF4-FFF2-40B4-BE49-F238E27FC236}">
                <a16:creationId xmlns:a16="http://schemas.microsoft.com/office/drawing/2014/main" id="{38AFEE96-B93D-FF68-FF59-BCE75B49A1ED}"/>
              </a:ext>
            </a:extLst>
          </p:cNvPr>
          <p:cNvSpPr txBox="1"/>
          <p:nvPr/>
        </p:nvSpPr>
        <p:spPr>
          <a:xfrm>
            <a:off x="4677459" y="3513351"/>
            <a:ext cx="1343198" cy="338554"/>
          </a:xfrm>
          <a:prstGeom prst="rect">
            <a:avLst/>
          </a:prstGeom>
          <a:noFill/>
        </p:spPr>
        <p:txBody>
          <a:bodyPr wrap="square">
            <a:spAutoFit/>
          </a:bodyPr>
          <a:lstStyle/>
          <a:p>
            <a:r>
              <a:rPr lang="en-US" altLang="ko-Kore-KR" sz="1600" b="1" dirty="0"/>
              <a:t>CASE 2</a:t>
            </a:r>
            <a:endParaRPr lang="ko-Kore-KR" altLang="en-US" sz="1600" b="1" dirty="0"/>
          </a:p>
        </p:txBody>
      </p:sp>
      <p:pic>
        <p:nvPicPr>
          <p:cNvPr id="4" name="그림 3">
            <a:extLst>
              <a:ext uri="{FF2B5EF4-FFF2-40B4-BE49-F238E27FC236}">
                <a16:creationId xmlns:a16="http://schemas.microsoft.com/office/drawing/2014/main" id="{EA0654C4-C0DD-774F-5A1A-CF3FC33A16DC}"/>
              </a:ext>
            </a:extLst>
          </p:cNvPr>
          <p:cNvPicPr>
            <a:picLocks noChangeAspect="1"/>
          </p:cNvPicPr>
          <p:nvPr/>
        </p:nvPicPr>
        <p:blipFill>
          <a:blip r:embed="rId3"/>
          <a:stretch>
            <a:fillRect/>
          </a:stretch>
        </p:blipFill>
        <p:spPr>
          <a:xfrm>
            <a:off x="173901" y="2202804"/>
            <a:ext cx="2394486" cy="843275"/>
          </a:xfrm>
          <a:prstGeom prst="rect">
            <a:avLst/>
          </a:prstGeom>
        </p:spPr>
      </p:pic>
      <p:pic>
        <p:nvPicPr>
          <p:cNvPr id="6" name="그림 5">
            <a:extLst>
              <a:ext uri="{FF2B5EF4-FFF2-40B4-BE49-F238E27FC236}">
                <a16:creationId xmlns:a16="http://schemas.microsoft.com/office/drawing/2014/main" id="{8BC43277-2ABA-255A-6C43-D186C2AF1C0E}"/>
              </a:ext>
            </a:extLst>
          </p:cNvPr>
          <p:cNvPicPr>
            <a:picLocks noChangeAspect="1"/>
          </p:cNvPicPr>
          <p:nvPr/>
        </p:nvPicPr>
        <p:blipFill>
          <a:blip r:embed="rId4"/>
          <a:stretch>
            <a:fillRect/>
          </a:stretch>
        </p:blipFill>
        <p:spPr>
          <a:xfrm>
            <a:off x="197655" y="1349519"/>
            <a:ext cx="3205067" cy="734288"/>
          </a:xfrm>
          <a:prstGeom prst="rect">
            <a:avLst/>
          </a:prstGeom>
        </p:spPr>
      </p:pic>
      <p:sp>
        <p:nvSpPr>
          <p:cNvPr id="7" name="TextBox 6">
            <a:extLst>
              <a:ext uri="{FF2B5EF4-FFF2-40B4-BE49-F238E27FC236}">
                <a16:creationId xmlns:a16="http://schemas.microsoft.com/office/drawing/2014/main" id="{18431421-491D-6049-87A4-A7AAA61BCACB}"/>
              </a:ext>
            </a:extLst>
          </p:cNvPr>
          <p:cNvSpPr txBox="1"/>
          <p:nvPr/>
        </p:nvSpPr>
        <p:spPr>
          <a:xfrm>
            <a:off x="2845184" y="2408460"/>
            <a:ext cx="1580176" cy="276999"/>
          </a:xfrm>
          <a:prstGeom prst="rect">
            <a:avLst/>
          </a:prstGeom>
          <a:noFill/>
        </p:spPr>
        <p:txBody>
          <a:bodyPr wrap="none" lIns="0" tIns="0" rIns="0" bIns="0" rtlCol="0">
            <a:spAutoFit/>
          </a:bodyPr>
          <a:lstStyle/>
          <a:p>
            <a:pPr algn="l"/>
            <a:r>
              <a:rPr kumimoji="1" lang="en-US" altLang="ko-Kore-KR" spc="-40" dirty="0">
                <a:latin typeface="+mn-ea"/>
              </a:rPr>
              <a:t>Multi logit prob</a:t>
            </a:r>
            <a:endParaRPr kumimoji="1" lang="ko-Kore-KR" altLang="en-US" spc="-40" dirty="0">
              <a:latin typeface="+mn-ea"/>
            </a:endParaRPr>
          </a:p>
        </p:txBody>
      </p:sp>
      <p:sp>
        <p:nvSpPr>
          <p:cNvPr id="8" name="TextBox 7">
            <a:extLst>
              <a:ext uri="{FF2B5EF4-FFF2-40B4-BE49-F238E27FC236}">
                <a16:creationId xmlns:a16="http://schemas.microsoft.com/office/drawing/2014/main" id="{2A50CBB3-88D4-4B31-20B9-03393A7664ED}"/>
              </a:ext>
            </a:extLst>
          </p:cNvPr>
          <p:cNvSpPr txBox="1"/>
          <p:nvPr/>
        </p:nvSpPr>
        <p:spPr>
          <a:xfrm>
            <a:off x="100921" y="3212873"/>
            <a:ext cx="4205609" cy="414537"/>
          </a:xfrm>
          <a:prstGeom prst="rect">
            <a:avLst/>
          </a:prstGeom>
          <a:noFill/>
        </p:spPr>
        <p:txBody>
          <a:bodyPr wrap="square">
            <a:spAutoFit/>
          </a:bodyPr>
          <a:lstStyle/>
          <a:p>
            <a:pPr>
              <a:lnSpc>
                <a:spcPct val="150000"/>
              </a:lnSpc>
            </a:pPr>
            <a:r>
              <a:rPr lang="en-US" altLang="ko-KR" sz="1600" b="1" dirty="0"/>
              <a:t>-2)  </a:t>
            </a:r>
            <a:r>
              <a:rPr lang="ko-KR" altLang="en-US" sz="1600" b="1" dirty="0"/>
              <a:t>모듈 선택에 따른 </a:t>
            </a:r>
            <a:r>
              <a:rPr lang="en-US" altLang="ko-KR" sz="1600" b="1" dirty="0"/>
              <a:t>SCM cost </a:t>
            </a:r>
            <a:r>
              <a:rPr lang="ko-KR" altLang="en-US" sz="1600" b="1" dirty="0"/>
              <a:t>변동</a:t>
            </a:r>
            <a:endParaRPr lang="en-US" altLang="ko-KR" sz="1600" b="1" dirty="0"/>
          </a:p>
        </p:txBody>
      </p:sp>
      <p:pic>
        <p:nvPicPr>
          <p:cNvPr id="9" name="그림 8">
            <a:extLst>
              <a:ext uri="{FF2B5EF4-FFF2-40B4-BE49-F238E27FC236}">
                <a16:creationId xmlns:a16="http://schemas.microsoft.com/office/drawing/2014/main" id="{6B30E29A-1A3D-F72C-495B-F4DC6B8FD109}"/>
              </a:ext>
            </a:extLst>
          </p:cNvPr>
          <p:cNvPicPr>
            <a:picLocks noChangeAspect="1"/>
          </p:cNvPicPr>
          <p:nvPr/>
        </p:nvPicPr>
        <p:blipFill>
          <a:blip r:embed="rId5"/>
          <a:stretch>
            <a:fillRect/>
          </a:stretch>
        </p:blipFill>
        <p:spPr>
          <a:xfrm>
            <a:off x="412535" y="4977827"/>
            <a:ext cx="3031142" cy="1262428"/>
          </a:xfrm>
          <a:prstGeom prst="rect">
            <a:avLst/>
          </a:prstGeom>
        </p:spPr>
      </p:pic>
      <p:pic>
        <p:nvPicPr>
          <p:cNvPr id="10" name="그림 9">
            <a:extLst>
              <a:ext uri="{FF2B5EF4-FFF2-40B4-BE49-F238E27FC236}">
                <a16:creationId xmlns:a16="http://schemas.microsoft.com/office/drawing/2014/main" id="{D69A9D35-AD93-94D5-5277-FA5291FB2BFD}"/>
              </a:ext>
            </a:extLst>
          </p:cNvPr>
          <p:cNvPicPr>
            <a:picLocks noChangeAspect="1"/>
          </p:cNvPicPr>
          <p:nvPr/>
        </p:nvPicPr>
        <p:blipFill>
          <a:blip r:embed="rId6"/>
          <a:stretch>
            <a:fillRect/>
          </a:stretch>
        </p:blipFill>
        <p:spPr>
          <a:xfrm>
            <a:off x="391370" y="3726651"/>
            <a:ext cx="3667797" cy="1071186"/>
          </a:xfrm>
          <a:prstGeom prst="rect">
            <a:avLst/>
          </a:prstGeom>
        </p:spPr>
      </p:pic>
    </p:spTree>
    <p:extLst>
      <p:ext uri="{BB962C8B-B14F-4D97-AF65-F5344CB8AC3E}">
        <p14:creationId xmlns:p14="http://schemas.microsoft.com/office/powerpoint/2010/main" val="1306420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392524-777D-ABEF-B910-70E23048EB80}"/>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1068BEAF-27B4-AC5D-68D4-2DC1AF0FF668}"/>
              </a:ext>
            </a:extLst>
          </p:cNvPr>
          <p:cNvSpPr>
            <a:spLocks noGrp="1"/>
          </p:cNvSpPr>
          <p:nvPr>
            <p:ph type="sldNum" sz="quarter" idx="4"/>
          </p:nvPr>
        </p:nvSpPr>
        <p:spPr/>
        <p:txBody>
          <a:bodyPr/>
          <a:lstStyle/>
          <a:p>
            <a:fld id="{528F71E4-6861-4081-93F7-1CE13C0AE979}" type="slidenum">
              <a:rPr lang="ko-KR" altLang="en-US" smtClean="0"/>
              <a:pPr/>
              <a:t>76</a:t>
            </a:fld>
            <a:endParaRPr lang="ko-KR" altLang="en-US" dirty="0"/>
          </a:p>
        </p:txBody>
      </p:sp>
      <p:sp>
        <p:nvSpPr>
          <p:cNvPr id="4" name="TextBox 3">
            <a:extLst>
              <a:ext uri="{FF2B5EF4-FFF2-40B4-BE49-F238E27FC236}">
                <a16:creationId xmlns:a16="http://schemas.microsoft.com/office/drawing/2014/main" id="{F7041A9A-A181-A316-B46F-3B0045D946C1}"/>
              </a:ext>
            </a:extLst>
          </p:cNvPr>
          <p:cNvSpPr txBox="1"/>
          <p:nvPr/>
        </p:nvSpPr>
        <p:spPr>
          <a:xfrm>
            <a:off x="154637" y="125823"/>
            <a:ext cx="8048357" cy="430887"/>
          </a:xfrm>
          <a:prstGeom prst="rect">
            <a:avLst/>
          </a:prstGeom>
          <a:noFill/>
        </p:spPr>
        <p:txBody>
          <a:bodyPr wrap="none" lIns="0" tIns="0" rIns="0" bIns="0" rtlCol="0">
            <a:spAutoFit/>
          </a:bodyPr>
          <a:lstStyle/>
          <a:p>
            <a:pPr algn="l"/>
            <a:r>
              <a:rPr kumimoji="1" lang="ko-Kore-KR" altLang="en-US" sz="2800" spc="-40" dirty="0">
                <a:latin typeface="+mn-ea"/>
              </a:rPr>
              <a:t>기존 제품들을 고려한 상황속에서 </a:t>
            </a:r>
            <a:r>
              <a:rPr kumimoji="1" lang="en-US" altLang="ko-Kore-KR" sz="2800" spc="-40" dirty="0">
                <a:latin typeface="+mn-ea"/>
              </a:rPr>
              <a:t>NPFD with SCM</a:t>
            </a:r>
            <a:endParaRPr kumimoji="1" lang="ko-Kore-KR" altLang="en-US" sz="2800" spc="-40" dirty="0">
              <a:latin typeface="+mn-ea"/>
            </a:endParaRPr>
          </a:p>
        </p:txBody>
      </p:sp>
      <p:sp>
        <p:nvSpPr>
          <p:cNvPr id="5" name="TextBox 4">
            <a:extLst>
              <a:ext uri="{FF2B5EF4-FFF2-40B4-BE49-F238E27FC236}">
                <a16:creationId xmlns:a16="http://schemas.microsoft.com/office/drawing/2014/main" id="{10064C90-5AB4-6C0B-0692-A56FF58A10A1}"/>
              </a:ext>
            </a:extLst>
          </p:cNvPr>
          <p:cNvSpPr txBox="1"/>
          <p:nvPr/>
        </p:nvSpPr>
        <p:spPr>
          <a:xfrm>
            <a:off x="94453" y="680022"/>
            <a:ext cx="8973501" cy="1661993"/>
          </a:xfrm>
          <a:prstGeom prst="rect">
            <a:avLst/>
          </a:prstGeom>
          <a:noFill/>
        </p:spPr>
        <p:txBody>
          <a:bodyPr wrap="square" lIns="0" tIns="0" rIns="0" bIns="0" rtlCol="0">
            <a:spAutoFit/>
          </a:bodyPr>
          <a:lstStyle/>
          <a:p>
            <a:pPr algn="l"/>
            <a:r>
              <a:rPr kumimoji="1" lang="en-US" altLang="ko-Kore-KR" spc="-40" dirty="0">
                <a:solidFill>
                  <a:srgbClr val="C00000"/>
                </a:solidFill>
                <a:latin typeface="+mn-ea"/>
              </a:rPr>
              <a:t>1) New product family design + SCM (module selection &amp; module integration)</a:t>
            </a:r>
          </a:p>
          <a:p>
            <a:pPr marL="457200" indent="-457200" algn="l">
              <a:buAutoNum type="arabicParenR"/>
            </a:pPr>
            <a:endParaRPr kumimoji="1" lang="en-US" altLang="ko-Kore-KR" spc="-40" dirty="0">
              <a:solidFill>
                <a:srgbClr val="C00000"/>
              </a:solidFill>
              <a:latin typeface="+mn-ea"/>
            </a:endParaRPr>
          </a:p>
          <a:p>
            <a:pPr marL="457200" indent="-457200" algn="l">
              <a:buAutoNum type="arabicParenR"/>
            </a:pPr>
            <a:endParaRPr kumimoji="1" lang="en-US" altLang="ko-Kore-KR" spc="-40" dirty="0">
              <a:latin typeface="+mn-ea"/>
            </a:endParaRPr>
          </a:p>
          <a:p>
            <a:pPr marL="457200" indent="-457200" algn="l">
              <a:buAutoNum type="arabicParenR"/>
            </a:pPr>
            <a:endParaRPr kumimoji="1" lang="en-US" altLang="ko-Kore-KR" spc="-40" dirty="0">
              <a:latin typeface="+mn-ea"/>
            </a:endParaRPr>
          </a:p>
          <a:p>
            <a:pPr marL="457200" indent="-457200" algn="l">
              <a:buAutoNum type="arabicParenR"/>
            </a:pPr>
            <a:endParaRPr kumimoji="1" lang="en-US" altLang="ko-Kore-KR" spc="-40" dirty="0">
              <a:latin typeface="+mn-ea"/>
            </a:endParaRPr>
          </a:p>
          <a:p>
            <a:pPr marL="457200" indent="-457200" algn="l">
              <a:buAutoNum type="arabicParenR"/>
            </a:pPr>
            <a:endParaRPr kumimoji="1" lang="en-US" altLang="ko-Kore-KR" spc="-40" dirty="0">
              <a:latin typeface="+mn-ea"/>
            </a:endParaRPr>
          </a:p>
        </p:txBody>
      </p:sp>
      <p:pic>
        <p:nvPicPr>
          <p:cNvPr id="6" name="그림 5">
            <a:extLst>
              <a:ext uri="{FF2B5EF4-FFF2-40B4-BE49-F238E27FC236}">
                <a16:creationId xmlns:a16="http://schemas.microsoft.com/office/drawing/2014/main" id="{B9DC8441-15A9-97A3-8DB3-12C559FE37DA}"/>
              </a:ext>
            </a:extLst>
          </p:cNvPr>
          <p:cNvPicPr>
            <a:picLocks noChangeAspect="1"/>
          </p:cNvPicPr>
          <p:nvPr/>
        </p:nvPicPr>
        <p:blipFill>
          <a:blip r:embed="rId3"/>
          <a:stretch>
            <a:fillRect/>
          </a:stretch>
        </p:blipFill>
        <p:spPr>
          <a:xfrm>
            <a:off x="5396169" y="4504983"/>
            <a:ext cx="3538034" cy="819590"/>
          </a:xfrm>
          <a:prstGeom prst="rect">
            <a:avLst/>
          </a:prstGeom>
        </p:spPr>
      </p:pic>
      <p:pic>
        <p:nvPicPr>
          <p:cNvPr id="7" name="그림 6">
            <a:extLst>
              <a:ext uri="{FF2B5EF4-FFF2-40B4-BE49-F238E27FC236}">
                <a16:creationId xmlns:a16="http://schemas.microsoft.com/office/drawing/2014/main" id="{2C4BDA70-42DD-EEE3-5934-B063221ECEFD}"/>
              </a:ext>
            </a:extLst>
          </p:cNvPr>
          <p:cNvPicPr>
            <a:picLocks noChangeAspect="1"/>
          </p:cNvPicPr>
          <p:nvPr/>
        </p:nvPicPr>
        <p:blipFill>
          <a:blip r:embed="rId4"/>
          <a:stretch>
            <a:fillRect/>
          </a:stretch>
        </p:blipFill>
        <p:spPr>
          <a:xfrm>
            <a:off x="1014631" y="3974163"/>
            <a:ext cx="3333949" cy="2651685"/>
          </a:xfrm>
          <a:prstGeom prst="rect">
            <a:avLst/>
          </a:prstGeom>
        </p:spPr>
      </p:pic>
      <p:sp>
        <p:nvSpPr>
          <p:cNvPr id="8" name="TextBox 7">
            <a:extLst>
              <a:ext uri="{FF2B5EF4-FFF2-40B4-BE49-F238E27FC236}">
                <a16:creationId xmlns:a16="http://schemas.microsoft.com/office/drawing/2014/main" id="{36A6BAEE-4D18-D3CE-3EE6-E9ED6E2E4748}"/>
              </a:ext>
            </a:extLst>
          </p:cNvPr>
          <p:cNvSpPr txBox="1"/>
          <p:nvPr/>
        </p:nvSpPr>
        <p:spPr>
          <a:xfrm>
            <a:off x="4909843" y="5604746"/>
            <a:ext cx="4143442" cy="553998"/>
          </a:xfrm>
          <a:prstGeom prst="rect">
            <a:avLst/>
          </a:prstGeom>
          <a:noFill/>
        </p:spPr>
        <p:txBody>
          <a:bodyPr wrap="none" lIns="0" tIns="0" rIns="0" bIns="0" rtlCol="0">
            <a:spAutoFit/>
          </a:bodyPr>
          <a:lstStyle/>
          <a:p>
            <a:pPr algn="l"/>
            <a:r>
              <a:rPr kumimoji="1" lang="ko-Kore-KR" altLang="en-US" spc="-40" dirty="0">
                <a:latin typeface="+mn-ea"/>
              </a:rPr>
              <a:t>경쟁자가 가격 변동을 가능한 상황속에서</a:t>
            </a:r>
            <a:endParaRPr kumimoji="1" lang="en-US" altLang="ko-Kore-KR" spc="-40" dirty="0">
              <a:latin typeface="+mn-ea"/>
            </a:endParaRPr>
          </a:p>
          <a:p>
            <a:pPr algn="l"/>
            <a:r>
              <a:rPr kumimoji="1" lang="en-US" altLang="ko-Kore-KR" spc="-40" dirty="0">
                <a:latin typeface="+mn-ea"/>
              </a:rPr>
              <a:t>NPD</a:t>
            </a:r>
            <a:r>
              <a:rPr kumimoji="1" lang="ko-Kore-KR" altLang="en-US" spc="-40" dirty="0">
                <a:latin typeface="+mn-ea"/>
              </a:rPr>
              <a:t> 를 어떤 </a:t>
            </a:r>
            <a:r>
              <a:rPr kumimoji="1" lang="en-US" altLang="ko-Kore-KR" spc="-40" dirty="0">
                <a:latin typeface="+mn-ea"/>
              </a:rPr>
              <a:t>attribute </a:t>
            </a:r>
            <a:r>
              <a:rPr kumimoji="1" lang="ko-Kore-KR" altLang="en-US" spc="-40" dirty="0">
                <a:latin typeface="+mn-ea"/>
              </a:rPr>
              <a:t>와 </a:t>
            </a:r>
            <a:r>
              <a:rPr kumimoji="1" lang="en-US" altLang="ko-Kore-KR" spc="-40" dirty="0">
                <a:latin typeface="+mn-ea"/>
              </a:rPr>
              <a:t>price</a:t>
            </a:r>
            <a:r>
              <a:rPr kumimoji="1" lang="ko-Kore-KR" altLang="en-US" spc="-40" dirty="0">
                <a:latin typeface="+mn-ea"/>
              </a:rPr>
              <a:t>로 판매</a:t>
            </a:r>
          </a:p>
        </p:txBody>
      </p:sp>
      <p:grpSp>
        <p:nvGrpSpPr>
          <p:cNvPr id="17" name="그룹 16">
            <a:extLst>
              <a:ext uri="{FF2B5EF4-FFF2-40B4-BE49-F238E27FC236}">
                <a16:creationId xmlns:a16="http://schemas.microsoft.com/office/drawing/2014/main" id="{34F1B761-D046-583D-5F03-91ADF8EF9711}"/>
              </a:ext>
            </a:extLst>
          </p:cNvPr>
          <p:cNvGrpSpPr/>
          <p:nvPr/>
        </p:nvGrpSpPr>
        <p:grpSpPr>
          <a:xfrm>
            <a:off x="5883047" y="1222794"/>
            <a:ext cx="3098378" cy="3152974"/>
            <a:chOff x="6172979" y="1454381"/>
            <a:chExt cx="3098378" cy="3152974"/>
          </a:xfrm>
        </p:grpSpPr>
        <p:sp>
          <p:nvSpPr>
            <p:cNvPr id="9" name="TextBox 8">
              <a:extLst>
                <a:ext uri="{FF2B5EF4-FFF2-40B4-BE49-F238E27FC236}">
                  <a16:creationId xmlns:a16="http://schemas.microsoft.com/office/drawing/2014/main" id="{6FC8C072-87F1-B5DC-237C-5152511B9D1D}"/>
                </a:ext>
              </a:extLst>
            </p:cNvPr>
            <p:cNvSpPr txBox="1"/>
            <p:nvPr/>
          </p:nvSpPr>
          <p:spPr>
            <a:xfrm>
              <a:off x="7691396" y="4085423"/>
              <a:ext cx="979435" cy="276999"/>
            </a:xfrm>
            <a:prstGeom prst="rect">
              <a:avLst/>
            </a:prstGeom>
            <a:noFill/>
          </p:spPr>
          <p:txBody>
            <a:bodyPr wrap="none" lIns="0" tIns="0" rIns="0" bIns="0" rtlCol="0">
              <a:spAutoFit/>
            </a:bodyPr>
            <a:lstStyle/>
            <a:p>
              <a:pPr algn="l"/>
              <a:r>
                <a:rPr kumimoji="1" lang="ko-Kore-KR" altLang="en-US" b="1" spc="-40" dirty="0">
                  <a:solidFill>
                    <a:srgbClr val="C00000"/>
                  </a:solidFill>
                  <a:latin typeface="+mn-ea"/>
                </a:rPr>
                <a:t>기존 제품</a:t>
              </a:r>
            </a:p>
          </p:txBody>
        </p:sp>
        <p:sp>
          <p:nvSpPr>
            <p:cNvPr id="10" name="TextBox 9">
              <a:extLst>
                <a:ext uri="{FF2B5EF4-FFF2-40B4-BE49-F238E27FC236}">
                  <a16:creationId xmlns:a16="http://schemas.microsoft.com/office/drawing/2014/main" id="{8BCF6C02-F12B-0F1B-3CEC-325998F3328D}"/>
                </a:ext>
              </a:extLst>
            </p:cNvPr>
            <p:cNvSpPr txBox="1"/>
            <p:nvPr/>
          </p:nvSpPr>
          <p:spPr>
            <a:xfrm>
              <a:off x="6172979" y="1454381"/>
              <a:ext cx="979435" cy="276999"/>
            </a:xfrm>
            <a:prstGeom prst="rect">
              <a:avLst/>
            </a:prstGeom>
            <a:noFill/>
          </p:spPr>
          <p:txBody>
            <a:bodyPr wrap="none" lIns="0" tIns="0" rIns="0" bIns="0" rtlCol="0">
              <a:spAutoFit/>
            </a:bodyPr>
            <a:lstStyle/>
            <a:p>
              <a:pPr algn="l"/>
              <a:r>
                <a:rPr kumimoji="1" lang="ko-Kore-KR" altLang="en-US" b="1" spc="-40" dirty="0">
                  <a:solidFill>
                    <a:srgbClr val="C00000"/>
                  </a:solidFill>
                  <a:latin typeface="+mn-ea"/>
                </a:rPr>
                <a:t>신규 제품</a:t>
              </a:r>
              <a:endParaRPr kumimoji="1" lang="en-US" altLang="ko-Kore-KR" b="1" spc="-40" dirty="0">
                <a:solidFill>
                  <a:srgbClr val="C00000"/>
                </a:solidFill>
                <a:latin typeface="+mn-ea"/>
              </a:endParaRPr>
            </a:p>
          </p:txBody>
        </p:sp>
        <p:cxnSp>
          <p:nvCxnSpPr>
            <p:cNvPr id="13" name="직선 화살표 연결선 12">
              <a:extLst>
                <a:ext uri="{FF2B5EF4-FFF2-40B4-BE49-F238E27FC236}">
                  <a16:creationId xmlns:a16="http://schemas.microsoft.com/office/drawing/2014/main" id="{2B5F0CD4-8FA5-D60B-C037-349F830F4ADD}"/>
                </a:ext>
              </a:extLst>
            </p:cNvPr>
            <p:cNvCxnSpPr>
              <a:cxnSpLocks/>
            </p:cNvCxnSpPr>
            <p:nvPr/>
          </p:nvCxnSpPr>
          <p:spPr>
            <a:xfrm flipV="1">
              <a:off x="7532521" y="3368590"/>
              <a:ext cx="0" cy="1238765"/>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4D84D3-7946-72F1-5082-E40C27C3E277}"/>
                </a:ext>
              </a:extLst>
            </p:cNvPr>
            <p:cNvSpPr txBox="1"/>
            <p:nvPr/>
          </p:nvSpPr>
          <p:spPr>
            <a:xfrm>
              <a:off x="6409996" y="2984651"/>
              <a:ext cx="2861361" cy="307777"/>
            </a:xfrm>
            <a:prstGeom prst="rect">
              <a:avLst/>
            </a:prstGeom>
            <a:noFill/>
          </p:spPr>
          <p:txBody>
            <a:bodyPr wrap="none" lIns="0" tIns="0" rIns="0" bIns="0" rtlCol="0">
              <a:spAutoFit/>
            </a:bodyPr>
            <a:lstStyle/>
            <a:p>
              <a:pPr algn="l"/>
              <a:r>
                <a:rPr kumimoji="1" lang="en-US" altLang="ko-Kore-KR" sz="2000" b="1" dirty="0"/>
                <a:t>∑ profit(</a:t>
              </a:r>
              <a:r>
                <a:rPr kumimoji="1" lang="ko-Kore-KR" altLang="en-US" sz="2000" b="1" dirty="0"/>
                <a:t>기존</a:t>
              </a:r>
              <a:r>
                <a:rPr kumimoji="1" lang="en-US" altLang="ko-Kore-KR" sz="2000" b="1" dirty="0"/>
                <a:t>)</a:t>
              </a:r>
              <a:r>
                <a:rPr kumimoji="1" lang="ko-Kore-KR" altLang="en-US" sz="2000" b="1" dirty="0"/>
                <a:t> </a:t>
              </a:r>
              <a:r>
                <a:rPr kumimoji="1" lang="en-US" altLang="ko-Kore-KR" sz="2000" b="1" dirty="0"/>
                <a:t>+ profit(</a:t>
              </a:r>
              <a:r>
                <a:rPr kumimoji="1" lang="ko-Kore-KR" altLang="en-US" sz="2000" b="1" dirty="0"/>
                <a:t>신규</a:t>
              </a:r>
              <a:r>
                <a:rPr kumimoji="1" lang="en-US" altLang="ko-Kore-KR" sz="2000" b="1" dirty="0"/>
                <a:t>)</a:t>
              </a:r>
              <a:endParaRPr kumimoji="1" lang="ko-Kore-KR" altLang="en-US" sz="3200" b="1" spc="-40" dirty="0">
                <a:latin typeface="+mn-ea"/>
              </a:endParaRPr>
            </a:p>
          </p:txBody>
        </p:sp>
      </p:grpSp>
      <p:cxnSp>
        <p:nvCxnSpPr>
          <p:cNvPr id="20" name="꺾인 연결선[E] 19">
            <a:extLst>
              <a:ext uri="{FF2B5EF4-FFF2-40B4-BE49-F238E27FC236}">
                <a16:creationId xmlns:a16="http://schemas.microsoft.com/office/drawing/2014/main" id="{BE89E9FF-165B-BF15-A4CE-2AAFAF2CBC19}"/>
              </a:ext>
            </a:extLst>
          </p:cNvPr>
          <p:cNvCxnSpPr>
            <a:cxnSpLocks/>
          </p:cNvCxnSpPr>
          <p:nvPr/>
        </p:nvCxnSpPr>
        <p:spPr>
          <a:xfrm rot="10800000">
            <a:off x="5500255" y="2209934"/>
            <a:ext cx="3110092" cy="543133"/>
          </a:xfrm>
          <a:prstGeom prst="bentConnector3">
            <a:avLst>
              <a:gd name="adj1" fmla="val -338"/>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그림 34">
            <a:extLst>
              <a:ext uri="{FF2B5EF4-FFF2-40B4-BE49-F238E27FC236}">
                <a16:creationId xmlns:a16="http://schemas.microsoft.com/office/drawing/2014/main" id="{73813086-6CA0-A921-BA27-D871E85C3646}"/>
              </a:ext>
            </a:extLst>
          </p:cNvPr>
          <p:cNvPicPr>
            <a:picLocks noChangeAspect="1"/>
          </p:cNvPicPr>
          <p:nvPr/>
        </p:nvPicPr>
        <p:blipFill>
          <a:blip r:embed="rId5"/>
          <a:stretch>
            <a:fillRect/>
          </a:stretch>
        </p:blipFill>
        <p:spPr>
          <a:xfrm>
            <a:off x="450526" y="943973"/>
            <a:ext cx="4864833" cy="2439081"/>
          </a:xfrm>
          <a:prstGeom prst="rect">
            <a:avLst/>
          </a:prstGeom>
        </p:spPr>
      </p:pic>
      <p:sp>
        <p:nvSpPr>
          <p:cNvPr id="36" name="TextBox 35">
            <a:extLst>
              <a:ext uri="{FF2B5EF4-FFF2-40B4-BE49-F238E27FC236}">
                <a16:creationId xmlns:a16="http://schemas.microsoft.com/office/drawing/2014/main" id="{1CCE7983-D6BC-308B-EB66-6B6F3C20E9D2}"/>
              </a:ext>
            </a:extLst>
          </p:cNvPr>
          <p:cNvSpPr txBox="1"/>
          <p:nvPr/>
        </p:nvSpPr>
        <p:spPr>
          <a:xfrm>
            <a:off x="91056" y="3383054"/>
            <a:ext cx="6029008" cy="830997"/>
          </a:xfrm>
          <a:prstGeom prst="rect">
            <a:avLst/>
          </a:prstGeom>
          <a:noFill/>
        </p:spPr>
        <p:txBody>
          <a:bodyPr wrap="square" lIns="0" tIns="0" rIns="0" bIns="0" rtlCol="0">
            <a:spAutoFit/>
          </a:bodyPr>
          <a:lstStyle/>
          <a:p>
            <a:r>
              <a:rPr kumimoji="1" lang="en-US" altLang="ko-Kore-KR" spc="-40" dirty="0">
                <a:solidFill>
                  <a:srgbClr val="1D6FA9"/>
                </a:solidFill>
                <a:latin typeface="+mn-ea"/>
              </a:rPr>
              <a:t>2) NPD and competitive market decision (short-run)</a:t>
            </a:r>
            <a:br>
              <a:rPr kumimoji="1" lang="en-US" altLang="ko-Kore-KR" spc="-40" dirty="0">
                <a:solidFill>
                  <a:srgbClr val="1D6FA9"/>
                </a:solidFill>
                <a:latin typeface="+mn-ea"/>
              </a:rPr>
            </a:br>
            <a:r>
              <a:rPr kumimoji="1" lang="en-US" altLang="ko-Kore-KR" spc="-40" dirty="0">
                <a:solidFill>
                  <a:srgbClr val="1D6FA9"/>
                </a:solidFill>
                <a:latin typeface="+mn-ea"/>
              </a:rPr>
              <a:t>    -  Nash (Stackelberg) equilibrium</a:t>
            </a:r>
          </a:p>
          <a:p>
            <a:pPr algn="l"/>
            <a:endParaRPr kumimoji="1" lang="ko-Kore-KR" altLang="en-US" b="1" spc="-40" dirty="0">
              <a:latin typeface="+mn-ea"/>
            </a:endParaRPr>
          </a:p>
        </p:txBody>
      </p:sp>
      <p:sp>
        <p:nvSpPr>
          <p:cNvPr id="38" name="TextBox 37">
            <a:extLst>
              <a:ext uri="{FF2B5EF4-FFF2-40B4-BE49-F238E27FC236}">
                <a16:creationId xmlns:a16="http://schemas.microsoft.com/office/drawing/2014/main" id="{4DA6B862-EA8F-FC7B-A541-A439820C6603}"/>
              </a:ext>
            </a:extLst>
          </p:cNvPr>
          <p:cNvSpPr txBox="1"/>
          <p:nvPr/>
        </p:nvSpPr>
        <p:spPr>
          <a:xfrm>
            <a:off x="6021140" y="1481634"/>
            <a:ext cx="2672334" cy="646331"/>
          </a:xfrm>
          <a:prstGeom prst="rect">
            <a:avLst/>
          </a:prstGeom>
          <a:noFill/>
        </p:spPr>
        <p:txBody>
          <a:bodyPr wrap="square">
            <a:spAutoFit/>
          </a:bodyPr>
          <a:lstStyle/>
          <a:p>
            <a:pPr marL="285750" indent="-285750" algn="l">
              <a:buFontTx/>
              <a:buChar char="-"/>
            </a:pPr>
            <a:r>
              <a:rPr kumimoji="1" lang="en-US" altLang="ko-Kore-KR" spc="-40" dirty="0">
                <a:latin typeface="+mn-ea"/>
              </a:rPr>
              <a:t>Development cost</a:t>
            </a:r>
          </a:p>
          <a:p>
            <a:pPr marL="285750" indent="-285750" algn="l">
              <a:buFontTx/>
              <a:buChar char="-"/>
            </a:pPr>
            <a:r>
              <a:rPr kumimoji="1" lang="en-US" altLang="ko-Kore-KR" spc="-40" dirty="0">
                <a:latin typeface="+mn-ea"/>
              </a:rPr>
              <a:t>Procurement cost</a:t>
            </a:r>
            <a:endParaRPr kumimoji="1" lang="ko-Kore-KR" altLang="en-US" spc="-40" dirty="0">
              <a:latin typeface="+mn-ea"/>
            </a:endParaRPr>
          </a:p>
        </p:txBody>
      </p:sp>
    </p:spTree>
    <p:extLst>
      <p:ext uri="{BB962C8B-B14F-4D97-AF65-F5344CB8AC3E}">
        <p14:creationId xmlns:p14="http://schemas.microsoft.com/office/powerpoint/2010/main" val="3269814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06692E0-F30F-677F-C828-9A5A7E6CF6A7}"/>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4D02E9D9-39BD-58CC-AEF2-86B060375716}"/>
              </a:ext>
            </a:extLst>
          </p:cNvPr>
          <p:cNvSpPr>
            <a:spLocks noGrp="1"/>
          </p:cNvSpPr>
          <p:nvPr>
            <p:ph type="sldNum" sz="quarter" idx="4"/>
          </p:nvPr>
        </p:nvSpPr>
        <p:spPr/>
        <p:txBody>
          <a:bodyPr/>
          <a:lstStyle/>
          <a:p>
            <a:fld id="{528F71E4-6861-4081-93F7-1CE13C0AE979}" type="slidenum">
              <a:rPr lang="ko-KR" altLang="en-US" smtClean="0"/>
              <a:pPr/>
              <a:t>77</a:t>
            </a:fld>
            <a:endParaRPr lang="ko-KR" altLang="en-US" dirty="0"/>
          </a:p>
        </p:txBody>
      </p:sp>
      <p:pic>
        <p:nvPicPr>
          <p:cNvPr id="4" name="그림 3">
            <a:extLst>
              <a:ext uri="{FF2B5EF4-FFF2-40B4-BE49-F238E27FC236}">
                <a16:creationId xmlns:a16="http://schemas.microsoft.com/office/drawing/2014/main" id="{CABAD31E-A581-A72A-199E-B7A0DAD635F8}"/>
              </a:ext>
            </a:extLst>
          </p:cNvPr>
          <p:cNvPicPr>
            <a:picLocks noChangeAspect="1"/>
          </p:cNvPicPr>
          <p:nvPr/>
        </p:nvPicPr>
        <p:blipFill>
          <a:blip r:embed="rId3"/>
          <a:stretch>
            <a:fillRect/>
          </a:stretch>
        </p:blipFill>
        <p:spPr>
          <a:xfrm>
            <a:off x="367430" y="980742"/>
            <a:ext cx="5113195" cy="2554345"/>
          </a:xfrm>
          <a:prstGeom prst="rect">
            <a:avLst/>
          </a:prstGeom>
        </p:spPr>
      </p:pic>
      <p:sp>
        <p:nvSpPr>
          <p:cNvPr id="5" name="TextBox 4">
            <a:extLst>
              <a:ext uri="{FF2B5EF4-FFF2-40B4-BE49-F238E27FC236}">
                <a16:creationId xmlns:a16="http://schemas.microsoft.com/office/drawing/2014/main" id="{BA78D782-67CC-C02D-7C3F-E30A7486A199}"/>
              </a:ext>
            </a:extLst>
          </p:cNvPr>
          <p:cNvSpPr txBox="1"/>
          <p:nvPr/>
        </p:nvSpPr>
        <p:spPr>
          <a:xfrm>
            <a:off x="3806687" y="3606709"/>
            <a:ext cx="5113195" cy="307777"/>
          </a:xfrm>
          <a:prstGeom prst="rect">
            <a:avLst/>
          </a:prstGeom>
          <a:noFill/>
        </p:spPr>
        <p:txBody>
          <a:bodyPr wrap="none" lIns="0" tIns="0" rIns="0" bIns="0" rtlCol="0">
            <a:spAutoFit/>
          </a:bodyPr>
          <a:lstStyle/>
          <a:p>
            <a:pPr algn="l"/>
            <a:r>
              <a:rPr kumimoji="1" lang="en-US" altLang="ko-Kore-KR" sz="2000" b="1" spc="-40" dirty="0">
                <a:latin typeface="+mn-ea"/>
              </a:rPr>
              <a:t>+ game consoles, camera, laptops, TV, </a:t>
            </a:r>
            <a:r>
              <a:rPr kumimoji="1" lang="ko-Kore-KR" altLang="en-US" sz="2000" b="1" spc="-40" dirty="0">
                <a:latin typeface="+mn-ea"/>
              </a:rPr>
              <a:t>가전</a:t>
            </a:r>
          </a:p>
        </p:txBody>
      </p:sp>
      <p:sp>
        <p:nvSpPr>
          <p:cNvPr id="8" name="TextBox 7">
            <a:extLst>
              <a:ext uri="{FF2B5EF4-FFF2-40B4-BE49-F238E27FC236}">
                <a16:creationId xmlns:a16="http://schemas.microsoft.com/office/drawing/2014/main" id="{9DF90375-FE86-52C8-4F63-5699A8E38E9C}"/>
              </a:ext>
            </a:extLst>
          </p:cNvPr>
          <p:cNvSpPr txBox="1"/>
          <p:nvPr/>
        </p:nvSpPr>
        <p:spPr>
          <a:xfrm>
            <a:off x="256615" y="4474367"/>
            <a:ext cx="5862083" cy="1754326"/>
          </a:xfrm>
          <a:prstGeom prst="rect">
            <a:avLst/>
          </a:prstGeom>
          <a:noFill/>
        </p:spPr>
        <p:txBody>
          <a:bodyPr wrap="square">
            <a:spAutoFit/>
          </a:bodyPr>
          <a:lstStyle/>
          <a:p>
            <a:r>
              <a:rPr kumimoji="1" lang="ko-Kore-KR" altLang="en-US" dirty="0"/>
              <a:t>실제로</a:t>
            </a:r>
            <a:r>
              <a:rPr kumimoji="1" lang="en-US" altLang="ko-Kore-KR" dirty="0"/>
              <a:t>) </a:t>
            </a:r>
            <a:r>
              <a:rPr kumimoji="1" lang="ko-Kore-KR" altLang="en-US" dirty="0"/>
              <a:t>기존 제품들에 사용된 </a:t>
            </a:r>
            <a:r>
              <a:rPr kumimoji="1" lang="en-US" altLang="ko-Kore-KR" dirty="0"/>
              <a:t>module instance</a:t>
            </a:r>
            <a:r>
              <a:rPr kumimoji="1" lang="ko-Kore-KR" altLang="en-US" dirty="0"/>
              <a:t>를 쓰면</a:t>
            </a:r>
            <a:r>
              <a:rPr kumimoji="1" lang="en-US" altLang="ko-Kore-KR" dirty="0"/>
              <a:t>, </a:t>
            </a:r>
          </a:p>
          <a:p>
            <a:endParaRPr kumimoji="1" lang="en-US" altLang="ko-Kore-KR" dirty="0"/>
          </a:p>
          <a:p>
            <a:r>
              <a:rPr kumimoji="1" lang="en-US" altLang="ko-KR" dirty="0"/>
              <a:t>1) </a:t>
            </a:r>
            <a:r>
              <a:rPr kumimoji="1" lang="en-US" altLang="ko-Kore-KR" dirty="0"/>
              <a:t>development cost</a:t>
            </a:r>
          </a:p>
          <a:p>
            <a:r>
              <a:rPr kumimoji="1" lang="en-US" altLang="ko-Kore-KR" dirty="0"/>
              <a:t>2</a:t>
            </a:r>
            <a:r>
              <a:rPr kumimoji="1" lang="en-US" altLang="ko-KR" dirty="0"/>
              <a:t>) </a:t>
            </a:r>
            <a:r>
              <a:rPr kumimoji="1" lang="en-US" altLang="ko-Kore-KR" dirty="0"/>
              <a:t>Wholesale cost (quantity discount price)</a:t>
            </a:r>
            <a:endParaRPr kumimoji="1" lang="en-US" altLang="ko-KR" dirty="0"/>
          </a:p>
          <a:p>
            <a:r>
              <a:rPr kumimoji="1" lang="en-US" altLang="ko-KR" dirty="0"/>
              <a:t>3) set-up cost (switching cost)</a:t>
            </a:r>
            <a:endParaRPr kumimoji="1" lang="en-US" altLang="ko-Kore-KR" dirty="0"/>
          </a:p>
          <a:p>
            <a:r>
              <a:rPr kumimoji="1" lang="ko-KR" altLang="en-US" dirty="0"/>
              <a:t>등의 이유로 기존 </a:t>
            </a:r>
            <a:r>
              <a:rPr kumimoji="1" lang="en-US" altLang="ko-KR" dirty="0"/>
              <a:t>module instance</a:t>
            </a:r>
            <a:r>
              <a:rPr kumimoji="1" lang="ko-KR" altLang="en-US" dirty="0"/>
              <a:t>을 사용하는 경우가 많다</a:t>
            </a:r>
            <a:r>
              <a:rPr kumimoji="1" lang="en-US" altLang="ko-KR" dirty="0"/>
              <a:t>. </a:t>
            </a:r>
            <a:endParaRPr kumimoji="1" lang="ko-Kore-KR" altLang="en-US" dirty="0"/>
          </a:p>
        </p:txBody>
      </p:sp>
      <p:grpSp>
        <p:nvGrpSpPr>
          <p:cNvPr id="16" name="그룹 15">
            <a:extLst>
              <a:ext uri="{FF2B5EF4-FFF2-40B4-BE49-F238E27FC236}">
                <a16:creationId xmlns:a16="http://schemas.microsoft.com/office/drawing/2014/main" id="{66AFD381-1D0C-95B8-085F-81785FBB2B2C}"/>
              </a:ext>
            </a:extLst>
          </p:cNvPr>
          <p:cNvGrpSpPr/>
          <p:nvPr/>
        </p:nvGrpSpPr>
        <p:grpSpPr>
          <a:xfrm>
            <a:off x="6449721" y="4581833"/>
            <a:ext cx="2818080" cy="1568268"/>
            <a:chOff x="6325920" y="4785571"/>
            <a:chExt cx="2818080" cy="1568268"/>
          </a:xfrm>
          <a:noFill/>
        </p:grpSpPr>
        <p:sp>
          <p:nvSpPr>
            <p:cNvPr id="9" name="TextBox 8">
              <a:extLst>
                <a:ext uri="{FF2B5EF4-FFF2-40B4-BE49-F238E27FC236}">
                  <a16:creationId xmlns:a16="http://schemas.microsoft.com/office/drawing/2014/main" id="{ACBA40FD-EF92-C1BE-B3ED-C8550019E88F}"/>
                </a:ext>
              </a:extLst>
            </p:cNvPr>
            <p:cNvSpPr txBox="1"/>
            <p:nvPr/>
          </p:nvSpPr>
          <p:spPr>
            <a:xfrm>
              <a:off x="6325920" y="4785571"/>
              <a:ext cx="2744613" cy="369332"/>
            </a:xfrm>
            <a:prstGeom prst="rect">
              <a:avLst/>
            </a:prstGeom>
            <a:grpFill/>
          </p:spPr>
          <p:txBody>
            <a:bodyPr wrap="square">
              <a:spAutoFit/>
            </a:bodyPr>
            <a:lstStyle/>
            <a:p>
              <a:r>
                <a:rPr kumimoji="1" lang="ko-Kore-KR" altLang="en-US" dirty="0">
                  <a:solidFill>
                    <a:sysClr val="windowText" lastClr="000000"/>
                  </a:solidFill>
                </a:rPr>
                <a:t>신제품군 </a:t>
              </a:r>
              <a:r>
                <a:rPr kumimoji="1" lang="en-US" altLang="ko-Kore-KR" dirty="0">
                  <a:solidFill>
                    <a:sysClr val="windowText" lastClr="000000"/>
                  </a:solidFill>
                </a:rPr>
                <a:t>product attributes</a:t>
              </a:r>
              <a:endParaRPr kumimoji="1" lang="ko-Kore-KR" altLang="en-US" dirty="0"/>
            </a:p>
          </p:txBody>
        </p:sp>
        <p:sp>
          <p:nvSpPr>
            <p:cNvPr id="13" name="TextBox 12">
              <a:extLst>
                <a:ext uri="{FF2B5EF4-FFF2-40B4-BE49-F238E27FC236}">
                  <a16:creationId xmlns:a16="http://schemas.microsoft.com/office/drawing/2014/main" id="{867E451A-C2A7-1032-D070-E7D0E2C5C537}"/>
                </a:ext>
              </a:extLst>
            </p:cNvPr>
            <p:cNvSpPr txBox="1"/>
            <p:nvPr/>
          </p:nvSpPr>
          <p:spPr>
            <a:xfrm>
              <a:off x="6399387" y="5555268"/>
              <a:ext cx="2744613" cy="369332"/>
            </a:xfrm>
            <a:prstGeom prst="rect">
              <a:avLst/>
            </a:prstGeom>
            <a:grpFill/>
          </p:spPr>
          <p:txBody>
            <a:bodyPr wrap="square">
              <a:spAutoFit/>
            </a:bodyPr>
            <a:lstStyle/>
            <a:p>
              <a:r>
                <a:rPr kumimoji="1" lang="ko-Kore-KR" altLang="en-US" dirty="0">
                  <a:solidFill>
                    <a:sysClr val="windowText" lastClr="000000"/>
                  </a:solidFill>
                </a:rPr>
                <a:t>기존 제품 가격 재설정</a:t>
              </a:r>
              <a:endParaRPr kumimoji="1" lang="ko-Kore-KR" altLang="en-US" dirty="0"/>
            </a:p>
          </p:txBody>
        </p:sp>
        <p:sp>
          <p:nvSpPr>
            <p:cNvPr id="15" name="TextBox 14">
              <a:extLst>
                <a:ext uri="{FF2B5EF4-FFF2-40B4-BE49-F238E27FC236}">
                  <a16:creationId xmlns:a16="http://schemas.microsoft.com/office/drawing/2014/main" id="{E5AC5720-1832-C241-4BB4-46018DA4B986}"/>
                </a:ext>
              </a:extLst>
            </p:cNvPr>
            <p:cNvSpPr txBox="1"/>
            <p:nvPr/>
          </p:nvSpPr>
          <p:spPr>
            <a:xfrm>
              <a:off x="7541876" y="5126029"/>
              <a:ext cx="459632" cy="369332"/>
            </a:xfrm>
            <a:prstGeom prst="rect">
              <a:avLst/>
            </a:prstGeom>
            <a:grpFill/>
          </p:spPr>
          <p:txBody>
            <a:bodyPr wrap="square">
              <a:spAutoFit/>
            </a:bodyPr>
            <a:lstStyle/>
            <a:p>
              <a:r>
                <a:rPr kumimoji="1" lang="en-US" altLang="ko-Kore-KR" sz="1800" b="1" spc="-40" dirty="0">
                  <a:latin typeface="+mn-ea"/>
                </a:rPr>
                <a:t>+</a:t>
              </a:r>
              <a:endParaRPr lang="ko-Kore-KR" altLang="en-US" dirty="0"/>
            </a:p>
          </p:txBody>
        </p:sp>
        <p:sp>
          <p:nvSpPr>
            <p:cNvPr id="18" name="TextBox 17">
              <a:extLst>
                <a:ext uri="{FF2B5EF4-FFF2-40B4-BE49-F238E27FC236}">
                  <a16:creationId xmlns:a16="http://schemas.microsoft.com/office/drawing/2014/main" id="{60B2C07B-7E5A-3C97-38FE-7848F6DEC478}"/>
                </a:ext>
              </a:extLst>
            </p:cNvPr>
            <p:cNvSpPr txBox="1"/>
            <p:nvPr/>
          </p:nvSpPr>
          <p:spPr>
            <a:xfrm>
              <a:off x="6502395" y="5984507"/>
              <a:ext cx="2538595" cy="369332"/>
            </a:xfrm>
            <a:prstGeom prst="rect">
              <a:avLst/>
            </a:prstGeom>
            <a:grpFill/>
          </p:spPr>
          <p:txBody>
            <a:bodyPr wrap="square">
              <a:spAutoFit/>
            </a:bodyPr>
            <a:lstStyle/>
            <a:p>
              <a:r>
                <a:rPr kumimoji="1" lang="en-US" altLang="ko-KR" b="1" spc="-40" dirty="0">
                  <a:latin typeface="+mn-ea"/>
                  <a:sym typeface="Wingdings" pitchFamily="2" charset="2"/>
                </a:rPr>
                <a:t> </a:t>
              </a:r>
              <a:r>
                <a:rPr kumimoji="1" lang="ko-KR" altLang="en-US" b="1" spc="-40" dirty="0">
                  <a:latin typeface="+mn-ea"/>
                  <a:sym typeface="Wingdings" pitchFamily="2" charset="2"/>
                </a:rPr>
                <a:t>전체 수익 최대화</a:t>
              </a:r>
              <a:endParaRPr lang="ko-Kore-KR" altLang="en-US" dirty="0"/>
            </a:p>
          </p:txBody>
        </p:sp>
      </p:grpSp>
      <p:graphicFrame>
        <p:nvGraphicFramePr>
          <p:cNvPr id="22" name="표 22">
            <a:extLst>
              <a:ext uri="{FF2B5EF4-FFF2-40B4-BE49-F238E27FC236}">
                <a16:creationId xmlns:a16="http://schemas.microsoft.com/office/drawing/2014/main" id="{B20A98AA-3DE7-9CB4-ED51-71637AD65FEF}"/>
              </a:ext>
            </a:extLst>
          </p:cNvPr>
          <p:cNvGraphicFramePr>
            <a:graphicFrameLocks noGrp="1"/>
          </p:cNvGraphicFramePr>
          <p:nvPr>
            <p:extLst>
              <p:ext uri="{D42A27DB-BD31-4B8C-83A1-F6EECF244321}">
                <p14:modId xmlns:p14="http://schemas.microsoft.com/office/powerpoint/2010/main" val="330972633"/>
              </p:ext>
            </p:extLst>
          </p:nvPr>
        </p:nvGraphicFramePr>
        <p:xfrm>
          <a:off x="5728570" y="1586358"/>
          <a:ext cx="3048000" cy="184404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052220622"/>
                    </a:ext>
                  </a:extLst>
                </a:gridCol>
                <a:gridCol w="1524000">
                  <a:extLst>
                    <a:ext uri="{9D8B030D-6E8A-4147-A177-3AD203B41FA5}">
                      <a16:colId xmlns:a16="http://schemas.microsoft.com/office/drawing/2014/main" val="3725459869"/>
                    </a:ext>
                  </a:extLst>
                </a:gridCol>
              </a:tblGrid>
              <a:tr h="370840">
                <a:tc>
                  <a:txBody>
                    <a:bodyPr/>
                    <a:lstStyle/>
                    <a:p>
                      <a:r>
                        <a:rPr lang="ko-Kore-KR" altLang="en-US" dirty="0"/>
                        <a:t>연도</a:t>
                      </a:r>
                    </a:p>
                  </a:txBody>
                  <a:tcPr/>
                </a:tc>
                <a:tc>
                  <a:txBody>
                    <a:bodyPr/>
                    <a:lstStyle/>
                    <a:p>
                      <a:r>
                        <a:rPr lang="ko-Kore-KR" altLang="en-US" dirty="0"/>
                        <a:t>가격</a:t>
                      </a:r>
                    </a:p>
                  </a:txBody>
                  <a:tcPr/>
                </a:tc>
                <a:extLst>
                  <a:ext uri="{0D108BD9-81ED-4DB2-BD59-A6C34878D82A}">
                    <a16:rowId xmlns:a16="http://schemas.microsoft.com/office/drawing/2014/main" val="1444855767"/>
                  </a:ext>
                </a:extLst>
              </a:tr>
              <a:tr h="370840">
                <a:tc>
                  <a:txBody>
                    <a:bodyPr/>
                    <a:lstStyle/>
                    <a:p>
                      <a:r>
                        <a:rPr lang="en-US" altLang="ko-Kore-KR" dirty="0"/>
                        <a:t>2</a:t>
                      </a:r>
                      <a:r>
                        <a:rPr lang="en-US" altLang="ko-KR" dirty="0"/>
                        <a:t>020</a:t>
                      </a:r>
                      <a:endParaRPr lang="ko-Kore-KR" altLang="en-US" dirty="0"/>
                    </a:p>
                  </a:txBody>
                  <a:tcPr/>
                </a:tc>
                <a:tc>
                  <a:txBody>
                    <a:bodyPr/>
                    <a:lstStyle/>
                    <a:p>
                      <a:r>
                        <a:rPr lang="en-US" altLang="ko-KR" dirty="0"/>
                        <a:t>990,000</a:t>
                      </a:r>
                      <a:endParaRPr lang="ko-Kore-KR" altLang="en-US" dirty="0"/>
                    </a:p>
                  </a:txBody>
                  <a:tcPr/>
                </a:tc>
                <a:extLst>
                  <a:ext uri="{0D108BD9-81ED-4DB2-BD59-A6C34878D82A}">
                    <a16:rowId xmlns:a16="http://schemas.microsoft.com/office/drawing/2014/main" val="35987805"/>
                  </a:ext>
                </a:extLst>
              </a:tr>
              <a:tr h="370840">
                <a:tc>
                  <a:txBody>
                    <a:bodyPr/>
                    <a:lstStyle/>
                    <a:p>
                      <a:r>
                        <a:rPr lang="en-US" altLang="ko-Kore-KR" dirty="0"/>
                        <a:t>2</a:t>
                      </a:r>
                      <a:r>
                        <a:rPr lang="en-US" altLang="ko-KR" dirty="0"/>
                        <a:t>021</a:t>
                      </a:r>
                      <a:endParaRPr lang="ko-Kore-KR" altLang="en-US" dirty="0"/>
                    </a:p>
                  </a:txBody>
                  <a:tcPr/>
                </a:tc>
                <a:tc>
                  <a:txBody>
                    <a:bodyPr/>
                    <a:lstStyle/>
                    <a:p>
                      <a:r>
                        <a:rPr lang="en-US" altLang="ko-KR" dirty="0"/>
                        <a:t>850,000</a:t>
                      </a:r>
                      <a:endParaRPr lang="ko-Kore-KR" altLang="en-US" dirty="0"/>
                    </a:p>
                  </a:txBody>
                  <a:tcPr/>
                </a:tc>
                <a:extLst>
                  <a:ext uri="{0D108BD9-81ED-4DB2-BD59-A6C34878D82A}">
                    <a16:rowId xmlns:a16="http://schemas.microsoft.com/office/drawing/2014/main" val="1326391273"/>
                  </a:ext>
                </a:extLst>
              </a:tr>
              <a:tr h="185420">
                <a:tc>
                  <a:txBody>
                    <a:bodyPr/>
                    <a:lstStyle/>
                    <a:p>
                      <a:r>
                        <a:rPr lang="en-US" altLang="ko-Kore-KR" dirty="0"/>
                        <a:t>2</a:t>
                      </a:r>
                      <a:r>
                        <a:rPr lang="en-US" altLang="ko-KR" dirty="0"/>
                        <a:t>022</a:t>
                      </a:r>
                      <a:endParaRPr lang="ko-Kore-KR" altLang="en-US" dirty="0"/>
                    </a:p>
                  </a:txBody>
                  <a:tcPr/>
                </a:tc>
                <a:tc>
                  <a:txBody>
                    <a:bodyPr/>
                    <a:lstStyle/>
                    <a:p>
                      <a:r>
                        <a:rPr lang="en-US" altLang="ko-Kore-KR" dirty="0"/>
                        <a:t>6</a:t>
                      </a:r>
                      <a:r>
                        <a:rPr lang="en-US" altLang="ko-KR" dirty="0"/>
                        <a:t>90,000</a:t>
                      </a:r>
                      <a:endParaRPr lang="ko-Kore-KR" altLang="en-US" dirty="0"/>
                    </a:p>
                  </a:txBody>
                  <a:tcPr/>
                </a:tc>
                <a:extLst>
                  <a:ext uri="{0D108BD9-81ED-4DB2-BD59-A6C34878D82A}">
                    <a16:rowId xmlns:a16="http://schemas.microsoft.com/office/drawing/2014/main" val="2543828765"/>
                  </a:ext>
                </a:extLst>
              </a:tr>
              <a:tr h="185420">
                <a:tc>
                  <a:txBody>
                    <a:bodyPr/>
                    <a:lstStyle/>
                    <a:p>
                      <a:r>
                        <a:rPr lang="en-US" altLang="ko-Kore-KR" dirty="0"/>
                        <a:t>2023</a:t>
                      </a:r>
                      <a:endParaRPr lang="ko-Kore-KR" altLang="en-US" dirty="0"/>
                    </a:p>
                  </a:txBody>
                  <a:tcPr/>
                </a:tc>
                <a:tc>
                  <a:txBody>
                    <a:bodyPr/>
                    <a:lstStyle/>
                    <a:p>
                      <a:r>
                        <a:rPr lang="en-US" altLang="ko-Kore-KR" dirty="0"/>
                        <a:t>x</a:t>
                      </a:r>
                      <a:endParaRPr lang="ko-Kore-KR" altLang="en-US" dirty="0"/>
                    </a:p>
                  </a:txBody>
                  <a:tcPr/>
                </a:tc>
                <a:extLst>
                  <a:ext uri="{0D108BD9-81ED-4DB2-BD59-A6C34878D82A}">
                    <a16:rowId xmlns:a16="http://schemas.microsoft.com/office/drawing/2014/main" val="3341972663"/>
                  </a:ext>
                </a:extLst>
              </a:tr>
            </a:tbl>
          </a:graphicData>
        </a:graphic>
      </p:graphicFrame>
      <p:sp>
        <p:nvSpPr>
          <p:cNvPr id="23" name="TextBox 22">
            <a:extLst>
              <a:ext uri="{FF2B5EF4-FFF2-40B4-BE49-F238E27FC236}">
                <a16:creationId xmlns:a16="http://schemas.microsoft.com/office/drawing/2014/main" id="{BD86B580-26F9-A927-508D-3E879FFB1437}"/>
              </a:ext>
            </a:extLst>
          </p:cNvPr>
          <p:cNvSpPr txBox="1"/>
          <p:nvPr/>
        </p:nvSpPr>
        <p:spPr>
          <a:xfrm>
            <a:off x="5807718" y="1121160"/>
            <a:ext cx="1284006" cy="307777"/>
          </a:xfrm>
          <a:prstGeom prst="rect">
            <a:avLst/>
          </a:prstGeom>
          <a:noFill/>
        </p:spPr>
        <p:txBody>
          <a:bodyPr wrap="none" lIns="0" tIns="0" rIns="0" bIns="0" rtlCol="0">
            <a:spAutoFit/>
          </a:bodyPr>
          <a:lstStyle/>
          <a:p>
            <a:pPr algn="l"/>
            <a:r>
              <a:rPr kumimoji="1" lang="en-US" altLang="ko-Kore-KR" sz="2000" b="1" spc="-40" dirty="0" err="1">
                <a:latin typeface="+mn-ea"/>
              </a:rPr>
              <a:t>i</a:t>
            </a:r>
            <a:r>
              <a:rPr kumimoji="1" lang="en-US" altLang="ko-Kore-KR" sz="2000" b="1" spc="-40" dirty="0">
                <a:latin typeface="+mn-ea"/>
              </a:rPr>
              <a:t>-phone 11</a:t>
            </a:r>
            <a:endParaRPr kumimoji="1" lang="ko-Kore-KR" altLang="en-US" sz="2000" b="1" spc="-40" dirty="0">
              <a:latin typeface="+mn-ea"/>
            </a:endParaRPr>
          </a:p>
        </p:txBody>
      </p:sp>
      <p:sp>
        <p:nvSpPr>
          <p:cNvPr id="24" name="TextBox 23">
            <a:extLst>
              <a:ext uri="{FF2B5EF4-FFF2-40B4-BE49-F238E27FC236}">
                <a16:creationId xmlns:a16="http://schemas.microsoft.com/office/drawing/2014/main" id="{9142D25B-AF95-3FE7-411E-A93BC751A935}"/>
              </a:ext>
            </a:extLst>
          </p:cNvPr>
          <p:cNvSpPr txBox="1"/>
          <p:nvPr/>
        </p:nvSpPr>
        <p:spPr>
          <a:xfrm>
            <a:off x="405266" y="166987"/>
            <a:ext cx="1760097" cy="492443"/>
          </a:xfrm>
          <a:prstGeom prst="rect">
            <a:avLst/>
          </a:prstGeom>
          <a:noFill/>
        </p:spPr>
        <p:txBody>
          <a:bodyPr wrap="none" lIns="0" tIns="0" rIns="0" bIns="0" rtlCol="0">
            <a:spAutoFit/>
          </a:bodyPr>
          <a:lstStyle/>
          <a:p>
            <a:pPr algn="l"/>
            <a:r>
              <a:rPr kumimoji="1" lang="ko-Kore-KR" altLang="en-US" sz="3200" b="1" spc="-40" dirty="0">
                <a:latin typeface="+mn-ea"/>
              </a:rPr>
              <a:t>실제 사례</a:t>
            </a:r>
          </a:p>
        </p:txBody>
      </p:sp>
      <p:sp>
        <p:nvSpPr>
          <p:cNvPr id="25" name="직사각형 24">
            <a:extLst>
              <a:ext uri="{FF2B5EF4-FFF2-40B4-BE49-F238E27FC236}">
                <a16:creationId xmlns:a16="http://schemas.microsoft.com/office/drawing/2014/main" id="{C39C2BD6-7978-87F3-6717-159AC5F36946}"/>
              </a:ext>
            </a:extLst>
          </p:cNvPr>
          <p:cNvSpPr/>
          <p:nvPr/>
        </p:nvSpPr>
        <p:spPr>
          <a:xfrm>
            <a:off x="6449721" y="4433104"/>
            <a:ext cx="2593962" cy="1948241"/>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70544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392524-777D-ABEF-B910-70E23048EB80}"/>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1068BEAF-27B4-AC5D-68D4-2DC1AF0FF668}"/>
              </a:ext>
            </a:extLst>
          </p:cNvPr>
          <p:cNvSpPr>
            <a:spLocks noGrp="1"/>
          </p:cNvSpPr>
          <p:nvPr>
            <p:ph type="sldNum" sz="quarter" idx="4"/>
          </p:nvPr>
        </p:nvSpPr>
        <p:spPr/>
        <p:txBody>
          <a:bodyPr/>
          <a:lstStyle/>
          <a:p>
            <a:fld id="{528F71E4-6861-4081-93F7-1CE13C0AE979}" type="slidenum">
              <a:rPr lang="ko-KR" altLang="en-US" smtClean="0"/>
              <a:pPr/>
              <a:t>78</a:t>
            </a:fld>
            <a:endParaRPr lang="ko-KR" altLang="en-US" dirty="0"/>
          </a:p>
        </p:txBody>
      </p:sp>
      <p:sp>
        <p:nvSpPr>
          <p:cNvPr id="4" name="TextBox 3">
            <a:extLst>
              <a:ext uri="{FF2B5EF4-FFF2-40B4-BE49-F238E27FC236}">
                <a16:creationId xmlns:a16="http://schemas.microsoft.com/office/drawing/2014/main" id="{F7041A9A-A181-A316-B46F-3B0045D946C1}"/>
              </a:ext>
            </a:extLst>
          </p:cNvPr>
          <p:cNvSpPr txBox="1"/>
          <p:nvPr/>
        </p:nvSpPr>
        <p:spPr>
          <a:xfrm>
            <a:off x="256615" y="234175"/>
            <a:ext cx="7688002" cy="369332"/>
          </a:xfrm>
          <a:prstGeom prst="rect">
            <a:avLst/>
          </a:prstGeom>
          <a:noFill/>
        </p:spPr>
        <p:txBody>
          <a:bodyPr wrap="none" lIns="0" tIns="0" rIns="0" bIns="0" rtlCol="0">
            <a:spAutoFit/>
          </a:bodyPr>
          <a:lstStyle/>
          <a:p>
            <a:pPr algn="l"/>
            <a:r>
              <a:rPr kumimoji="1" lang="ko-Kore-KR" altLang="en-US" sz="2400" b="1" spc="-40" dirty="0">
                <a:solidFill>
                  <a:srgbClr val="C00000"/>
                </a:solidFill>
                <a:latin typeface="+mn-ea"/>
              </a:rPr>
              <a:t>신제품 개발</a:t>
            </a:r>
            <a:r>
              <a:rPr kumimoji="1" lang="ko-Kore-KR" altLang="en-US" sz="2400" spc="-40" dirty="0">
                <a:latin typeface="+mn-ea"/>
              </a:rPr>
              <a:t>과 </a:t>
            </a:r>
            <a:r>
              <a:rPr kumimoji="1" lang="ko-Kore-KR" altLang="en-US" sz="2400" b="1" spc="-40" dirty="0">
                <a:solidFill>
                  <a:srgbClr val="1D6FA9"/>
                </a:solidFill>
                <a:latin typeface="+mn-ea"/>
              </a:rPr>
              <a:t>기존 제품 가격설정</a:t>
            </a:r>
            <a:r>
              <a:rPr kumimoji="1" lang="ko-Kore-KR" altLang="en-US" sz="2400" spc="-40" dirty="0">
                <a:latin typeface="+mn-ea"/>
              </a:rPr>
              <a:t>이 동시에 필요한 이유</a:t>
            </a:r>
          </a:p>
        </p:txBody>
      </p:sp>
      <p:sp>
        <p:nvSpPr>
          <p:cNvPr id="6" name="TextBox 5">
            <a:extLst>
              <a:ext uri="{FF2B5EF4-FFF2-40B4-BE49-F238E27FC236}">
                <a16:creationId xmlns:a16="http://schemas.microsoft.com/office/drawing/2014/main" id="{449DCC2D-9BA0-2B6C-F997-9EBA8B73C406}"/>
              </a:ext>
            </a:extLst>
          </p:cNvPr>
          <p:cNvSpPr txBox="1"/>
          <p:nvPr/>
        </p:nvSpPr>
        <p:spPr>
          <a:xfrm>
            <a:off x="446017" y="1444487"/>
            <a:ext cx="5197480" cy="615553"/>
          </a:xfrm>
          <a:prstGeom prst="rect">
            <a:avLst/>
          </a:prstGeom>
          <a:noFill/>
        </p:spPr>
        <p:txBody>
          <a:bodyPr wrap="square" lIns="0" tIns="0" rIns="0" bIns="0" rtlCol="0">
            <a:spAutoFit/>
          </a:bodyPr>
          <a:lstStyle/>
          <a:p>
            <a:pPr algn="l"/>
            <a:r>
              <a:rPr kumimoji="1" lang="en-US" altLang="ko-Kore-KR" sz="2000" spc="-40" dirty="0">
                <a:latin typeface="+mn-ea"/>
              </a:rPr>
              <a:t>1</a:t>
            </a:r>
            <a:r>
              <a:rPr kumimoji="1" lang="en-US" altLang="ko-KR" sz="2000" spc="-40" dirty="0">
                <a:latin typeface="+mn-ea"/>
              </a:rPr>
              <a:t>) </a:t>
            </a:r>
            <a:r>
              <a:rPr kumimoji="1" lang="ko-KR" altLang="en-US" sz="2000" spc="-40" dirty="0">
                <a:latin typeface="+mn-ea"/>
              </a:rPr>
              <a:t>신 제품군의 </a:t>
            </a:r>
            <a:r>
              <a:rPr kumimoji="1" lang="en-US" altLang="ko-KR" sz="2000" spc="-40" dirty="0">
                <a:latin typeface="+mn-ea"/>
              </a:rPr>
              <a:t>product design</a:t>
            </a:r>
          </a:p>
          <a:p>
            <a:pPr algn="l"/>
            <a:r>
              <a:rPr kumimoji="1" lang="en-US" altLang="ko-Kore-KR" sz="2000" spc="-40" dirty="0">
                <a:latin typeface="+mn-ea"/>
              </a:rPr>
              <a:t>2) </a:t>
            </a:r>
            <a:r>
              <a:rPr kumimoji="1" lang="ko-Kore-KR" altLang="en-US" sz="2000" spc="-40" dirty="0">
                <a:latin typeface="+mn-ea"/>
              </a:rPr>
              <a:t>기존 제품들의 가격 재설정</a:t>
            </a:r>
            <a:r>
              <a:rPr kumimoji="1" lang="en-US" altLang="ko-Kore-KR" sz="2000" spc="-40" dirty="0">
                <a:latin typeface="+mn-ea"/>
              </a:rPr>
              <a:t> </a:t>
            </a:r>
            <a:r>
              <a:rPr kumimoji="1" lang="en-US" altLang="ko-KR" sz="2000" spc="-40" dirty="0">
                <a:latin typeface="+mn-ea"/>
              </a:rPr>
              <a:t>[design fix]</a:t>
            </a:r>
            <a:endParaRPr kumimoji="1" lang="ko-Kore-KR" altLang="en-US" sz="2000" spc="-40" dirty="0">
              <a:latin typeface="+mn-ea"/>
            </a:endParaRPr>
          </a:p>
        </p:txBody>
      </p:sp>
      <p:sp>
        <p:nvSpPr>
          <p:cNvPr id="7" name="TextBox 6">
            <a:extLst>
              <a:ext uri="{FF2B5EF4-FFF2-40B4-BE49-F238E27FC236}">
                <a16:creationId xmlns:a16="http://schemas.microsoft.com/office/drawing/2014/main" id="{B2CE0F20-EB87-786D-05A8-F9F9F0DAA59F}"/>
              </a:ext>
            </a:extLst>
          </p:cNvPr>
          <p:cNvSpPr txBox="1"/>
          <p:nvPr/>
        </p:nvSpPr>
        <p:spPr>
          <a:xfrm>
            <a:off x="446016" y="800268"/>
            <a:ext cx="3499356" cy="369332"/>
          </a:xfrm>
          <a:prstGeom prst="rect">
            <a:avLst/>
          </a:prstGeom>
          <a:noFill/>
        </p:spPr>
        <p:txBody>
          <a:bodyPr wrap="none" lIns="0" tIns="0" rIns="0" bIns="0" rtlCol="0">
            <a:spAutoFit/>
          </a:bodyPr>
          <a:lstStyle/>
          <a:p>
            <a:pPr algn="l"/>
            <a:r>
              <a:rPr kumimoji="1" lang="en-US" altLang="ko-Kore-KR" sz="2400" b="1" dirty="0"/>
              <a:t>∑ profit(</a:t>
            </a:r>
            <a:r>
              <a:rPr kumimoji="1" lang="ko-Kore-KR" altLang="en-US" sz="2400" b="1" dirty="0"/>
              <a:t>신규</a:t>
            </a:r>
            <a:r>
              <a:rPr kumimoji="1" lang="en-US" altLang="ko-Kore-KR" sz="2400" b="1" dirty="0"/>
              <a:t>)  + profit(</a:t>
            </a:r>
            <a:r>
              <a:rPr kumimoji="1" lang="ko-Kore-KR" altLang="en-US" sz="2400" b="1" dirty="0"/>
              <a:t>기존</a:t>
            </a:r>
            <a:r>
              <a:rPr kumimoji="1" lang="en-US" altLang="ko-Kore-KR" sz="2400" b="1" dirty="0"/>
              <a:t>)</a:t>
            </a:r>
            <a:endParaRPr kumimoji="1" lang="ko-Kore-KR" altLang="en-US" sz="3600" b="1" spc="-40" dirty="0">
              <a:latin typeface="+mn-ea"/>
            </a:endParaRPr>
          </a:p>
        </p:txBody>
      </p:sp>
      <p:pic>
        <p:nvPicPr>
          <p:cNvPr id="9" name="그림 8">
            <a:extLst>
              <a:ext uri="{FF2B5EF4-FFF2-40B4-BE49-F238E27FC236}">
                <a16:creationId xmlns:a16="http://schemas.microsoft.com/office/drawing/2014/main" id="{EFF06F5F-950A-DA0E-35BA-F41DB023E952}"/>
              </a:ext>
            </a:extLst>
          </p:cNvPr>
          <p:cNvPicPr>
            <a:picLocks noChangeAspect="1"/>
          </p:cNvPicPr>
          <p:nvPr/>
        </p:nvPicPr>
        <p:blipFill>
          <a:blip r:embed="rId3"/>
          <a:stretch>
            <a:fillRect/>
          </a:stretch>
        </p:blipFill>
        <p:spPr>
          <a:xfrm>
            <a:off x="4920811" y="686012"/>
            <a:ext cx="4102100" cy="939800"/>
          </a:xfrm>
          <a:prstGeom prst="rect">
            <a:avLst/>
          </a:prstGeom>
        </p:spPr>
      </p:pic>
      <p:pic>
        <p:nvPicPr>
          <p:cNvPr id="10" name="그림 9">
            <a:extLst>
              <a:ext uri="{FF2B5EF4-FFF2-40B4-BE49-F238E27FC236}">
                <a16:creationId xmlns:a16="http://schemas.microsoft.com/office/drawing/2014/main" id="{C75570C2-8C41-2888-FD0D-E822796421DB}"/>
              </a:ext>
            </a:extLst>
          </p:cNvPr>
          <p:cNvPicPr>
            <a:picLocks noChangeAspect="1"/>
          </p:cNvPicPr>
          <p:nvPr/>
        </p:nvPicPr>
        <p:blipFill>
          <a:blip r:embed="rId4"/>
          <a:stretch>
            <a:fillRect/>
          </a:stretch>
        </p:blipFill>
        <p:spPr>
          <a:xfrm>
            <a:off x="6075131" y="1558431"/>
            <a:ext cx="2921000" cy="1028700"/>
          </a:xfrm>
          <a:prstGeom prst="rect">
            <a:avLst/>
          </a:prstGeom>
        </p:spPr>
      </p:pic>
      <p:sp>
        <p:nvSpPr>
          <p:cNvPr id="11" name="TextBox 10">
            <a:extLst>
              <a:ext uri="{FF2B5EF4-FFF2-40B4-BE49-F238E27FC236}">
                <a16:creationId xmlns:a16="http://schemas.microsoft.com/office/drawing/2014/main" id="{550ED87F-6EB9-6C4A-70DA-39551E1FBB9B}"/>
              </a:ext>
            </a:extLst>
          </p:cNvPr>
          <p:cNvSpPr txBox="1"/>
          <p:nvPr/>
        </p:nvSpPr>
        <p:spPr>
          <a:xfrm>
            <a:off x="582494" y="2159728"/>
            <a:ext cx="5056512" cy="307777"/>
          </a:xfrm>
          <a:prstGeom prst="rect">
            <a:avLst/>
          </a:prstGeom>
          <a:noFill/>
        </p:spPr>
        <p:txBody>
          <a:bodyPr wrap="none" lIns="0" tIns="0" rIns="0" bIns="0" rtlCol="0">
            <a:spAutoFit/>
          </a:bodyPr>
          <a:lstStyle/>
          <a:p>
            <a:pPr algn="l"/>
            <a:r>
              <a:rPr kumimoji="1" lang="en-US" altLang="ko-Kore-KR" sz="2000" b="1" spc="-40" dirty="0">
                <a:latin typeface="+mn-ea"/>
              </a:rPr>
              <a:t>Consec</a:t>
            </a:r>
            <a:r>
              <a:rPr kumimoji="1" lang="en-US" altLang="ko-KR" sz="2000" b="1" spc="-40" dirty="0">
                <a:latin typeface="+mn-ea"/>
              </a:rPr>
              <a:t>utive </a:t>
            </a:r>
            <a:r>
              <a:rPr kumimoji="1" lang="en-US" altLang="ko-KR" sz="2000" b="1" spc="-40" dirty="0">
                <a:latin typeface="+mn-ea"/>
                <a:sym typeface="Wingdings" pitchFamily="2" charset="2"/>
              </a:rPr>
              <a:t> </a:t>
            </a:r>
            <a:r>
              <a:rPr kumimoji="1" lang="en-US" altLang="ko-KR" sz="2000" strike="sngStrike" spc="-40" dirty="0">
                <a:latin typeface="+mn-ea"/>
                <a:sym typeface="Wingdings" pitchFamily="2" charset="2"/>
              </a:rPr>
              <a:t>global optimal </a:t>
            </a:r>
            <a:r>
              <a:rPr kumimoji="1" lang="en-US" altLang="ko-KR" sz="2000" spc="-40" dirty="0">
                <a:latin typeface="+mn-ea"/>
                <a:sym typeface="Wingdings" pitchFamily="2" charset="2"/>
              </a:rPr>
              <a:t> </a:t>
            </a:r>
            <a:r>
              <a:rPr kumimoji="1" lang="en-US" altLang="ko-KR" sz="2000" b="1" spc="-40" dirty="0">
                <a:latin typeface="+mn-ea"/>
                <a:sym typeface="Wingdings" pitchFamily="2" charset="2"/>
              </a:rPr>
              <a:t>sub-optimal</a:t>
            </a:r>
            <a:endParaRPr kumimoji="1" lang="ko-Kore-KR" altLang="en-US" sz="2000" b="1" strike="sngStrike" spc="-40" dirty="0">
              <a:latin typeface="+mn-ea"/>
            </a:endParaRPr>
          </a:p>
        </p:txBody>
      </p:sp>
      <p:sp>
        <p:nvSpPr>
          <p:cNvPr id="12" name="직사각형 11">
            <a:extLst>
              <a:ext uri="{FF2B5EF4-FFF2-40B4-BE49-F238E27FC236}">
                <a16:creationId xmlns:a16="http://schemas.microsoft.com/office/drawing/2014/main" id="{B2269EDD-8A50-86D2-CBFB-2664711A12CE}"/>
              </a:ext>
            </a:extLst>
          </p:cNvPr>
          <p:cNvSpPr/>
          <p:nvPr/>
        </p:nvSpPr>
        <p:spPr>
          <a:xfrm>
            <a:off x="134695" y="4495905"/>
            <a:ext cx="1854346" cy="83976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New product family</a:t>
            </a:r>
          </a:p>
          <a:p>
            <a:pPr algn="ctr"/>
            <a:r>
              <a:rPr kumimoji="1" lang="en-US" altLang="ko-Kore-KR" dirty="0">
                <a:solidFill>
                  <a:schemeClr val="tx1"/>
                </a:solidFill>
              </a:rPr>
              <a:t>Module selection</a:t>
            </a:r>
            <a:endParaRPr kumimoji="1" lang="ko-Kore-KR" altLang="en-US" dirty="0">
              <a:solidFill>
                <a:schemeClr val="tx1"/>
              </a:solidFill>
            </a:endParaRPr>
          </a:p>
        </p:txBody>
      </p:sp>
      <p:sp>
        <p:nvSpPr>
          <p:cNvPr id="13" name="직사각형 12">
            <a:extLst>
              <a:ext uri="{FF2B5EF4-FFF2-40B4-BE49-F238E27FC236}">
                <a16:creationId xmlns:a16="http://schemas.microsoft.com/office/drawing/2014/main" id="{1B890022-9955-4EFC-19CE-95CC07DD1A18}"/>
              </a:ext>
            </a:extLst>
          </p:cNvPr>
          <p:cNvSpPr/>
          <p:nvPr/>
        </p:nvSpPr>
        <p:spPr>
          <a:xfrm>
            <a:off x="2438508" y="4495904"/>
            <a:ext cx="1827248" cy="83976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Existing products</a:t>
            </a:r>
          </a:p>
          <a:p>
            <a:pPr algn="ctr"/>
            <a:r>
              <a:rPr kumimoji="1" lang="en-US" altLang="ko-Kore-KR" dirty="0">
                <a:solidFill>
                  <a:schemeClr val="tx1"/>
                </a:solidFill>
              </a:rPr>
              <a:t>Optimize profit</a:t>
            </a:r>
            <a:endParaRPr kumimoji="1" lang="ko-Kore-KR" altLang="en-US" dirty="0">
              <a:solidFill>
                <a:schemeClr val="tx1"/>
              </a:solidFill>
            </a:endParaRPr>
          </a:p>
        </p:txBody>
      </p:sp>
      <p:cxnSp>
        <p:nvCxnSpPr>
          <p:cNvPr id="14" name="직선 화살표 연결선 13">
            <a:extLst>
              <a:ext uri="{FF2B5EF4-FFF2-40B4-BE49-F238E27FC236}">
                <a16:creationId xmlns:a16="http://schemas.microsoft.com/office/drawing/2014/main" id="{F777B2ED-E31F-7206-CFFE-BF7A28F9B8BF}"/>
              </a:ext>
            </a:extLst>
          </p:cNvPr>
          <p:cNvCxnSpPr>
            <a:cxnSpLocks/>
            <a:stCxn id="12" idx="3"/>
            <a:endCxn id="13" idx="1"/>
          </p:cNvCxnSpPr>
          <p:nvPr/>
        </p:nvCxnSpPr>
        <p:spPr>
          <a:xfrm flipV="1">
            <a:off x="1989041" y="4915785"/>
            <a:ext cx="44946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3BB82490-4B82-D658-C1BC-4710B8E444BD}"/>
              </a:ext>
            </a:extLst>
          </p:cNvPr>
          <p:cNvSpPr/>
          <p:nvPr/>
        </p:nvSpPr>
        <p:spPr>
          <a:xfrm>
            <a:off x="4715223" y="3964936"/>
            <a:ext cx="1613352" cy="83976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Set price of </a:t>
            </a:r>
          </a:p>
          <a:p>
            <a:pPr algn="ctr"/>
            <a:r>
              <a:rPr kumimoji="1" lang="en-US" altLang="ko-Kore-KR" dirty="0">
                <a:solidFill>
                  <a:schemeClr val="tx1"/>
                </a:solidFill>
              </a:rPr>
              <a:t>exiting products</a:t>
            </a:r>
            <a:endParaRPr kumimoji="1" lang="ko-Kore-KR" altLang="en-US" dirty="0">
              <a:solidFill>
                <a:schemeClr val="tx1"/>
              </a:solidFill>
            </a:endParaRPr>
          </a:p>
        </p:txBody>
      </p:sp>
      <p:sp>
        <p:nvSpPr>
          <p:cNvPr id="31" name="직사각형 30">
            <a:extLst>
              <a:ext uri="{FF2B5EF4-FFF2-40B4-BE49-F238E27FC236}">
                <a16:creationId xmlns:a16="http://schemas.microsoft.com/office/drawing/2014/main" id="{4308C81A-E9D1-7776-A1F8-3D78C138A85E}"/>
              </a:ext>
            </a:extLst>
          </p:cNvPr>
          <p:cNvSpPr/>
          <p:nvPr/>
        </p:nvSpPr>
        <p:spPr>
          <a:xfrm>
            <a:off x="4715223" y="5184136"/>
            <a:ext cx="1613352" cy="83976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Discontinued</a:t>
            </a:r>
          </a:p>
          <a:p>
            <a:pPr algn="ctr"/>
            <a:r>
              <a:rPr kumimoji="1" lang="en-US" altLang="ko-Kore-KR" dirty="0">
                <a:solidFill>
                  <a:schemeClr val="tx1"/>
                </a:solidFill>
              </a:rPr>
              <a:t>(Min order ratio)</a:t>
            </a:r>
          </a:p>
        </p:txBody>
      </p:sp>
      <p:cxnSp>
        <p:nvCxnSpPr>
          <p:cNvPr id="32" name="직선 화살표 연결선 31">
            <a:extLst>
              <a:ext uri="{FF2B5EF4-FFF2-40B4-BE49-F238E27FC236}">
                <a16:creationId xmlns:a16="http://schemas.microsoft.com/office/drawing/2014/main" id="{2EB8D4B7-61CF-FDB5-6051-92BE77C12B82}"/>
              </a:ext>
            </a:extLst>
          </p:cNvPr>
          <p:cNvCxnSpPr>
            <a:cxnSpLocks/>
            <a:stCxn id="13" idx="3"/>
            <a:endCxn id="30" idx="1"/>
          </p:cNvCxnSpPr>
          <p:nvPr/>
        </p:nvCxnSpPr>
        <p:spPr>
          <a:xfrm flipV="1">
            <a:off x="4265756" y="4384817"/>
            <a:ext cx="449467" cy="530968"/>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8FD8C2F-F2F0-C568-AEAF-A589DC3FC0DE}"/>
              </a:ext>
            </a:extLst>
          </p:cNvPr>
          <p:cNvCxnSpPr>
            <a:cxnSpLocks/>
            <a:stCxn id="13" idx="3"/>
            <a:endCxn id="31" idx="1"/>
          </p:cNvCxnSpPr>
          <p:nvPr/>
        </p:nvCxnSpPr>
        <p:spPr>
          <a:xfrm>
            <a:off x="4265756" y="4915785"/>
            <a:ext cx="449467" cy="688232"/>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5391E22-6F62-7D0E-6A78-E65B49C04223}"/>
              </a:ext>
            </a:extLst>
          </p:cNvPr>
          <p:cNvCxnSpPr>
            <a:cxnSpLocks/>
            <a:stCxn id="30" idx="3"/>
            <a:endCxn id="67" idx="1"/>
          </p:cNvCxnSpPr>
          <p:nvPr/>
        </p:nvCxnSpPr>
        <p:spPr>
          <a:xfrm>
            <a:off x="6328575" y="4384817"/>
            <a:ext cx="817308" cy="5107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F80B82F3-186B-2DB9-F34A-49371B740C7F}"/>
              </a:ext>
            </a:extLst>
          </p:cNvPr>
          <p:cNvCxnSpPr>
            <a:cxnSpLocks/>
            <a:stCxn id="31" idx="3"/>
            <a:endCxn id="67" idx="1"/>
          </p:cNvCxnSpPr>
          <p:nvPr/>
        </p:nvCxnSpPr>
        <p:spPr>
          <a:xfrm flipV="1">
            <a:off x="6328575" y="4895561"/>
            <a:ext cx="817308" cy="708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655E8227-E028-1173-DFCE-21D67CBFA72A}"/>
              </a:ext>
            </a:extLst>
          </p:cNvPr>
          <p:cNvSpPr/>
          <p:nvPr/>
        </p:nvSpPr>
        <p:spPr>
          <a:xfrm>
            <a:off x="7145883" y="4495904"/>
            <a:ext cx="1505210" cy="79931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Change Quantity &amp; cost</a:t>
            </a:r>
            <a:endParaRPr kumimoji="1" lang="ko-Kore-KR" altLang="en-US" dirty="0">
              <a:solidFill>
                <a:schemeClr val="tx1"/>
              </a:solidFill>
            </a:endParaRPr>
          </a:p>
        </p:txBody>
      </p:sp>
      <p:cxnSp>
        <p:nvCxnSpPr>
          <p:cNvPr id="78" name="꺾인 연결선[E] 77">
            <a:extLst>
              <a:ext uri="{FF2B5EF4-FFF2-40B4-BE49-F238E27FC236}">
                <a16:creationId xmlns:a16="http://schemas.microsoft.com/office/drawing/2014/main" id="{A66113B3-DD00-EEB5-A499-8C457860811D}"/>
              </a:ext>
            </a:extLst>
          </p:cNvPr>
          <p:cNvCxnSpPr>
            <a:stCxn id="67" idx="3"/>
            <a:endCxn id="12" idx="2"/>
          </p:cNvCxnSpPr>
          <p:nvPr/>
        </p:nvCxnSpPr>
        <p:spPr>
          <a:xfrm flipH="1">
            <a:off x="1061868" y="4895561"/>
            <a:ext cx="7589225" cy="440106"/>
          </a:xfrm>
          <a:prstGeom prst="bentConnector4">
            <a:avLst>
              <a:gd name="adj1" fmla="val -3012"/>
              <a:gd name="adj2" fmla="val 33547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3CBBC3D-20F7-1568-84BE-7177E2B794EE}"/>
              </a:ext>
            </a:extLst>
          </p:cNvPr>
          <p:cNvSpPr txBox="1"/>
          <p:nvPr/>
        </p:nvSpPr>
        <p:spPr>
          <a:xfrm>
            <a:off x="38321" y="3950556"/>
            <a:ext cx="2266005" cy="276999"/>
          </a:xfrm>
          <a:prstGeom prst="rect">
            <a:avLst/>
          </a:prstGeom>
          <a:noFill/>
        </p:spPr>
        <p:txBody>
          <a:bodyPr wrap="none" lIns="0" tIns="0" rIns="0" bIns="0" rtlCol="0">
            <a:spAutoFit/>
          </a:bodyPr>
          <a:lstStyle/>
          <a:p>
            <a:pPr algn="l"/>
            <a:r>
              <a:rPr kumimoji="1" lang="en-US" altLang="ko-Kore-KR" spc="-40" dirty="0">
                <a:latin typeface="+mn-ea"/>
              </a:rPr>
              <a:t>Min. Supply chain cost</a:t>
            </a:r>
          </a:p>
        </p:txBody>
      </p:sp>
      <p:sp>
        <p:nvSpPr>
          <p:cNvPr id="87" name="TextBox 86">
            <a:extLst>
              <a:ext uri="{FF2B5EF4-FFF2-40B4-BE49-F238E27FC236}">
                <a16:creationId xmlns:a16="http://schemas.microsoft.com/office/drawing/2014/main" id="{DB08A7F7-3B94-6789-2287-0AAB11C8DCEC}"/>
              </a:ext>
            </a:extLst>
          </p:cNvPr>
          <p:cNvSpPr txBox="1"/>
          <p:nvPr/>
        </p:nvSpPr>
        <p:spPr>
          <a:xfrm>
            <a:off x="6581171" y="3937523"/>
            <a:ext cx="2515432" cy="276999"/>
          </a:xfrm>
          <a:prstGeom prst="rect">
            <a:avLst/>
          </a:prstGeom>
          <a:noFill/>
        </p:spPr>
        <p:txBody>
          <a:bodyPr wrap="none" lIns="0" tIns="0" rIns="0" bIns="0" rtlCol="0">
            <a:spAutoFit/>
          </a:bodyPr>
          <a:lstStyle/>
          <a:p>
            <a:pPr algn="l"/>
            <a:r>
              <a:rPr kumimoji="1" lang="en-US" altLang="ko-Kore-KR" spc="-40" dirty="0">
                <a:solidFill>
                  <a:schemeClr val="tx1">
                    <a:lumMod val="50000"/>
                    <a:lumOff val="50000"/>
                  </a:schemeClr>
                </a:solidFill>
                <a:latin typeface="+mn-ea"/>
              </a:rPr>
              <a:t>Loss of quantity discount</a:t>
            </a:r>
            <a:endParaRPr kumimoji="1" lang="ko-Kore-KR" altLang="en-US" spc="-40" dirty="0">
              <a:solidFill>
                <a:schemeClr val="tx1">
                  <a:lumMod val="50000"/>
                  <a:lumOff val="50000"/>
                </a:schemeClr>
              </a:solidFill>
              <a:latin typeface="+mn-ea"/>
            </a:endParaRPr>
          </a:p>
        </p:txBody>
      </p:sp>
      <p:sp>
        <p:nvSpPr>
          <p:cNvPr id="88" name="TextBox 87">
            <a:extLst>
              <a:ext uri="{FF2B5EF4-FFF2-40B4-BE49-F238E27FC236}">
                <a16:creationId xmlns:a16="http://schemas.microsoft.com/office/drawing/2014/main" id="{6F04EBCA-7E64-7F4E-507C-8D992FDC0204}"/>
              </a:ext>
            </a:extLst>
          </p:cNvPr>
          <p:cNvSpPr txBox="1"/>
          <p:nvPr/>
        </p:nvSpPr>
        <p:spPr>
          <a:xfrm>
            <a:off x="6581171" y="5726674"/>
            <a:ext cx="1908921" cy="276999"/>
          </a:xfrm>
          <a:prstGeom prst="rect">
            <a:avLst/>
          </a:prstGeom>
          <a:noFill/>
        </p:spPr>
        <p:txBody>
          <a:bodyPr wrap="none" lIns="0" tIns="0" rIns="0" bIns="0" rtlCol="0">
            <a:spAutoFit/>
          </a:bodyPr>
          <a:lstStyle/>
          <a:p>
            <a:pPr algn="l"/>
            <a:r>
              <a:rPr kumimoji="1" lang="en-US" altLang="ko-Kore-KR" spc="-40" dirty="0">
                <a:solidFill>
                  <a:schemeClr val="tx1">
                    <a:lumMod val="50000"/>
                    <a:lumOff val="50000"/>
                  </a:schemeClr>
                </a:solidFill>
                <a:latin typeface="+mn-ea"/>
              </a:rPr>
              <a:t>Loss of Set-up cost</a:t>
            </a:r>
          </a:p>
        </p:txBody>
      </p:sp>
      <p:sp>
        <p:nvSpPr>
          <p:cNvPr id="89" name="TextBox 88">
            <a:extLst>
              <a:ext uri="{FF2B5EF4-FFF2-40B4-BE49-F238E27FC236}">
                <a16:creationId xmlns:a16="http://schemas.microsoft.com/office/drawing/2014/main" id="{D7030299-E7A1-8CB5-A142-8AE5F10EA5C3}"/>
              </a:ext>
            </a:extLst>
          </p:cNvPr>
          <p:cNvSpPr txBox="1"/>
          <p:nvPr/>
        </p:nvSpPr>
        <p:spPr>
          <a:xfrm>
            <a:off x="446016" y="2666825"/>
            <a:ext cx="4947508" cy="923330"/>
          </a:xfrm>
          <a:prstGeom prst="rect">
            <a:avLst/>
          </a:prstGeom>
          <a:noFill/>
        </p:spPr>
        <p:txBody>
          <a:bodyPr wrap="none" lIns="0" tIns="0" rIns="0" bIns="0" rtlCol="0">
            <a:spAutoFit/>
          </a:bodyPr>
          <a:lstStyle/>
          <a:p>
            <a:pPr algn="l"/>
            <a:r>
              <a:rPr kumimoji="1" lang="ko-Kore-KR" altLang="en-US" sz="2000" spc="-40" dirty="0">
                <a:latin typeface="+mn-ea"/>
              </a:rPr>
              <a:t>동시에 고려가 되어야 더 효율적인 의사결정</a:t>
            </a:r>
            <a:endParaRPr kumimoji="1" lang="en-US" altLang="ko-Kore-KR" sz="2000" spc="-40" dirty="0">
              <a:latin typeface="+mn-ea"/>
            </a:endParaRPr>
          </a:p>
          <a:p>
            <a:pPr algn="l"/>
            <a:r>
              <a:rPr kumimoji="1" lang="ko-Kore-KR" altLang="en-US" sz="2000" spc="-40" dirty="0">
                <a:latin typeface="+mn-ea"/>
              </a:rPr>
              <a:t> </a:t>
            </a:r>
            <a:r>
              <a:rPr kumimoji="1" lang="en-US" altLang="ko-Kore-KR" sz="2000" spc="-40" dirty="0">
                <a:latin typeface="+mn-ea"/>
              </a:rPr>
              <a:t>- </a:t>
            </a:r>
            <a:r>
              <a:rPr kumimoji="1" lang="ko-Kore-KR" altLang="en-US" sz="2000" spc="-40" dirty="0">
                <a:latin typeface="+mn-ea"/>
              </a:rPr>
              <a:t>공급망 비용 최소화</a:t>
            </a:r>
            <a:endParaRPr kumimoji="1" lang="en-US" altLang="ko-Kore-KR" sz="2000" spc="-40" dirty="0">
              <a:latin typeface="+mn-ea"/>
            </a:endParaRPr>
          </a:p>
          <a:p>
            <a:pPr algn="l"/>
            <a:r>
              <a:rPr kumimoji="1" lang="en-US" altLang="ko-Kore-KR" sz="2000" spc="-40" dirty="0">
                <a:latin typeface="+mn-ea"/>
              </a:rPr>
              <a:t> </a:t>
            </a:r>
            <a:r>
              <a:rPr kumimoji="1" lang="en-US" altLang="ko-KR" sz="2000" spc="-40" dirty="0">
                <a:latin typeface="+mn-ea"/>
              </a:rPr>
              <a:t>- </a:t>
            </a:r>
            <a:r>
              <a:rPr kumimoji="1" lang="ko-Kore-KR" altLang="en-US" sz="2000" spc="-40" dirty="0">
                <a:latin typeface="+mn-ea"/>
              </a:rPr>
              <a:t>전체 수익 최대화 </a:t>
            </a:r>
            <a:endParaRPr kumimoji="1" lang="en-US" altLang="ko-Kore-KR" sz="2000" spc="-40" dirty="0">
              <a:latin typeface="+mn-ea"/>
            </a:endParaRPr>
          </a:p>
        </p:txBody>
      </p:sp>
      <p:pic>
        <p:nvPicPr>
          <p:cNvPr id="90" name="그림 89">
            <a:extLst>
              <a:ext uri="{FF2B5EF4-FFF2-40B4-BE49-F238E27FC236}">
                <a16:creationId xmlns:a16="http://schemas.microsoft.com/office/drawing/2014/main" id="{34F5F9C5-786E-CC9C-2BA2-8E32F2C37508}"/>
              </a:ext>
            </a:extLst>
          </p:cNvPr>
          <p:cNvPicPr>
            <a:picLocks noChangeAspect="1"/>
          </p:cNvPicPr>
          <p:nvPr/>
        </p:nvPicPr>
        <p:blipFill>
          <a:blip r:embed="rId5"/>
          <a:stretch>
            <a:fillRect/>
          </a:stretch>
        </p:blipFill>
        <p:spPr>
          <a:xfrm>
            <a:off x="2304326" y="5433339"/>
            <a:ext cx="1961292" cy="454336"/>
          </a:xfrm>
          <a:prstGeom prst="rect">
            <a:avLst/>
          </a:prstGeom>
        </p:spPr>
      </p:pic>
      <p:sp>
        <p:nvSpPr>
          <p:cNvPr id="91" name="호 90">
            <a:extLst>
              <a:ext uri="{FF2B5EF4-FFF2-40B4-BE49-F238E27FC236}">
                <a16:creationId xmlns:a16="http://schemas.microsoft.com/office/drawing/2014/main" id="{35C99232-32F2-DC69-DB23-D68E1D036900}"/>
              </a:ext>
            </a:extLst>
          </p:cNvPr>
          <p:cNvSpPr/>
          <p:nvPr/>
        </p:nvSpPr>
        <p:spPr>
          <a:xfrm rot="2963748">
            <a:off x="3908955" y="4562991"/>
            <a:ext cx="685365" cy="685365"/>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Tree>
    <p:extLst>
      <p:ext uri="{BB962C8B-B14F-4D97-AF65-F5344CB8AC3E}">
        <p14:creationId xmlns:p14="http://schemas.microsoft.com/office/powerpoint/2010/main" val="4142582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392524-777D-ABEF-B910-70E23048EB80}"/>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1068BEAF-27B4-AC5D-68D4-2DC1AF0FF668}"/>
              </a:ext>
            </a:extLst>
          </p:cNvPr>
          <p:cNvSpPr>
            <a:spLocks noGrp="1"/>
          </p:cNvSpPr>
          <p:nvPr>
            <p:ph type="sldNum" sz="quarter" idx="4"/>
          </p:nvPr>
        </p:nvSpPr>
        <p:spPr/>
        <p:txBody>
          <a:bodyPr/>
          <a:lstStyle/>
          <a:p>
            <a:fld id="{528F71E4-6861-4081-93F7-1CE13C0AE979}" type="slidenum">
              <a:rPr lang="ko-KR" altLang="en-US" smtClean="0"/>
              <a:pPr/>
              <a:t>79</a:t>
            </a:fld>
            <a:endParaRPr lang="ko-KR" altLang="en-US" dirty="0"/>
          </a:p>
        </p:txBody>
      </p:sp>
      <p:sp>
        <p:nvSpPr>
          <p:cNvPr id="4" name="TextBox 3">
            <a:extLst>
              <a:ext uri="{FF2B5EF4-FFF2-40B4-BE49-F238E27FC236}">
                <a16:creationId xmlns:a16="http://schemas.microsoft.com/office/drawing/2014/main" id="{F7041A9A-A181-A316-B46F-3B0045D946C1}"/>
              </a:ext>
            </a:extLst>
          </p:cNvPr>
          <p:cNvSpPr txBox="1"/>
          <p:nvPr/>
        </p:nvSpPr>
        <p:spPr>
          <a:xfrm>
            <a:off x="256614" y="234175"/>
            <a:ext cx="8592749" cy="1569660"/>
          </a:xfrm>
          <a:prstGeom prst="rect">
            <a:avLst/>
          </a:prstGeom>
          <a:noFill/>
        </p:spPr>
        <p:txBody>
          <a:bodyPr wrap="square" lIns="0" tIns="0" rIns="0" bIns="0" rtlCol="0">
            <a:spAutoFit/>
          </a:bodyPr>
          <a:lstStyle/>
          <a:p>
            <a:r>
              <a:rPr kumimoji="1" lang="ko-Kore-KR" altLang="en-US" sz="2400" spc="-40" dirty="0">
                <a:solidFill>
                  <a:srgbClr val="C00000"/>
                </a:solidFill>
                <a:latin typeface="+mn-ea"/>
              </a:rPr>
              <a:t>신규 제품군 개발 </a:t>
            </a:r>
            <a:r>
              <a:rPr kumimoji="1" lang="en-US" altLang="ko-Kore-KR" sz="2400" spc="-40" dirty="0">
                <a:latin typeface="+mn-ea"/>
              </a:rPr>
              <a:t>+ </a:t>
            </a:r>
            <a:r>
              <a:rPr kumimoji="1" lang="ko-Kore-KR" altLang="en-US" sz="2400" spc="-40" dirty="0">
                <a:solidFill>
                  <a:srgbClr val="1D6FA9"/>
                </a:solidFill>
                <a:latin typeface="+mn-ea"/>
              </a:rPr>
              <a:t>기존 제품의 가격설정 </a:t>
            </a:r>
            <a:r>
              <a:rPr kumimoji="1" lang="en-US" altLang="ko-Kore-KR" sz="2400" spc="-40" dirty="0">
                <a:latin typeface="+mn-ea"/>
                <a:sym typeface="Wingdings" pitchFamily="2" charset="2"/>
              </a:rPr>
              <a:t> </a:t>
            </a:r>
            <a:r>
              <a:rPr kumimoji="1" lang="ko-Kore-KR" altLang="en-US" sz="2400" spc="-40" dirty="0">
                <a:latin typeface="+mn-ea"/>
                <a:sym typeface="Wingdings" pitchFamily="2" charset="2"/>
              </a:rPr>
              <a:t>전체 수익 최대화</a:t>
            </a:r>
            <a:endParaRPr kumimoji="1" lang="en-US" altLang="ko-Kore-KR" sz="2400" spc="-40" dirty="0">
              <a:latin typeface="+mn-ea"/>
            </a:endParaRPr>
          </a:p>
          <a:p>
            <a:endParaRPr kumimoji="1" lang="en-US" altLang="ko-Kore-KR" sz="2400" spc="-40" dirty="0">
              <a:latin typeface="+mn-ea"/>
            </a:endParaRPr>
          </a:p>
          <a:p>
            <a:r>
              <a:rPr kumimoji="1" lang="en-US" altLang="ko-Kore-KR" b="1" spc="-40" dirty="0">
                <a:latin typeface="+mn-ea"/>
              </a:rPr>
              <a:t>Market share </a:t>
            </a:r>
          </a:p>
          <a:p>
            <a:r>
              <a:rPr kumimoji="1" lang="en-US" altLang="ko-Kore-KR" spc="-40" dirty="0">
                <a:latin typeface="+mn-ea"/>
              </a:rPr>
              <a:t> - </a:t>
            </a:r>
            <a:r>
              <a:rPr kumimoji="1" lang="ko-Kore-KR" altLang="en-US" spc="-40" dirty="0">
                <a:latin typeface="+mn-ea"/>
              </a:rPr>
              <a:t>기존 제품군의 </a:t>
            </a:r>
            <a:r>
              <a:rPr kumimoji="1" lang="en-US" altLang="ko-Kore-KR" spc="-40" dirty="0">
                <a:latin typeface="+mn-ea"/>
              </a:rPr>
              <a:t>price </a:t>
            </a:r>
          </a:p>
          <a:p>
            <a:r>
              <a:rPr kumimoji="1" lang="en-US" altLang="ko-Kore-KR" spc="-40" dirty="0">
                <a:latin typeface="+mn-ea"/>
              </a:rPr>
              <a:t> - </a:t>
            </a:r>
            <a:r>
              <a:rPr kumimoji="1" lang="ko-Kore-KR" altLang="en-US" spc="-40" dirty="0">
                <a:latin typeface="+mn-ea"/>
              </a:rPr>
              <a:t>신규 제품의 </a:t>
            </a:r>
            <a:r>
              <a:rPr kumimoji="1" lang="en-US" altLang="ko-Kore-KR" spc="-40" dirty="0">
                <a:latin typeface="+mn-ea"/>
              </a:rPr>
              <a:t>product attribute</a:t>
            </a:r>
          </a:p>
        </p:txBody>
      </p:sp>
      <p:pic>
        <p:nvPicPr>
          <p:cNvPr id="5" name="그림 4">
            <a:extLst>
              <a:ext uri="{FF2B5EF4-FFF2-40B4-BE49-F238E27FC236}">
                <a16:creationId xmlns:a16="http://schemas.microsoft.com/office/drawing/2014/main" id="{7A888BD3-7C45-FF59-70E9-E2C88B5221B5}"/>
              </a:ext>
            </a:extLst>
          </p:cNvPr>
          <p:cNvPicPr>
            <a:picLocks noChangeAspect="1"/>
          </p:cNvPicPr>
          <p:nvPr/>
        </p:nvPicPr>
        <p:blipFill>
          <a:blip r:embed="rId3"/>
          <a:stretch>
            <a:fillRect/>
          </a:stretch>
        </p:blipFill>
        <p:spPr>
          <a:xfrm>
            <a:off x="-3405102" y="1274045"/>
            <a:ext cx="2394486" cy="843275"/>
          </a:xfrm>
          <a:prstGeom prst="rect">
            <a:avLst/>
          </a:prstGeom>
        </p:spPr>
      </p:pic>
      <p:pic>
        <p:nvPicPr>
          <p:cNvPr id="8" name="그림 7">
            <a:extLst>
              <a:ext uri="{FF2B5EF4-FFF2-40B4-BE49-F238E27FC236}">
                <a16:creationId xmlns:a16="http://schemas.microsoft.com/office/drawing/2014/main" id="{F24AC273-6A6B-BED7-282A-417140F72E19}"/>
              </a:ext>
            </a:extLst>
          </p:cNvPr>
          <p:cNvPicPr>
            <a:picLocks noChangeAspect="1"/>
          </p:cNvPicPr>
          <p:nvPr/>
        </p:nvPicPr>
        <p:blipFill>
          <a:blip r:embed="rId4"/>
          <a:stretch>
            <a:fillRect/>
          </a:stretch>
        </p:blipFill>
        <p:spPr>
          <a:xfrm>
            <a:off x="-4215683" y="429827"/>
            <a:ext cx="3205067" cy="734288"/>
          </a:xfrm>
          <a:prstGeom prst="rect">
            <a:avLst/>
          </a:prstGeom>
        </p:spPr>
      </p:pic>
      <p:pic>
        <p:nvPicPr>
          <p:cNvPr id="15" name="그림 14">
            <a:extLst>
              <a:ext uri="{FF2B5EF4-FFF2-40B4-BE49-F238E27FC236}">
                <a16:creationId xmlns:a16="http://schemas.microsoft.com/office/drawing/2014/main" id="{B983C856-3191-82FF-3C46-C26280A03BBA}"/>
              </a:ext>
            </a:extLst>
          </p:cNvPr>
          <p:cNvPicPr>
            <a:picLocks noChangeAspect="1"/>
          </p:cNvPicPr>
          <p:nvPr/>
        </p:nvPicPr>
        <p:blipFill>
          <a:blip r:embed="rId5"/>
          <a:stretch>
            <a:fillRect/>
          </a:stretch>
        </p:blipFill>
        <p:spPr>
          <a:xfrm>
            <a:off x="-4674049" y="2221305"/>
            <a:ext cx="3667797" cy="1071186"/>
          </a:xfrm>
          <a:prstGeom prst="rect">
            <a:avLst/>
          </a:prstGeom>
        </p:spPr>
      </p:pic>
      <p:pic>
        <p:nvPicPr>
          <p:cNvPr id="16" name="그림 15">
            <a:extLst>
              <a:ext uri="{FF2B5EF4-FFF2-40B4-BE49-F238E27FC236}">
                <a16:creationId xmlns:a16="http://schemas.microsoft.com/office/drawing/2014/main" id="{6F0C64AB-726C-252F-6D7A-61B5063DEEB6}"/>
              </a:ext>
            </a:extLst>
          </p:cNvPr>
          <p:cNvPicPr>
            <a:picLocks noChangeAspect="1"/>
          </p:cNvPicPr>
          <p:nvPr/>
        </p:nvPicPr>
        <p:blipFill>
          <a:blip r:embed="rId6"/>
          <a:stretch>
            <a:fillRect/>
          </a:stretch>
        </p:blipFill>
        <p:spPr>
          <a:xfrm>
            <a:off x="-4041758" y="3388729"/>
            <a:ext cx="3031142" cy="1262428"/>
          </a:xfrm>
          <a:prstGeom prst="rect">
            <a:avLst/>
          </a:prstGeom>
        </p:spPr>
      </p:pic>
      <p:sp>
        <p:nvSpPr>
          <p:cNvPr id="17" name="모서리가 둥근 직사각형 16">
            <a:extLst>
              <a:ext uri="{FF2B5EF4-FFF2-40B4-BE49-F238E27FC236}">
                <a16:creationId xmlns:a16="http://schemas.microsoft.com/office/drawing/2014/main" id="{DABA49C9-568D-5827-3565-8BF30C816958}"/>
              </a:ext>
            </a:extLst>
          </p:cNvPr>
          <p:cNvSpPr/>
          <p:nvPr/>
        </p:nvSpPr>
        <p:spPr>
          <a:xfrm>
            <a:off x="1915599" y="3139253"/>
            <a:ext cx="1421176" cy="6499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Segment 1</a:t>
            </a:r>
            <a:endParaRPr kumimoji="1" lang="ko-Kore-KR" altLang="en-US" dirty="0">
              <a:solidFill>
                <a:sysClr val="windowText" lastClr="000000"/>
              </a:solidFill>
            </a:endParaRPr>
          </a:p>
        </p:txBody>
      </p:sp>
      <p:sp>
        <p:nvSpPr>
          <p:cNvPr id="18" name="모서리가 둥근 직사각형 17">
            <a:extLst>
              <a:ext uri="{FF2B5EF4-FFF2-40B4-BE49-F238E27FC236}">
                <a16:creationId xmlns:a16="http://schemas.microsoft.com/office/drawing/2014/main" id="{4B1DDF1B-B979-9F95-619F-5D1A9A7383E7}"/>
              </a:ext>
            </a:extLst>
          </p:cNvPr>
          <p:cNvSpPr/>
          <p:nvPr/>
        </p:nvSpPr>
        <p:spPr>
          <a:xfrm>
            <a:off x="4455360" y="3139253"/>
            <a:ext cx="1421176" cy="6499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Segment 2</a:t>
            </a:r>
            <a:endParaRPr kumimoji="1" lang="ko-Kore-KR" altLang="en-US" dirty="0">
              <a:solidFill>
                <a:sysClr val="windowText" lastClr="000000"/>
              </a:solidFill>
            </a:endParaRPr>
          </a:p>
        </p:txBody>
      </p:sp>
      <p:sp>
        <p:nvSpPr>
          <p:cNvPr id="19" name="모서리가 둥근 직사각형 18">
            <a:extLst>
              <a:ext uri="{FF2B5EF4-FFF2-40B4-BE49-F238E27FC236}">
                <a16:creationId xmlns:a16="http://schemas.microsoft.com/office/drawing/2014/main" id="{D505F76D-DA6B-2DA1-DB23-59CDA6BDEE04}"/>
              </a:ext>
            </a:extLst>
          </p:cNvPr>
          <p:cNvSpPr/>
          <p:nvPr/>
        </p:nvSpPr>
        <p:spPr>
          <a:xfrm>
            <a:off x="6988550" y="3139253"/>
            <a:ext cx="1421176" cy="6499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Segment 3</a:t>
            </a:r>
            <a:endParaRPr kumimoji="1" lang="ko-Kore-KR" altLang="en-US" dirty="0">
              <a:solidFill>
                <a:sysClr val="windowText" lastClr="000000"/>
              </a:solidFill>
            </a:endParaRPr>
          </a:p>
        </p:txBody>
      </p:sp>
      <p:sp>
        <p:nvSpPr>
          <p:cNvPr id="20" name="모서리가 둥근 직사각형 19">
            <a:extLst>
              <a:ext uri="{FF2B5EF4-FFF2-40B4-BE49-F238E27FC236}">
                <a16:creationId xmlns:a16="http://schemas.microsoft.com/office/drawing/2014/main" id="{2593BDBF-FD98-513E-2644-046034074372}"/>
              </a:ext>
            </a:extLst>
          </p:cNvPr>
          <p:cNvSpPr/>
          <p:nvPr/>
        </p:nvSpPr>
        <p:spPr>
          <a:xfrm>
            <a:off x="4019295" y="4577136"/>
            <a:ext cx="2293305" cy="14417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trike="sngStrike" dirty="0">
                <a:solidFill>
                  <a:sysClr val="windowText" lastClr="000000"/>
                </a:solidFill>
              </a:rPr>
              <a:t>P</a:t>
            </a:r>
            <a:r>
              <a:rPr kumimoji="1" lang="en-US" altLang="ko-Kore-KR" strike="sngStrike" baseline="-25000" dirty="0">
                <a:solidFill>
                  <a:sysClr val="windowText" lastClr="000000"/>
                </a:solidFill>
              </a:rPr>
              <a:t>21</a:t>
            </a:r>
            <a:r>
              <a:rPr kumimoji="1" lang="en-US" altLang="ko-Kore-KR" strike="sngStrike" dirty="0">
                <a:solidFill>
                  <a:sysClr val="windowText" lastClr="000000"/>
                </a:solidFill>
              </a:rPr>
              <a:t> = J</a:t>
            </a:r>
            <a:r>
              <a:rPr kumimoji="1" lang="en-US" altLang="ko-Kore-KR" strike="sngStrike" baseline="-25000" dirty="0">
                <a:solidFill>
                  <a:sysClr val="windowText" lastClr="000000"/>
                </a:solidFill>
              </a:rPr>
              <a:t>A</a:t>
            </a:r>
            <a:r>
              <a:rPr kumimoji="1" lang="en-US" altLang="ko-Kore-KR" strike="sngStrike" dirty="0">
                <a:solidFill>
                  <a:sysClr val="windowText" lastClr="000000"/>
                </a:solidFill>
              </a:rPr>
              <a:t>(X</a:t>
            </a:r>
            <a:r>
              <a:rPr kumimoji="1" lang="en-US" altLang="ko-Kore-KR" strike="sngStrike" baseline="-25000" dirty="0">
                <a:solidFill>
                  <a:sysClr val="windowText" lastClr="000000"/>
                </a:solidFill>
              </a:rPr>
              <a:t>1</a:t>
            </a:r>
            <a:r>
              <a:rPr kumimoji="1" lang="en-US" altLang="ko-Kore-KR" strike="sngStrike" dirty="0">
                <a:solidFill>
                  <a:sysClr val="windowText" lastClr="000000"/>
                </a:solidFill>
              </a:rPr>
              <a:t>,</a:t>
            </a:r>
            <a:r>
              <a:rPr kumimoji="1" lang="en-US" altLang="ko-Kore-KR" b="1" strike="sngStrike" dirty="0">
                <a:solidFill>
                  <a:srgbClr val="1D6FA9"/>
                </a:solidFill>
              </a:rPr>
              <a:t>p</a:t>
            </a:r>
            <a:r>
              <a:rPr kumimoji="1" lang="en-US" altLang="ko-Kore-KR" b="1" strike="sngStrike" baseline="-25000" dirty="0">
                <a:solidFill>
                  <a:srgbClr val="1D6FA9"/>
                </a:solidFill>
              </a:rPr>
              <a:t>21</a:t>
            </a:r>
            <a:r>
              <a:rPr kumimoji="1" lang="en-US" altLang="ko-Kore-KR" strike="sngStrike" dirty="0">
                <a:solidFill>
                  <a:sysClr val="windowText" lastClr="000000"/>
                </a:solidFill>
              </a:rPr>
              <a:t>)</a:t>
            </a:r>
            <a:br>
              <a:rPr kumimoji="1" lang="en-US" altLang="ko-Kore-KR" strike="sngStrike" dirty="0">
                <a:solidFill>
                  <a:sysClr val="windowText" lastClr="000000"/>
                </a:solidFill>
              </a:rPr>
            </a:br>
            <a:r>
              <a:rPr kumimoji="1" lang="en-US" altLang="ko-Kore-KR" dirty="0">
                <a:solidFill>
                  <a:sysClr val="windowText" lastClr="000000"/>
                </a:solidFill>
              </a:rPr>
              <a:t>P</a:t>
            </a:r>
            <a:r>
              <a:rPr kumimoji="1" lang="en-US" altLang="ko-Kore-KR" baseline="-25000" dirty="0">
                <a:solidFill>
                  <a:sysClr val="windowText" lastClr="000000"/>
                </a:solidFill>
              </a:rPr>
              <a:t>22</a:t>
            </a:r>
            <a:r>
              <a:rPr kumimoji="1" lang="en-US" altLang="ko-Kore-KR" dirty="0">
                <a:solidFill>
                  <a:sysClr val="windowText" lastClr="000000"/>
                </a:solidFill>
              </a:rPr>
              <a:t> = J</a:t>
            </a:r>
            <a:r>
              <a:rPr kumimoji="1" lang="en-US" altLang="ko-Kore-KR" baseline="-25000" dirty="0">
                <a:solidFill>
                  <a:sysClr val="windowText" lastClr="000000"/>
                </a:solidFill>
              </a:rPr>
              <a:t>A</a:t>
            </a:r>
            <a:r>
              <a:rPr kumimoji="1" lang="en-US" altLang="ko-Kore-KR" dirty="0">
                <a:solidFill>
                  <a:sysClr val="windowText" lastClr="000000"/>
                </a:solidFill>
              </a:rPr>
              <a:t>(X</a:t>
            </a:r>
            <a:r>
              <a:rPr kumimoji="1" lang="en-US" altLang="ko-Kore-KR" baseline="-25000" dirty="0">
                <a:solidFill>
                  <a:sysClr val="windowText" lastClr="000000"/>
                </a:solidFill>
              </a:rPr>
              <a:t>2</a:t>
            </a:r>
            <a:r>
              <a:rPr kumimoji="1" lang="en-US" altLang="ko-Kore-KR" dirty="0">
                <a:solidFill>
                  <a:srgbClr val="1D6FA9"/>
                </a:solidFill>
              </a:rPr>
              <a:t>,</a:t>
            </a:r>
            <a:r>
              <a:rPr kumimoji="1" lang="en-US" altLang="ko-Kore-KR" b="1" dirty="0">
                <a:solidFill>
                  <a:srgbClr val="1D6FA9"/>
                </a:solidFill>
              </a:rPr>
              <a:t>p</a:t>
            </a:r>
            <a:r>
              <a:rPr kumimoji="1" lang="en-US" altLang="ko-Kore-KR" b="1" baseline="-25000" dirty="0">
                <a:solidFill>
                  <a:srgbClr val="1D6FA9"/>
                </a:solidFill>
              </a:rPr>
              <a:t>22</a:t>
            </a:r>
            <a:r>
              <a:rPr kumimoji="1" lang="en-US" altLang="ko-Kore-KR" dirty="0">
                <a:solidFill>
                  <a:sysClr val="windowText" lastClr="000000"/>
                </a:solidFill>
              </a:rPr>
              <a:t>)</a:t>
            </a:r>
          </a:p>
          <a:p>
            <a:pPr algn="ctr"/>
            <a:r>
              <a:rPr kumimoji="1" lang="en-US" altLang="ko-Kore-KR" b="1" dirty="0">
                <a:solidFill>
                  <a:srgbClr val="C00000"/>
                </a:solidFill>
              </a:rPr>
              <a:t>P</a:t>
            </a:r>
            <a:r>
              <a:rPr kumimoji="1" lang="en-US" altLang="ko-Kore-KR" b="1" baseline="-25000" dirty="0">
                <a:solidFill>
                  <a:srgbClr val="C00000"/>
                </a:solidFill>
              </a:rPr>
              <a:t>23</a:t>
            </a:r>
            <a:r>
              <a:rPr kumimoji="1" lang="en-US" altLang="ko-Kore-KR" b="1" dirty="0">
                <a:solidFill>
                  <a:srgbClr val="C00000"/>
                </a:solidFill>
              </a:rPr>
              <a:t> = J</a:t>
            </a:r>
            <a:r>
              <a:rPr kumimoji="1" lang="en-US" altLang="ko-Kore-KR" b="1" baseline="-25000" dirty="0">
                <a:solidFill>
                  <a:srgbClr val="C00000"/>
                </a:solidFill>
              </a:rPr>
              <a:t>A</a:t>
            </a:r>
            <a:r>
              <a:rPr kumimoji="1" lang="en-US" altLang="ko-Kore-KR" b="1" dirty="0">
                <a:solidFill>
                  <a:srgbClr val="C00000"/>
                </a:solidFill>
              </a:rPr>
              <a:t>(X</a:t>
            </a:r>
            <a:r>
              <a:rPr kumimoji="1" lang="en-US" altLang="ko-Kore-KR" b="1" baseline="-25000" dirty="0">
                <a:solidFill>
                  <a:srgbClr val="C00000"/>
                </a:solidFill>
              </a:rPr>
              <a:t>3</a:t>
            </a:r>
            <a:r>
              <a:rPr kumimoji="1" lang="en-US" altLang="ko-Kore-KR" b="1" dirty="0">
                <a:solidFill>
                  <a:srgbClr val="C00000"/>
                </a:solidFill>
              </a:rPr>
              <a:t>,p</a:t>
            </a:r>
            <a:r>
              <a:rPr kumimoji="1" lang="en-US" altLang="ko-Kore-KR" b="1" baseline="-25000" dirty="0">
                <a:solidFill>
                  <a:srgbClr val="C00000"/>
                </a:solidFill>
              </a:rPr>
              <a:t>23</a:t>
            </a:r>
            <a:r>
              <a:rPr kumimoji="1" lang="en-US" altLang="ko-Kore-KR" b="1" dirty="0">
                <a:solidFill>
                  <a:srgbClr val="C00000"/>
                </a:solidFill>
              </a:rPr>
              <a:t>)</a:t>
            </a:r>
            <a:endParaRPr kumimoji="1" lang="ko-Kore-KR" altLang="en-US" b="1" dirty="0">
              <a:solidFill>
                <a:srgbClr val="C00000"/>
              </a:solidFill>
            </a:endParaRPr>
          </a:p>
        </p:txBody>
      </p:sp>
      <p:cxnSp>
        <p:nvCxnSpPr>
          <p:cNvPr id="22" name="직선 연결선[R] 21">
            <a:extLst>
              <a:ext uri="{FF2B5EF4-FFF2-40B4-BE49-F238E27FC236}">
                <a16:creationId xmlns:a16="http://schemas.microsoft.com/office/drawing/2014/main" id="{A1DEF9D6-1564-18B6-DAFF-92EAD887DBB9}"/>
              </a:ext>
            </a:extLst>
          </p:cNvPr>
          <p:cNvCxnSpPr>
            <a:cxnSpLocks/>
          </p:cNvCxnSpPr>
          <p:nvPr/>
        </p:nvCxnSpPr>
        <p:spPr>
          <a:xfrm>
            <a:off x="5841898" y="3733207"/>
            <a:ext cx="463223" cy="970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B302D600-A08F-3130-AF6D-246920E1EF20}"/>
              </a:ext>
            </a:extLst>
          </p:cNvPr>
          <p:cNvCxnSpPr>
            <a:cxnSpLocks/>
          </p:cNvCxnSpPr>
          <p:nvPr/>
        </p:nvCxnSpPr>
        <p:spPr>
          <a:xfrm flipH="1">
            <a:off x="4038975" y="3789248"/>
            <a:ext cx="447255" cy="9319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모서리가 둥근 직사각형 34">
            <a:extLst>
              <a:ext uri="{FF2B5EF4-FFF2-40B4-BE49-F238E27FC236}">
                <a16:creationId xmlns:a16="http://schemas.microsoft.com/office/drawing/2014/main" id="{5B56EFA6-6100-8897-75D7-D4BCDCE91D49}"/>
              </a:ext>
            </a:extLst>
          </p:cNvPr>
          <p:cNvSpPr/>
          <p:nvPr/>
        </p:nvSpPr>
        <p:spPr>
          <a:xfrm>
            <a:off x="6563537" y="4577136"/>
            <a:ext cx="2293305" cy="14417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P</a:t>
            </a:r>
            <a:r>
              <a:rPr kumimoji="1" lang="en-US" altLang="ko-Kore-KR" baseline="-25000" dirty="0">
                <a:solidFill>
                  <a:sysClr val="windowText" lastClr="000000"/>
                </a:solidFill>
              </a:rPr>
              <a:t>31</a:t>
            </a:r>
            <a:r>
              <a:rPr kumimoji="1" lang="en-US" altLang="ko-Kore-KR" dirty="0">
                <a:solidFill>
                  <a:sysClr val="windowText" lastClr="000000"/>
                </a:solidFill>
              </a:rPr>
              <a:t> = J</a:t>
            </a:r>
            <a:r>
              <a:rPr kumimoji="1" lang="en-US" altLang="ko-Kore-KR" baseline="-25000" dirty="0">
                <a:solidFill>
                  <a:sysClr val="windowText" lastClr="000000"/>
                </a:solidFill>
              </a:rPr>
              <a:t>A</a:t>
            </a:r>
            <a:r>
              <a:rPr kumimoji="1" lang="en-US" altLang="ko-Kore-KR" dirty="0">
                <a:solidFill>
                  <a:sysClr val="windowText" lastClr="000000"/>
                </a:solidFill>
              </a:rPr>
              <a:t>(X</a:t>
            </a:r>
            <a:r>
              <a:rPr kumimoji="1" lang="en-US" altLang="ko-Kore-KR" baseline="-25000" dirty="0">
                <a:solidFill>
                  <a:sysClr val="windowText" lastClr="000000"/>
                </a:solidFill>
              </a:rPr>
              <a:t>1</a:t>
            </a:r>
            <a:r>
              <a:rPr kumimoji="1" lang="en-US" altLang="ko-Kore-KR" dirty="0">
                <a:solidFill>
                  <a:sysClr val="windowText" lastClr="000000"/>
                </a:solidFill>
              </a:rPr>
              <a:t>,</a:t>
            </a:r>
            <a:r>
              <a:rPr kumimoji="1" lang="en-US" altLang="ko-Kore-KR" dirty="0">
                <a:solidFill>
                  <a:srgbClr val="1D6FA9"/>
                </a:solidFill>
              </a:rPr>
              <a:t>p</a:t>
            </a:r>
            <a:r>
              <a:rPr kumimoji="1" lang="en-US" altLang="ko-Kore-KR" baseline="-25000" dirty="0">
                <a:solidFill>
                  <a:srgbClr val="1D6FA9"/>
                </a:solidFill>
              </a:rPr>
              <a:t>31</a:t>
            </a:r>
            <a:r>
              <a:rPr kumimoji="1" lang="en-US" altLang="ko-Kore-KR" dirty="0">
                <a:solidFill>
                  <a:sysClr val="windowText" lastClr="000000"/>
                </a:solidFill>
              </a:rPr>
              <a:t>)</a:t>
            </a:r>
            <a:br>
              <a:rPr kumimoji="1" lang="en-US" altLang="ko-Kore-KR" dirty="0">
                <a:solidFill>
                  <a:sysClr val="windowText" lastClr="000000"/>
                </a:solidFill>
              </a:rPr>
            </a:br>
            <a:r>
              <a:rPr kumimoji="1" lang="en-US" altLang="ko-Kore-KR" dirty="0">
                <a:solidFill>
                  <a:sysClr val="windowText" lastClr="000000"/>
                </a:solidFill>
              </a:rPr>
              <a:t>P</a:t>
            </a:r>
            <a:r>
              <a:rPr kumimoji="1" lang="en-US" altLang="ko-Kore-KR" baseline="-25000" dirty="0">
                <a:solidFill>
                  <a:sysClr val="windowText" lastClr="000000"/>
                </a:solidFill>
              </a:rPr>
              <a:t>32</a:t>
            </a:r>
            <a:r>
              <a:rPr kumimoji="1" lang="en-US" altLang="ko-Kore-KR" dirty="0">
                <a:solidFill>
                  <a:sysClr val="windowText" lastClr="000000"/>
                </a:solidFill>
              </a:rPr>
              <a:t> = J</a:t>
            </a:r>
            <a:r>
              <a:rPr kumimoji="1" lang="en-US" altLang="ko-Kore-KR" baseline="-25000" dirty="0">
                <a:solidFill>
                  <a:sysClr val="windowText" lastClr="000000"/>
                </a:solidFill>
              </a:rPr>
              <a:t>A</a:t>
            </a:r>
            <a:r>
              <a:rPr kumimoji="1" lang="en-US" altLang="ko-Kore-KR" dirty="0">
                <a:solidFill>
                  <a:sysClr val="windowText" lastClr="000000"/>
                </a:solidFill>
              </a:rPr>
              <a:t>(X</a:t>
            </a:r>
            <a:r>
              <a:rPr kumimoji="1" lang="en-US" altLang="ko-Kore-KR" baseline="-25000" dirty="0">
                <a:solidFill>
                  <a:sysClr val="windowText" lastClr="000000"/>
                </a:solidFill>
              </a:rPr>
              <a:t>2</a:t>
            </a:r>
            <a:r>
              <a:rPr kumimoji="1" lang="en-US" altLang="ko-Kore-KR" dirty="0">
                <a:solidFill>
                  <a:srgbClr val="1D6FA9"/>
                </a:solidFill>
              </a:rPr>
              <a:t>,p</a:t>
            </a:r>
            <a:r>
              <a:rPr kumimoji="1" lang="en-US" altLang="ko-Kore-KR" baseline="-25000" dirty="0">
                <a:solidFill>
                  <a:srgbClr val="1D6FA9"/>
                </a:solidFill>
              </a:rPr>
              <a:t>32</a:t>
            </a:r>
            <a:r>
              <a:rPr kumimoji="1" lang="en-US" altLang="ko-Kore-KR" dirty="0">
                <a:solidFill>
                  <a:sysClr val="windowText" lastClr="000000"/>
                </a:solidFill>
              </a:rPr>
              <a:t>)</a:t>
            </a:r>
          </a:p>
          <a:p>
            <a:pPr algn="ctr"/>
            <a:r>
              <a:rPr kumimoji="1" lang="en-US" altLang="ko-Kore-KR" b="1" dirty="0">
                <a:solidFill>
                  <a:srgbClr val="C00000"/>
                </a:solidFill>
              </a:rPr>
              <a:t>P</a:t>
            </a:r>
            <a:r>
              <a:rPr kumimoji="1" lang="en-US" altLang="ko-Kore-KR" b="1" baseline="-25000" dirty="0">
                <a:solidFill>
                  <a:srgbClr val="C00000"/>
                </a:solidFill>
              </a:rPr>
              <a:t>33</a:t>
            </a:r>
            <a:r>
              <a:rPr kumimoji="1" lang="en-US" altLang="ko-Kore-KR" b="1" dirty="0">
                <a:solidFill>
                  <a:srgbClr val="C00000"/>
                </a:solidFill>
              </a:rPr>
              <a:t> = J</a:t>
            </a:r>
            <a:r>
              <a:rPr kumimoji="1" lang="en-US" altLang="ko-Kore-KR" b="1" baseline="-25000" dirty="0">
                <a:solidFill>
                  <a:srgbClr val="C00000"/>
                </a:solidFill>
              </a:rPr>
              <a:t>A</a:t>
            </a:r>
            <a:r>
              <a:rPr kumimoji="1" lang="en-US" altLang="ko-Kore-KR" b="1" dirty="0">
                <a:solidFill>
                  <a:srgbClr val="C00000"/>
                </a:solidFill>
              </a:rPr>
              <a:t>(X</a:t>
            </a:r>
            <a:r>
              <a:rPr kumimoji="1" lang="en-US" altLang="ko-Kore-KR" b="1" baseline="-25000" dirty="0">
                <a:solidFill>
                  <a:srgbClr val="C00000"/>
                </a:solidFill>
              </a:rPr>
              <a:t>3</a:t>
            </a:r>
            <a:r>
              <a:rPr kumimoji="1" lang="en-US" altLang="ko-Kore-KR" b="1" dirty="0">
                <a:solidFill>
                  <a:srgbClr val="C00000"/>
                </a:solidFill>
              </a:rPr>
              <a:t>,p</a:t>
            </a:r>
            <a:r>
              <a:rPr kumimoji="1" lang="en-US" altLang="ko-Kore-KR" b="1" baseline="-25000" dirty="0">
                <a:solidFill>
                  <a:srgbClr val="C00000"/>
                </a:solidFill>
              </a:rPr>
              <a:t>33</a:t>
            </a:r>
            <a:r>
              <a:rPr kumimoji="1" lang="en-US" altLang="ko-Kore-KR" b="1" dirty="0">
                <a:solidFill>
                  <a:srgbClr val="C00000"/>
                </a:solidFill>
              </a:rPr>
              <a:t>)</a:t>
            </a:r>
            <a:endParaRPr kumimoji="1" lang="ko-Kore-KR" altLang="en-US" b="1" dirty="0">
              <a:solidFill>
                <a:srgbClr val="C00000"/>
              </a:solidFill>
            </a:endParaRPr>
          </a:p>
        </p:txBody>
      </p:sp>
      <p:cxnSp>
        <p:nvCxnSpPr>
          <p:cNvPr id="36" name="직선 연결선[R] 35">
            <a:extLst>
              <a:ext uri="{FF2B5EF4-FFF2-40B4-BE49-F238E27FC236}">
                <a16:creationId xmlns:a16="http://schemas.microsoft.com/office/drawing/2014/main" id="{99B50E38-4B27-3DCF-E04F-6BCB2A6DA8C4}"/>
              </a:ext>
            </a:extLst>
          </p:cNvPr>
          <p:cNvCxnSpPr>
            <a:cxnSpLocks/>
          </p:cNvCxnSpPr>
          <p:nvPr/>
        </p:nvCxnSpPr>
        <p:spPr>
          <a:xfrm>
            <a:off x="8386140" y="3733207"/>
            <a:ext cx="463223" cy="970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8CF50821-9E59-075F-F6F3-F1FD6580C48B}"/>
              </a:ext>
            </a:extLst>
          </p:cNvPr>
          <p:cNvCxnSpPr>
            <a:cxnSpLocks/>
          </p:cNvCxnSpPr>
          <p:nvPr/>
        </p:nvCxnSpPr>
        <p:spPr>
          <a:xfrm flipH="1">
            <a:off x="6583217" y="3789248"/>
            <a:ext cx="447255" cy="9319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모서리가 둥근 직사각형 37">
            <a:extLst>
              <a:ext uri="{FF2B5EF4-FFF2-40B4-BE49-F238E27FC236}">
                <a16:creationId xmlns:a16="http://schemas.microsoft.com/office/drawing/2014/main" id="{EEFCBC7A-D88B-BA1E-088F-DAD598048CC2}"/>
              </a:ext>
            </a:extLst>
          </p:cNvPr>
          <p:cNvSpPr/>
          <p:nvPr/>
        </p:nvSpPr>
        <p:spPr>
          <a:xfrm>
            <a:off x="1482337" y="4577136"/>
            <a:ext cx="2293305" cy="14417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P</a:t>
            </a:r>
            <a:r>
              <a:rPr kumimoji="1" lang="en-US" altLang="ko-Kore-KR" baseline="-25000" dirty="0">
                <a:solidFill>
                  <a:sysClr val="windowText" lastClr="000000"/>
                </a:solidFill>
              </a:rPr>
              <a:t>11</a:t>
            </a:r>
            <a:r>
              <a:rPr kumimoji="1" lang="en-US" altLang="ko-Kore-KR" dirty="0">
                <a:solidFill>
                  <a:sysClr val="windowText" lastClr="000000"/>
                </a:solidFill>
              </a:rPr>
              <a:t> = J</a:t>
            </a:r>
            <a:r>
              <a:rPr kumimoji="1" lang="en-US" altLang="ko-Kore-KR" baseline="-25000" dirty="0">
                <a:solidFill>
                  <a:sysClr val="windowText" lastClr="000000"/>
                </a:solidFill>
              </a:rPr>
              <a:t>A</a:t>
            </a:r>
            <a:r>
              <a:rPr kumimoji="1" lang="en-US" altLang="ko-Kore-KR" dirty="0">
                <a:solidFill>
                  <a:sysClr val="windowText" lastClr="000000"/>
                </a:solidFill>
              </a:rPr>
              <a:t>(X</a:t>
            </a:r>
            <a:r>
              <a:rPr kumimoji="1" lang="en-US" altLang="ko-Kore-KR" baseline="-25000" dirty="0">
                <a:solidFill>
                  <a:sysClr val="windowText" lastClr="000000"/>
                </a:solidFill>
              </a:rPr>
              <a:t>1</a:t>
            </a:r>
            <a:r>
              <a:rPr kumimoji="1" lang="en-US" altLang="ko-Kore-KR" dirty="0">
                <a:solidFill>
                  <a:sysClr val="windowText" lastClr="000000"/>
                </a:solidFill>
              </a:rPr>
              <a:t>,</a:t>
            </a:r>
            <a:r>
              <a:rPr kumimoji="1" lang="en-US" altLang="ko-Kore-KR" dirty="0">
                <a:solidFill>
                  <a:srgbClr val="1D6FA9"/>
                </a:solidFill>
              </a:rPr>
              <a:t>p</a:t>
            </a:r>
            <a:r>
              <a:rPr kumimoji="1" lang="en-US" altLang="ko-Kore-KR" baseline="-25000" dirty="0">
                <a:solidFill>
                  <a:srgbClr val="1D6FA9"/>
                </a:solidFill>
              </a:rPr>
              <a:t>11</a:t>
            </a:r>
            <a:r>
              <a:rPr kumimoji="1" lang="en-US" altLang="ko-Kore-KR" dirty="0">
                <a:solidFill>
                  <a:sysClr val="windowText" lastClr="000000"/>
                </a:solidFill>
              </a:rPr>
              <a:t>)</a:t>
            </a:r>
            <a:br>
              <a:rPr kumimoji="1" lang="en-US" altLang="ko-Kore-KR" dirty="0">
                <a:solidFill>
                  <a:sysClr val="windowText" lastClr="000000"/>
                </a:solidFill>
              </a:rPr>
            </a:br>
            <a:r>
              <a:rPr kumimoji="1" lang="en-US" altLang="ko-Kore-KR" dirty="0">
                <a:solidFill>
                  <a:sysClr val="windowText" lastClr="000000"/>
                </a:solidFill>
              </a:rPr>
              <a:t>P</a:t>
            </a:r>
            <a:r>
              <a:rPr kumimoji="1" lang="en-US" altLang="ko-Kore-KR" baseline="-25000" dirty="0">
                <a:solidFill>
                  <a:sysClr val="windowText" lastClr="000000"/>
                </a:solidFill>
              </a:rPr>
              <a:t>12</a:t>
            </a:r>
            <a:r>
              <a:rPr kumimoji="1" lang="en-US" altLang="ko-Kore-KR" dirty="0">
                <a:solidFill>
                  <a:sysClr val="windowText" lastClr="000000"/>
                </a:solidFill>
              </a:rPr>
              <a:t> = J</a:t>
            </a:r>
            <a:r>
              <a:rPr kumimoji="1" lang="en-US" altLang="ko-Kore-KR" baseline="-25000" dirty="0">
                <a:solidFill>
                  <a:sysClr val="windowText" lastClr="000000"/>
                </a:solidFill>
              </a:rPr>
              <a:t>A</a:t>
            </a:r>
            <a:r>
              <a:rPr kumimoji="1" lang="en-US" altLang="ko-Kore-KR" dirty="0">
                <a:solidFill>
                  <a:sysClr val="windowText" lastClr="000000"/>
                </a:solidFill>
              </a:rPr>
              <a:t>(X</a:t>
            </a:r>
            <a:r>
              <a:rPr kumimoji="1" lang="en-US" altLang="ko-Kore-KR" baseline="-25000" dirty="0">
                <a:solidFill>
                  <a:sysClr val="windowText" lastClr="000000"/>
                </a:solidFill>
              </a:rPr>
              <a:t>2</a:t>
            </a:r>
            <a:r>
              <a:rPr kumimoji="1" lang="en-US" altLang="ko-Kore-KR" dirty="0">
                <a:solidFill>
                  <a:srgbClr val="1D6FA9"/>
                </a:solidFill>
              </a:rPr>
              <a:t>,p</a:t>
            </a:r>
            <a:r>
              <a:rPr kumimoji="1" lang="en-US" altLang="ko-Kore-KR" baseline="-25000" dirty="0">
                <a:solidFill>
                  <a:srgbClr val="1D6FA9"/>
                </a:solidFill>
              </a:rPr>
              <a:t>12</a:t>
            </a:r>
            <a:r>
              <a:rPr kumimoji="1" lang="en-US" altLang="ko-Kore-KR" dirty="0">
                <a:solidFill>
                  <a:sysClr val="windowText" lastClr="000000"/>
                </a:solidFill>
              </a:rPr>
              <a:t>)</a:t>
            </a:r>
          </a:p>
          <a:p>
            <a:pPr algn="ctr"/>
            <a:r>
              <a:rPr kumimoji="1" lang="en-US" altLang="ko-Kore-KR" b="1" dirty="0">
                <a:solidFill>
                  <a:srgbClr val="C00000"/>
                </a:solidFill>
              </a:rPr>
              <a:t>P</a:t>
            </a:r>
            <a:r>
              <a:rPr kumimoji="1" lang="en-US" altLang="ko-Kore-KR" b="1" baseline="-25000" dirty="0">
                <a:solidFill>
                  <a:srgbClr val="C00000"/>
                </a:solidFill>
              </a:rPr>
              <a:t>13</a:t>
            </a:r>
            <a:r>
              <a:rPr kumimoji="1" lang="en-US" altLang="ko-Kore-KR" b="1" dirty="0">
                <a:solidFill>
                  <a:srgbClr val="C00000"/>
                </a:solidFill>
              </a:rPr>
              <a:t> = J</a:t>
            </a:r>
            <a:r>
              <a:rPr kumimoji="1" lang="en-US" altLang="ko-Kore-KR" b="1" baseline="-25000" dirty="0">
                <a:solidFill>
                  <a:srgbClr val="C00000"/>
                </a:solidFill>
              </a:rPr>
              <a:t>A</a:t>
            </a:r>
            <a:r>
              <a:rPr kumimoji="1" lang="en-US" altLang="ko-Kore-KR" b="1" dirty="0">
                <a:solidFill>
                  <a:srgbClr val="C00000"/>
                </a:solidFill>
              </a:rPr>
              <a:t>(X</a:t>
            </a:r>
            <a:r>
              <a:rPr kumimoji="1" lang="en-US" altLang="ko-Kore-KR" b="1" baseline="-25000" dirty="0">
                <a:solidFill>
                  <a:srgbClr val="C00000"/>
                </a:solidFill>
              </a:rPr>
              <a:t>3</a:t>
            </a:r>
            <a:r>
              <a:rPr kumimoji="1" lang="en-US" altLang="ko-Kore-KR" b="1" dirty="0">
                <a:solidFill>
                  <a:srgbClr val="C00000"/>
                </a:solidFill>
              </a:rPr>
              <a:t>,p</a:t>
            </a:r>
            <a:r>
              <a:rPr kumimoji="1" lang="en-US" altLang="ko-Kore-KR" b="1" baseline="-25000" dirty="0">
                <a:solidFill>
                  <a:srgbClr val="C00000"/>
                </a:solidFill>
              </a:rPr>
              <a:t>13</a:t>
            </a:r>
            <a:r>
              <a:rPr kumimoji="1" lang="en-US" altLang="ko-Kore-KR" b="1" dirty="0">
                <a:solidFill>
                  <a:srgbClr val="C00000"/>
                </a:solidFill>
              </a:rPr>
              <a:t>)</a:t>
            </a:r>
            <a:endParaRPr kumimoji="1" lang="ko-Kore-KR" altLang="en-US" b="1" dirty="0">
              <a:solidFill>
                <a:srgbClr val="C00000"/>
              </a:solidFill>
            </a:endParaRPr>
          </a:p>
        </p:txBody>
      </p:sp>
      <p:cxnSp>
        <p:nvCxnSpPr>
          <p:cNvPr id="39" name="직선 연결선[R] 38">
            <a:extLst>
              <a:ext uri="{FF2B5EF4-FFF2-40B4-BE49-F238E27FC236}">
                <a16:creationId xmlns:a16="http://schemas.microsoft.com/office/drawing/2014/main" id="{CD591B5B-3936-C386-0815-56B81DE79860}"/>
              </a:ext>
            </a:extLst>
          </p:cNvPr>
          <p:cNvCxnSpPr>
            <a:cxnSpLocks/>
          </p:cNvCxnSpPr>
          <p:nvPr/>
        </p:nvCxnSpPr>
        <p:spPr>
          <a:xfrm>
            <a:off x="3304940" y="3733207"/>
            <a:ext cx="463223" cy="970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FE6E69F9-1910-8B0A-116D-50DD66B353C1}"/>
              </a:ext>
            </a:extLst>
          </p:cNvPr>
          <p:cNvCxnSpPr>
            <a:cxnSpLocks/>
          </p:cNvCxnSpPr>
          <p:nvPr/>
        </p:nvCxnSpPr>
        <p:spPr>
          <a:xfrm flipH="1">
            <a:off x="1502017" y="3789248"/>
            <a:ext cx="447255" cy="9319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966CA06-6574-A1F1-44C5-86E653C63AF2}"/>
              </a:ext>
            </a:extLst>
          </p:cNvPr>
          <p:cNvSpPr txBox="1"/>
          <p:nvPr/>
        </p:nvSpPr>
        <p:spPr>
          <a:xfrm>
            <a:off x="4155785" y="922704"/>
            <a:ext cx="5413394" cy="923330"/>
          </a:xfrm>
          <a:prstGeom prst="rect">
            <a:avLst/>
          </a:prstGeom>
          <a:noFill/>
        </p:spPr>
        <p:txBody>
          <a:bodyPr wrap="square">
            <a:spAutoFit/>
          </a:bodyPr>
          <a:lstStyle/>
          <a:p>
            <a:r>
              <a:rPr kumimoji="1" lang="en-US" altLang="ko-Kore-KR" b="1" spc="-40" dirty="0">
                <a:latin typeface="+mn-ea"/>
              </a:rPr>
              <a:t>Supply chain cost</a:t>
            </a:r>
          </a:p>
          <a:p>
            <a:r>
              <a:rPr kumimoji="1" lang="en-US" altLang="ko-Kore-KR" spc="-40" dirty="0">
                <a:latin typeface="+mn-ea"/>
              </a:rPr>
              <a:t> - </a:t>
            </a:r>
            <a:r>
              <a:rPr kumimoji="1" lang="ko-Kore-KR" altLang="en-US" spc="-40" dirty="0">
                <a:latin typeface="+mn-ea"/>
              </a:rPr>
              <a:t>신규 제품군의 </a:t>
            </a:r>
            <a:r>
              <a:rPr kumimoji="1" lang="en-US" altLang="ko-Kore-KR" spc="-40" dirty="0">
                <a:latin typeface="+mn-ea"/>
              </a:rPr>
              <a:t>module selection</a:t>
            </a:r>
          </a:p>
          <a:p>
            <a:r>
              <a:rPr kumimoji="1" lang="en-US" altLang="ko-Kore-KR" spc="-40" dirty="0">
                <a:latin typeface="+mn-ea"/>
              </a:rPr>
              <a:t> - </a:t>
            </a:r>
            <a:r>
              <a:rPr kumimoji="1" lang="ko-Kore-KR" altLang="en-US" spc="-40" dirty="0">
                <a:latin typeface="+mn-ea"/>
              </a:rPr>
              <a:t>기존 제품 </a:t>
            </a:r>
            <a:r>
              <a:rPr kumimoji="1" lang="en-US" altLang="ko-Kore-KR" spc="-40" dirty="0">
                <a:latin typeface="+mn-ea"/>
              </a:rPr>
              <a:t>Market share </a:t>
            </a:r>
            <a:r>
              <a:rPr kumimoji="1" lang="ko-Kore-KR" altLang="en-US" spc="-40" dirty="0">
                <a:latin typeface="+mn-ea"/>
              </a:rPr>
              <a:t>변동으로 </a:t>
            </a:r>
            <a:r>
              <a:rPr kumimoji="1" lang="en-US" altLang="ko-Kore-KR" spc="-40" dirty="0">
                <a:latin typeface="+mn-ea"/>
              </a:rPr>
              <a:t>c</a:t>
            </a:r>
            <a:r>
              <a:rPr kumimoji="1" lang="en-US" altLang="ko-KR" spc="-40" dirty="0">
                <a:latin typeface="+mn-ea"/>
              </a:rPr>
              <a:t>ost </a:t>
            </a:r>
            <a:r>
              <a:rPr kumimoji="1" lang="ko-KR" altLang="en-US" spc="-40" dirty="0">
                <a:latin typeface="+mn-ea"/>
              </a:rPr>
              <a:t>변동</a:t>
            </a:r>
            <a:r>
              <a:rPr kumimoji="1" lang="ko-Kore-KR" altLang="en-US" spc="-40" dirty="0">
                <a:latin typeface="+mn-ea"/>
              </a:rPr>
              <a:t> </a:t>
            </a:r>
            <a:endParaRPr lang="ko-Kore-KR" altLang="en-US" dirty="0"/>
          </a:p>
        </p:txBody>
      </p:sp>
      <p:sp>
        <p:nvSpPr>
          <p:cNvPr id="43" name="모서리가 둥근 직사각형 42">
            <a:extLst>
              <a:ext uri="{FF2B5EF4-FFF2-40B4-BE49-F238E27FC236}">
                <a16:creationId xmlns:a16="http://schemas.microsoft.com/office/drawing/2014/main" id="{80989956-C9CA-B581-D4F6-A0BFE5212E31}"/>
              </a:ext>
            </a:extLst>
          </p:cNvPr>
          <p:cNvSpPr/>
          <p:nvPr/>
        </p:nvSpPr>
        <p:spPr>
          <a:xfrm>
            <a:off x="2273579" y="1899230"/>
            <a:ext cx="5413394" cy="9233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Aim) Max profit = </a:t>
            </a:r>
            <a:r>
              <a:rPr kumimoji="1" lang="en-US" altLang="ko-Kore-KR" sz="2400" dirty="0">
                <a:solidFill>
                  <a:sysClr val="windowText" lastClr="000000"/>
                </a:solidFill>
              </a:rPr>
              <a:t>∑ (∑ </a:t>
            </a:r>
            <a:r>
              <a:rPr kumimoji="1" lang="en-US" altLang="ko-Kore-KR" sz="2400" dirty="0" err="1">
                <a:solidFill>
                  <a:sysClr val="windowText" lastClr="000000"/>
                </a:solidFill>
              </a:rPr>
              <a:t>q</a:t>
            </a:r>
            <a:r>
              <a:rPr kumimoji="1" lang="en-US" altLang="ko-Kore-KR" sz="2400" baseline="-25000" dirty="0" err="1">
                <a:solidFill>
                  <a:sysClr val="windowText" lastClr="000000"/>
                </a:solidFill>
              </a:rPr>
              <a:t>ij</a:t>
            </a:r>
            <a:r>
              <a:rPr kumimoji="1" lang="en-US" altLang="ko-Kore-KR" sz="2400" dirty="0">
                <a:solidFill>
                  <a:sysClr val="windowText" lastClr="000000"/>
                </a:solidFill>
              </a:rPr>
              <a:t>(</a:t>
            </a:r>
            <a:r>
              <a:rPr kumimoji="1" lang="en-US" altLang="ko-Kore-KR" sz="2400" dirty="0" err="1">
                <a:solidFill>
                  <a:sysClr val="windowText" lastClr="000000"/>
                </a:solidFill>
              </a:rPr>
              <a:t>p</a:t>
            </a:r>
            <a:r>
              <a:rPr kumimoji="1" lang="en-US" altLang="ko-Kore-KR" sz="2400" baseline="-25000" dirty="0" err="1">
                <a:solidFill>
                  <a:sysClr val="windowText" lastClr="000000"/>
                </a:solidFill>
              </a:rPr>
              <a:t>ij</a:t>
            </a:r>
            <a:r>
              <a:rPr kumimoji="1" lang="en-US" altLang="ko-Kore-KR" sz="2400" dirty="0" err="1">
                <a:solidFill>
                  <a:sysClr val="windowText" lastClr="000000"/>
                </a:solidFill>
              </a:rPr>
              <a:t>-c</a:t>
            </a:r>
            <a:r>
              <a:rPr kumimoji="1" lang="en-US" altLang="ko-Kore-KR" sz="2400" baseline="-25000" dirty="0" err="1">
                <a:solidFill>
                  <a:sysClr val="windowText" lastClr="000000"/>
                </a:solidFill>
              </a:rPr>
              <a:t>ij</a:t>
            </a:r>
            <a:r>
              <a:rPr kumimoji="1" lang="en-US" altLang="ko-Kore-KR" sz="2400" dirty="0">
                <a:solidFill>
                  <a:sysClr val="windowText" lastClr="000000"/>
                </a:solidFill>
              </a:rPr>
              <a:t>))</a:t>
            </a:r>
            <a:endParaRPr kumimoji="1" lang="ko-Kore-KR" altLang="en-US" dirty="0">
              <a:solidFill>
                <a:sysClr val="windowText" lastClr="000000"/>
              </a:solidFill>
            </a:endParaRPr>
          </a:p>
        </p:txBody>
      </p:sp>
      <p:sp>
        <p:nvSpPr>
          <p:cNvPr id="44" name="직사각형 43">
            <a:extLst>
              <a:ext uri="{FF2B5EF4-FFF2-40B4-BE49-F238E27FC236}">
                <a16:creationId xmlns:a16="http://schemas.microsoft.com/office/drawing/2014/main" id="{764983BA-41F7-D578-0B60-151F9D861805}"/>
              </a:ext>
            </a:extLst>
          </p:cNvPr>
          <p:cNvSpPr/>
          <p:nvPr/>
        </p:nvSpPr>
        <p:spPr>
          <a:xfrm>
            <a:off x="1482336" y="2935055"/>
            <a:ext cx="7507813" cy="1077685"/>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7" name="TextBox 46">
            <a:extLst>
              <a:ext uri="{FF2B5EF4-FFF2-40B4-BE49-F238E27FC236}">
                <a16:creationId xmlns:a16="http://schemas.microsoft.com/office/drawing/2014/main" id="{B1D18F30-C30F-A679-BCAA-6927EC4DB0D2}"/>
              </a:ext>
            </a:extLst>
          </p:cNvPr>
          <p:cNvSpPr txBox="1"/>
          <p:nvPr/>
        </p:nvSpPr>
        <p:spPr>
          <a:xfrm>
            <a:off x="78461" y="3179209"/>
            <a:ext cx="1284327" cy="553998"/>
          </a:xfrm>
          <a:prstGeom prst="rect">
            <a:avLst/>
          </a:prstGeom>
          <a:noFill/>
        </p:spPr>
        <p:txBody>
          <a:bodyPr wrap="none" lIns="0" tIns="0" rIns="0" bIns="0" rtlCol="0">
            <a:spAutoFit/>
          </a:bodyPr>
          <a:lstStyle/>
          <a:p>
            <a:pPr algn="ctr"/>
            <a:r>
              <a:rPr kumimoji="1" lang="en-US" altLang="ko-Kore-KR" b="1" dirty="0">
                <a:solidFill>
                  <a:srgbClr val="C00000"/>
                </a:solidFill>
              </a:rPr>
              <a:t>NPD =</a:t>
            </a:r>
          </a:p>
          <a:p>
            <a:pPr algn="ctr"/>
            <a:r>
              <a:rPr kumimoji="1" lang="en-US" altLang="ko-Kore-KR" b="1" dirty="0">
                <a:solidFill>
                  <a:srgbClr val="C00000"/>
                </a:solidFill>
              </a:rPr>
              <a:t> {P</a:t>
            </a:r>
            <a:r>
              <a:rPr kumimoji="1" lang="en-US" altLang="ko-Kore-KR" b="1" baseline="-25000" dirty="0">
                <a:solidFill>
                  <a:srgbClr val="C00000"/>
                </a:solidFill>
              </a:rPr>
              <a:t>13</a:t>
            </a:r>
            <a:r>
              <a:rPr kumimoji="1" lang="en-US" altLang="ko-Kore-KR" spc="-40" dirty="0">
                <a:solidFill>
                  <a:srgbClr val="C00000"/>
                </a:solidFill>
                <a:latin typeface="+mn-ea"/>
              </a:rPr>
              <a:t>, </a:t>
            </a:r>
            <a:r>
              <a:rPr kumimoji="1" lang="en-US" altLang="ko-Kore-KR" b="1" dirty="0">
                <a:solidFill>
                  <a:srgbClr val="C00000"/>
                </a:solidFill>
              </a:rPr>
              <a:t>P</a:t>
            </a:r>
            <a:r>
              <a:rPr kumimoji="1" lang="en-US" altLang="ko-KR" b="1" baseline="-25000" dirty="0">
                <a:solidFill>
                  <a:srgbClr val="C00000"/>
                </a:solidFill>
              </a:rPr>
              <a:t>2</a:t>
            </a:r>
            <a:r>
              <a:rPr kumimoji="1" lang="en-US" altLang="ko-Kore-KR" b="1" baseline="-25000" dirty="0">
                <a:solidFill>
                  <a:srgbClr val="C00000"/>
                </a:solidFill>
              </a:rPr>
              <a:t>3</a:t>
            </a:r>
            <a:r>
              <a:rPr kumimoji="1" lang="en-US" altLang="ko-Kore-KR" spc="-40" dirty="0">
                <a:solidFill>
                  <a:srgbClr val="C00000"/>
                </a:solidFill>
                <a:latin typeface="+mn-ea"/>
              </a:rPr>
              <a:t>, </a:t>
            </a:r>
            <a:r>
              <a:rPr kumimoji="1" lang="en-US" altLang="ko-Kore-KR" b="1" dirty="0">
                <a:solidFill>
                  <a:srgbClr val="C00000"/>
                </a:solidFill>
              </a:rPr>
              <a:t>P</a:t>
            </a:r>
            <a:r>
              <a:rPr kumimoji="1" lang="en-US" altLang="ko-KR" b="1" baseline="-25000" dirty="0">
                <a:solidFill>
                  <a:srgbClr val="C00000"/>
                </a:solidFill>
              </a:rPr>
              <a:t>3</a:t>
            </a:r>
            <a:r>
              <a:rPr kumimoji="1" lang="en-US" altLang="ko-Kore-KR" b="1" baseline="-25000" dirty="0">
                <a:solidFill>
                  <a:srgbClr val="C00000"/>
                </a:solidFill>
              </a:rPr>
              <a:t>3 </a:t>
            </a:r>
            <a:r>
              <a:rPr kumimoji="1" lang="en-US" altLang="ko-Kore-KR" b="1" dirty="0">
                <a:solidFill>
                  <a:srgbClr val="C00000"/>
                </a:solidFill>
              </a:rPr>
              <a:t>}</a:t>
            </a:r>
            <a:endParaRPr kumimoji="1" lang="ko-Kore-KR" altLang="en-US" spc="-40" dirty="0">
              <a:solidFill>
                <a:srgbClr val="C00000"/>
              </a:solidFill>
              <a:latin typeface="+mn-ea"/>
            </a:endParaRPr>
          </a:p>
        </p:txBody>
      </p:sp>
      <p:sp>
        <p:nvSpPr>
          <p:cNvPr id="55" name="모서리가 둥근 직사각형 54">
            <a:extLst>
              <a:ext uri="{FF2B5EF4-FFF2-40B4-BE49-F238E27FC236}">
                <a16:creationId xmlns:a16="http://schemas.microsoft.com/office/drawing/2014/main" id="{D7709731-9B11-C845-BA9C-486BCCA80CAD}"/>
              </a:ext>
            </a:extLst>
          </p:cNvPr>
          <p:cNvSpPr/>
          <p:nvPr/>
        </p:nvSpPr>
        <p:spPr>
          <a:xfrm>
            <a:off x="3910223" y="3010529"/>
            <a:ext cx="2509520" cy="3116229"/>
          </a:xfrm>
          <a:prstGeom prst="roundRect">
            <a:avLst/>
          </a:prstGeom>
          <a:solidFill>
            <a:srgbClr val="1D6FA9">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6" name="TextBox 55">
            <a:extLst>
              <a:ext uri="{FF2B5EF4-FFF2-40B4-BE49-F238E27FC236}">
                <a16:creationId xmlns:a16="http://schemas.microsoft.com/office/drawing/2014/main" id="{860F1294-B540-26DF-18D6-F29514AEEACB}"/>
              </a:ext>
            </a:extLst>
          </p:cNvPr>
          <p:cNvSpPr txBox="1"/>
          <p:nvPr/>
        </p:nvSpPr>
        <p:spPr>
          <a:xfrm>
            <a:off x="562407" y="2781166"/>
            <a:ext cx="316433" cy="307777"/>
          </a:xfrm>
          <a:prstGeom prst="rect">
            <a:avLst/>
          </a:prstGeom>
          <a:noFill/>
        </p:spPr>
        <p:txBody>
          <a:bodyPr wrap="none" lIns="0" tIns="0" rIns="0" bIns="0" rtlCol="0">
            <a:spAutoFit/>
          </a:bodyPr>
          <a:lstStyle/>
          <a:p>
            <a:pPr algn="l"/>
            <a:r>
              <a:rPr kumimoji="1" lang="en-US" altLang="ko-Kore-KR" sz="2000" b="1" spc="-40" dirty="0">
                <a:solidFill>
                  <a:srgbClr val="C00000"/>
                </a:solidFill>
                <a:latin typeface="+mn-ea"/>
              </a:rPr>
              <a:t>(1)</a:t>
            </a:r>
            <a:endParaRPr kumimoji="1" lang="ko-Kore-KR" altLang="en-US" sz="2000" b="1" spc="-40" dirty="0">
              <a:solidFill>
                <a:srgbClr val="C00000"/>
              </a:solidFill>
              <a:latin typeface="+mn-ea"/>
            </a:endParaRPr>
          </a:p>
        </p:txBody>
      </p:sp>
      <p:sp>
        <p:nvSpPr>
          <p:cNvPr id="57" name="TextBox 56">
            <a:extLst>
              <a:ext uri="{FF2B5EF4-FFF2-40B4-BE49-F238E27FC236}">
                <a16:creationId xmlns:a16="http://schemas.microsoft.com/office/drawing/2014/main" id="{37B96415-8BE7-74C2-E71C-49A828B6EAAD}"/>
              </a:ext>
            </a:extLst>
          </p:cNvPr>
          <p:cNvSpPr txBox="1"/>
          <p:nvPr/>
        </p:nvSpPr>
        <p:spPr>
          <a:xfrm>
            <a:off x="5086648" y="6126759"/>
            <a:ext cx="316433" cy="307777"/>
          </a:xfrm>
          <a:prstGeom prst="rect">
            <a:avLst/>
          </a:prstGeom>
          <a:noFill/>
        </p:spPr>
        <p:txBody>
          <a:bodyPr wrap="none" lIns="0" tIns="0" rIns="0" bIns="0" rtlCol="0">
            <a:spAutoFit/>
          </a:bodyPr>
          <a:lstStyle/>
          <a:p>
            <a:pPr algn="l"/>
            <a:r>
              <a:rPr kumimoji="1" lang="en-US" altLang="ko-Kore-KR" sz="2000" b="1" spc="-40" dirty="0">
                <a:solidFill>
                  <a:srgbClr val="1D6FA9"/>
                </a:solidFill>
                <a:latin typeface="+mn-ea"/>
              </a:rPr>
              <a:t>(2)</a:t>
            </a:r>
            <a:endParaRPr kumimoji="1" lang="ko-Kore-KR" altLang="en-US" sz="2000" b="1" spc="-40" dirty="0">
              <a:solidFill>
                <a:srgbClr val="1D6FA9"/>
              </a:solidFill>
              <a:latin typeface="+mn-ea"/>
            </a:endParaRPr>
          </a:p>
        </p:txBody>
      </p:sp>
      <p:sp>
        <p:nvSpPr>
          <p:cNvPr id="58" name="TextBox 57">
            <a:extLst>
              <a:ext uri="{FF2B5EF4-FFF2-40B4-BE49-F238E27FC236}">
                <a16:creationId xmlns:a16="http://schemas.microsoft.com/office/drawing/2014/main" id="{51CB7E3D-A35A-22FD-AFDB-DE1AED5FADCA}"/>
              </a:ext>
            </a:extLst>
          </p:cNvPr>
          <p:cNvSpPr txBox="1"/>
          <p:nvPr/>
        </p:nvSpPr>
        <p:spPr>
          <a:xfrm>
            <a:off x="2443460" y="6126759"/>
            <a:ext cx="316433" cy="307777"/>
          </a:xfrm>
          <a:prstGeom prst="rect">
            <a:avLst/>
          </a:prstGeom>
          <a:noFill/>
        </p:spPr>
        <p:txBody>
          <a:bodyPr wrap="none" lIns="0" tIns="0" rIns="0" bIns="0" rtlCol="0">
            <a:spAutoFit/>
          </a:bodyPr>
          <a:lstStyle/>
          <a:p>
            <a:pPr algn="l"/>
            <a:r>
              <a:rPr kumimoji="1" lang="en-US" altLang="ko-Kore-KR" sz="2000" b="1" spc="-40" dirty="0">
                <a:solidFill>
                  <a:srgbClr val="1D6FA9"/>
                </a:solidFill>
                <a:latin typeface="+mn-ea"/>
              </a:rPr>
              <a:t>(2)</a:t>
            </a:r>
            <a:endParaRPr kumimoji="1" lang="ko-Kore-KR" altLang="en-US" sz="2000" b="1" spc="-40" dirty="0">
              <a:solidFill>
                <a:srgbClr val="1D6FA9"/>
              </a:solidFill>
              <a:latin typeface="+mn-ea"/>
            </a:endParaRPr>
          </a:p>
        </p:txBody>
      </p:sp>
      <p:sp>
        <p:nvSpPr>
          <p:cNvPr id="59" name="TextBox 58">
            <a:extLst>
              <a:ext uri="{FF2B5EF4-FFF2-40B4-BE49-F238E27FC236}">
                <a16:creationId xmlns:a16="http://schemas.microsoft.com/office/drawing/2014/main" id="{1D1ED2C6-E245-9F6C-B64C-7708B66DDF0F}"/>
              </a:ext>
            </a:extLst>
          </p:cNvPr>
          <p:cNvSpPr txBox="1"/>
          <p:nvPr/>
        </p:nvSpPr>
        <p:spPr>
          <a:xfrm>
            <a:off x="7686973" y="6126759"/>
            <a:ext cx="316433" cy="307777"/>
          </a:xfrm>
          <a:prstGeom prst="rect">
            <a:avLst/>
          </a:prstGeom>
          <a:noFill/>
        </p:spPr>
        <p:txBody>
          <a:bodyPr wrap="none" lIns="0" tIns="0" rIns="0" bIns="0" rtlCol="0">
            <a:spAutoFit/>
          </a:bodyPr>
          <a:lstStyle/>
          <a:p>
            <a:pPr algn="l"/>
            <a:r>
              <a:rPr kumimoji="1" lang="en-US" altLang="ko-Kore-KR" sz="2000" b="1" spc="-40" dirty="0">
                <a:solidFill>
                  <a:srgbClr val="1D6FA9"/>
                </a:solidFill>
                <a:latin typeface="+mn-ea"/>
              </a:rPr>
              <a:t>(2)</a:t>
            </a:r>
            <a:endParaRPr kumimoji="1" lang="ko-Kore-KR" altLang="en-US" sz="2000" b="1" spc="-40" dirty="0">
              <a:solidFill>
                <a:srgbClr val="1D6FA9"/>
              </a:solidFill>
              <a:latin typeface="+mn-ea"/>
            </a:endParaRPr>
          </a:p>
        </p:txBody>
      </p:sp>
      <p:sp>
        <p:nvSpPr>
          <p:cNvPr id="61" name="TextBox 60">
            <a:extLst>
              <a:ext uri="{FF2B5EF4-FFF2-40B4-BE49-F238E27FC236}">
                <a16:creationId xmlns:a16="http://schemas.microsoft.com/office/drawing/2014/main" id="{8FFDDE47-B0F2-0FFE-CDEA-D2036E9EC5E5}"/>
              </a:ext>
            </a:extLst>
          </p:cNvPr>
          <p:cNvSpPr txBox="1"/>
          <p:nvPr/>
        </p:nvSpPr>
        <p:spPr>
          <a:xfrm>
            <a:off x="5045320" y="2521872"/>
            <a:ext cx="408445" cy="276999"/>
          </a:xfrm>
          <a:prstGeom prst="rect">
            <a:avLst/>
          </a:prstGeom>
          <a:noFill/>
        </p:spPr>
        <p:txBody>
          <a:bodyPr wrap="none" lIns="0" tIns="0" rIns="0" bIns="0" rtlCol="0">
            <a:spAutoFit/>
          </a:bodyPr>
          <a:lstStyle/>
          <a:p>
            <a:pPr algn="l"/>
            <a:r>
              <a:rPr kumimoji="1" lang="en-US" altLang="ko-Kore-KR" spc="-40" dirty="0" err="1">
                <a:latin typeface="+mn-ea"/>
              </a:rPr>
              <a:t>i</a:t>
            </a:r>
            <a:r>
              <a:rPr kumimoji="1" lang="en-US" altLang="ko-Kore-KR" spc="-40" dirty="0">
                <a:latin typeface="+mn-ea"/>
              </a:rPr>
              <a:t>    j</a:t>
            </a:r>
            <a:endParaRPr kumimoji="1" lang="ko-Kore-KR" altLang="en-US" spc="-40" dirty="0">
              <a:latin typeface="+mn-ea"/>
            </a:endParaRPr>
          </a:p>
        </p:txBody>
      </p:sp>
    </p:spTree>
    <p:extLst>
      <p:ext uri="{BB962C8B-B14F-4D97-AF65-F5344CB8AC3E}">
        <p14:creationId xmlns:p14="http://schemas.microsoft.com/office/powerpoint/2010/main" val="233566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4150DF1-EDD0-7B3C-F8F3-2A0210B9120E}"/>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88D166D9-42ED-0962-7442-8949C0BEB96A}"/>
              </a:ext>
            </a:extLst>
          </p:cNvPr>
          <p:cNvSpPr>
            <a:spLocks noGrp="1"/>
          </p:cNvSpPr>
          <p:nvPr>
            <p:ph type="sldNum" sz="quarter" idx="4"/>
          </p:nvPr>
        </p:nvSpPr>
        <p:spPr/>
        <p:txBody>
          <a:bodyPr/>
          <a:lstStyle/>
          <a:p>
            <a:fld id="{528F71E4-6861-4081-93F7-1CE13C0AE979}" type="slidenum">
              <a:rPr lang="ko-KR" altLang="en-US" smtClean="0"/>
              <a:pPr/>
              <a:t>8</a:t>
            </a:fld>
            <a:endParaRPr lang="ko-KR" altLang="en-US" dirty="0"/>
          </a:p>
        </p:txBody>
      </p:sp>
      <p:sp>
        <p:nvSpPr>
          <p:cNvPr id="5" name="TextBox 4">
            <a:extLst>
              <a:ext uri="{FF2B5EF4-FFF2-40B4-BE49-F238E27FC236}">
                <a16:creationId xmlns:a16="http://schemas.microsoft.com/office/drawing/2014/main" id="{1328E8DC-41FA-2B7C-DBF3-2791D49E3C48}"/>
              </a:ext>
            </a:extLst>
          </p:cNvPr>
          <p:cNvSpPr txBox="1"/>
          <p:nvPr/>
        </p:nvSpPr>
        <p:spPr>
          <a:xfrm>
            <a:off x="256615" y="228209"/>
            <a:ext cx="8769927" cy="4247317"/>
          </a:xfrm>
          <a:prstGeom prst="rect">
            <a:avLst/>
          </a:prstGeom>
          <a:noFill/>
        </p:spPr>
        <p:txBody>
          <a:bodyPr wrap="square">
            <a:spAutoFit/>
          </a:bodyPr>
          <a:lstStyle/>
          <a:p>
            <a:pPr algn="l">
              <a:buFont typeface="+mj-lt"/>
              <a:buAutoNum type="arabicPeriod"/>
            </a:pPr>
            <a:r>
              <a:rPr lang="en" altLang="ko-Kore-KR" b="0" i="0" u="none" strike="noStrike" dirty="0">
                <a:solidFill>
                  <a:srgbClr val="374151"/>
                </a:solidFill>
                <a:effectLst/>
                <a:latin typeface="Söhne"/>
              </a:rPr>
              <a:t>Physical Limitations: Physical compatibility between modules is important to ensure that the modules can fit together correctly and function as intended. For example, the size, shape, and connectors of modules must be compatible with each other.</a:t>
            </a:r>
          </a:p>
          <a:p>
            <a:pPr algn="l">
              <a:buFont typeface="+mj-lt"/>
              <a:buAutoNum type="arabicPeriod"/>
            </a:pPr>
            <a:r>
              <a:rPr lang="en" altLang="ko-Kore-KR" b="0" i="0" u="none" strike="noStrike" dirty="0">
                <a:solidFill>
                  <a:srgbClr val="374151"/>
                </a:solidFill>
                <a:effectLst/>
                <a:latin typeface="Söhne"/>
              </a:rPr>
              <a:t>Electrical Compatibility: Electrical compatibility between modules is critical to ensure that the modules can communicate with each other and transfer data correctly. This requires that the modules have compatible voltage levels, power consumption, and communication protocols.</a:t>
            </a:r>
          </a:p>
          <a:p>
            <a:pPr algn="l">
              <a:buFont typeface="+mj-lt"/>
              <a:buAutoNum type="arabicPeriod"/>
            </a:pPr>
            <a:r>
              <a:rPr lang="en" altLang="ko-Kore-KR" b="0" i="0" u="none" strike="noStrike" dirty="0">
                <a:solidFill>
                  <a:srgbClr val="374151"/>
                </a:solidFill>
                <a:effectLst/>
                <a:latin typeface="Söhne"/>
              </a:rPr>
              <a:t>Software Compatibility: Software compatibility between modules is essential to ensure that the modules can work together to achieve the desired functionality. This requires that the modules have compatible software interfaces and that the modules can run on the same operating system or software platform.</a:t>
            </a:r>
          </a:p>
          <a:p>
            <a:pPr algn="l">
              <a:buFont typeface="+mj-lt"/>
              <a:buAutoNum type="arabicPeriod"/>
            </a:pPr>
            <a:r>
              <a:rPr lang="en" altLang="ko-Kore-KR" b="0" i="0" u="none" strike="noStrike" dirty="0">
                <a:solidFill>
                  <a:srgbClr val="374151"/>
                </a:solidFill>
                <a:effectLst/>
                <a:latin typeface="Söhne"/>
              </a:rPr>
              <a:t>Performance Requirements: Performance compatibility between modules is important to ensure that the modules can work together to achieve the desired level of performance. This requires that the modules have compatible processing power, memory capacity, and data transfer rates.</a:t>
            </a:r>
          </a:p>
        </p:txBody>
      </p:sp>
      <p:sp>
        <p:nvSpPr>
          <p:cNvPr id="7" name="TextBox 6">
            <a:extLst>
              <a:ext uri="{FF2B5EF4-FFF2-40B4-BE49-F238E27FC236}">
                <a16:creationId xmlns:a16="http://schemas.microsoft.com/office/drawing/2014/main" id="{11F96EE4-0555-08C0-0A09-41090280A982}"/>
              </a:ext>
            </a:extLst>
          </p:cNvPr>
          <p:cNvSpPr txBox="1"/>
          <p:nvPr/>
        </p:nvSpPr>
        <p:spPr>
          <a:xfrm>
            <a:off x="224118" y="4502189"/>
            <a:ext cx="8508670" cy="4247317"/>
          </a:xfrm>
          <a:prstGeom prst="rect">
            <a:avLst/>
          </a:prstGeom>
          <a:noFill/>
        </p:spPr>
        <p:txBody>
          <a:bodyPr wrap="square">
            <a:spAutoFit/>
          </a:bodyPr>
          <a:lstStyle/>
          <a:p>
            <a:pPr algn="l">
              <a:buFont typeface="+mj-lt"/>
              <a:buAutoNum type="arabicPeriod" startAt="5"/>
            </a:pPr>
            <a:r>
              <a:rPr lang="en" altLang="ko-Kore-KR" b="0" i="0" u="none" strike="noStrike" dirty="0">
                <a:solidFill>
                  <a:srgbClr val="374151"/>
                </a:solidFill>
                <a:effectLst/>
                <a:latin typeface="Söhne"/>
              </a:rPr>
              <a:t>Interoperability: Interoperability between modules is critical to ensure that the modules can work together and share data correctly. This requires that the modules use compatible standards and protocols for communication.</a:t>
            </a:r>
          </a:p>
          <a:p>
            <a:pPr algn="l">
              <a:buFont typeface="+mj-lt"/>
              <a:buAutoNum type="arabicPeriod" startAt="5"/>
            </a:pPr>
            <a:r>
              <a:rPr lang="en" altLang="ko-Kore-KR" b="0" i="0" u="none" strike="noStrike" dirty="0">
                <a:solidFill>
                  <a:srgbClr val="374151"/>
                </a:solidFill>
                <a:effectLst/>
                <a:latin typeface="Söhne"/>
              </a:rPr>
              <a:t>Cost Compatibility: Cost compatibility between modules is important to ensure that the product remains within budget. This requires that the cost of the modules is compatible with the overall budget for the product and that the cost of the modules does not significantly increase the overall cost of the product.</a:t>
            </a:r>
          </a:p>
          <a:p>
            <a:pPr algn="l">
              <a:buFont typeface="+mj-lt"/>
              <a:buAutoNum type="arabicPeriod" startAt="5"/>
            </a:pPr>
            <a:r>
              <a:rPr lang="en" altLang="ko-Kore-KR" b="0" i="0" u="none" strike="noStrike" dirty="0">
                <a:solidFill>
                  <a:srgbClr val="374151"/>
                </a:solidFill>
                <a:effectLst/>
                <a:latin typeface="Söhne"/>
              </a:rPr>
              <a:t>Regulatory Compliance: Regulatory compliance between modules is important to ensure that the product complies with relevant regulations and standards. This requires that the modules comply with the same regulatory requirements and that the modules are certified by the same regulatory bodies.</a:t>
            </a:r>
          </a:p>
          <a:p>
            <a:pPr algn="l">
              <a:buFont typeface="+mj-lt"/>
              <a:buAutoNum type="arabicPeriod" startAt="5"/>
            </a:pPr>
            <a:r>
              <a:rPr lang="en" altLang="ko-Kore-KR" b="0" i="0" u="none" strike="noStrike" dirty="0">
                <a:solidFill>
                  <a:srgbClr val="374151"/>
                </a:solidFill>
                <a:effectLst/>
                <a:latin typeface="Söhne"/>
              </a:rPr>
              <a:t>Reliability and Durability: Reliability and durability compatibility between modules is important to ensure that the product lasts for a long time and performs consistently. This requires that the modules have compatible reliability and durability requirements and that the modules are tested to the same standards.</a:t>
            </a:r>
          </a:p>
        </p:txBody>
      </p:sp>
    </p:spTree>
    <p:extLst>
      <p:ext uri="{BB962C8B-B14F-4D97-AF65-F5344CB8AC3E}">
        <p14:creationId xmlns:p14="http://schemas.microsoft.com/office/powerpoint/2010/main" val="349745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392524-777D-ABEF-B910-70E23048EB80}"/>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1068BEAF-27B4-AC5D-68D4-2DC1AF0FF668}"/>
              </a:ext>
            </a:extLst>
          </p:cNvPr>
          <p:cNvSpPr>
            <a:spLocks noGrp="1"/>
          </p:cNvSpPr>
          <p:nvPr>
            <p:ph type="sldNum" sz="quarter" idx="4"/>
          </p:nvPr>
        </p:nvSpPr>
        <p:spPr/>
        <p:txBody>
          <a:bodyPr/>
          <a:lstStyle/>
          <a:p>
            <a:fld id="{528F71E4-6861-4081-93F7-1CE13C0AE979}" type="slidenum">
              <a:rPr lang="ko-KR" altLang="en-US" smtClean="0"/>
              <a:pPr/>
              <a:t>80</a:t>
            </a:fld>
            <a:endParaRPr lang="ko-KR" altLang="en-US" dirty="0"/>
          </a:p>
        </p:txBody>
      </p:sp>
      <p:sp>
        <p:nvSpPr>
          <p:cNvPr id="4" name="TextBox 3">
            <a:extLst>
              <a:ext uri="{FF2B5EF4-FFF2-40B4-BE49-F238E27FC236}">
                <a16:creationId xmlns:a16="http://schemas.microsoft.com/office/drawing/2014/main" id="{F7041A9A-A181-A316-B46F-3B0045D946C1}"/>
              </a:ext>
            </a:extLst>
          </p:cNvPr>
          <p:cNvSpPr txBox="1"/>
          <p:nvPr/>
        </p:nvSpPr>
        <p:spPr>
          <a:xfrm>
            <a:off x="359047" y="546576"/>
            <a:ext cx="4296375" cy="276999"/>
          </a:xfrm>
          <a:prstGeom prst="rect">
            <a:avLst/>
          </a:prstGeom>
          <a:noFill/>
        </p:spPr>
        <p:txBody>
          <a:bodyPr wrap="square" lIns="0" tIns="0" rIns="0" bIns="0" rtlCol="0">
            <a:spAutoFit/>
          </a:bodyPr>
          <a:lstStyle/>
          <a:p>
            <a:r>
              <a:rPr kumimoji="1" lang="en-US" altLang="ko-Kore-KR" dirty="0"/>
              <a:t>P</a:t>
            </a:r>
            <a:r>
              <a:rPr kumimoji="1" lang="en-US" altLang="ko-Kore-KR" baseline="-25000" dirty="0"/>
              <a:t>1t</a:t>
            </a:r>
            <a:r>
              <a:rPr kumimoji="1" lang="en-US" altLang="ko-Kore-KR" dirty="0"/>
              <a:t> = J</a:t>
            </a:r>
            <a:r>
              <a:rPr kumimoji="1" lang="en-US" altLang="ko-Kore-KR" baseline="-25000" dirty="0"/>
              <a:t>A</a:t>
            </a:r>
            <a:r>
              <a:rPr kumimoji="1" lang="en-US" altLang="ko-Kore-KR" dirty="0"/>
              <a:t>(</a:t>
            </a:r>
            <a:r>
              <a:rPr kumimoji="1" lang="en-US" altLang="ko-Kore-KR" b="1" dirty="0">
                <a:solidFill>
                  <a:srgbClr val="C00000"/>
                </a:solidFill>
              </a:rPr>
              <a:t>X</a:t>
            </a:r>
            <a:r>
              <a:rPr kumimoji="1" lang="en-US" altLang="ko-Kore-KR" b="1" baseline="-25000" dirty="0">
                <a:solidFill>
                  <a:srgbClr val="C00000"/>
                </a:solidFill>
              </a:rPr>
              <a:t>1</a:t>
            </a:r>
            <a:r>
              <a:rPr kumimoji="1" lang="en-US" altLang="ko-KR" b="1" baseline="-25000" dirty="0">
                <a:solidFill>
                  <a:srgbClr val="C00000"/>
                </a:solidFill>
              </a:rPr>
              <a:t>t</a:t>
            </a:r>
            <a:r>
              <a:rPr kumimoji="1" lang="en-US" altLang="ko-Kore-KR" dirty="0"/>
              <a:t>,p</a:t>
            </a:r>
            <a:r>
              <a:rPr kumimoji="1" lang="en-US" altLang="ko-Kore-KR" baseline="-25000" dirty="0"/>
              <a:t>1</a:t>
            </a:r>
            <a:r>
              <a:rPr kumimoji="1" lang="en-US" altLang="ko-KR" baseline="-25000" dirty="0"/>
              <a:t>t</a:t>
            </a:r>
            <a:r>
              <a:rPr kumimoji="1" lang="en-US" altLang="ko-Kore-KR" dirty="0"/>
              <a:t>)  </a:t>
            </a:r>
            <a:r>
              <a:rPr kumimoji="1" lang="en-US" altLang="ko-KR" dirty="0"/>
              <a:t>, </a:t>
            </a:r>
            <a:r>
              <a:rPr kumimoji="1" lang="en-US" altLang="ko-Kore-KR" dirty="0"/>
              <a:t>P</a:t>
            </a:r>
            <a:r>
              <a:rPr kumimoji="1" lang="en-US" altLang="ko-KR" baseline="-25000" dirty="0"/>
              <a:t>2t</a:t>
            </a:r>
            <a:r>
              <a:rPr kumimoji="1" lang="en-US" altLang="ko-Kore-KR" dirty="0"/>
              <a:t> = J</a:t>
            </a:r>
            <a:r>
              <a:rPr kumimoji="1" lang="en-US" altLang="ko-Kore-KR" baseline="-25000" dirty="0"/>
              <a:t>A</a:t>
            </a:r>
            <a:r>
              <a:rPr kumimoji="1" lang="en-US" altLang="ko-Kore-KR" dirty="0"/>
              <a:t>(</a:t>
            </a:r>
            <a:r>
              <a:rPr kumimoji="1" lang="en-US" altLang="ko-Kore-KR" b="1" dirty="0">
                <a:solidFill>
                  <a:srgbClr val="C00000"/>
                </a:solidFill>
              </a:rPr>
              <a:t>X</a:t>
            </a:r>
            <a:r>
              <a:rPr kumimoji="1" lang="en-US" altLang="ko-KR" b="1" baseline="-25000" dirty="0">
                <a:solidFill>
                  <a:srgbClr val="C00000"/>
                </a:solidFill>
              </a:rPr>
              <a:t>2t</a:t>
            </a:r>
            <a:r>
              <a:rPr kumimoji="1" lang="en-US" altLang="ko-Kore-KR" dirty="0"/>
              <a:t>,p</a:t>
            </a:r>
            <a:r>
              <a:rPr kumimoji="1" lang="en-US" altLang="ko-Kore-KR" baseline="-25000" dirty="0"/>
              <a:t>2</a:t>
            </a:r>
            <a:r>
              <a:rPr kumimoji="1" lang="en-US" altLang="ko-KR" baseline="-25000" dirty="0"/>
              <a:t>t</a:t>
            </a:r>
            <a:r>
              <a:rPr kumimoji="1" lang="en-US" altLang="ko-Kore-KR" dirty="0"/>
              <a:t>) </a:t>
            </a:r>
            <a:r>
              <a:rPr kumimoji="1" lang="en-US" altLang="ko-Kore-KR" spc="-40" dirty="0">
                <a:latin typeface="+mn-ea"/>
              </a:rPr>
              <a:t> </a:t>
            </a:r>
            <a:r>
              <a:rPr kumimoji="1" lang="en-US" altLang="ko-KR" spc="-40" dirty="0">
                <a:latin typeface="+mn-ea"/>
              </a:rPr>
              <a:t>, </a:t>
            </a:r>
            <a:r>
              <a:rPr kumimoji="1" lang="en-US" altLang="ko-Kore-KR" dirty="0"/>
              <a:t>P</a:t>
            </a:r>
            <a:r>
              <a:rPr kumimoji="1" lang="en-US" altLang="ko-KR" baseline="-25000" dirty="0"/>
              <a:t>3t</a:t>
            </a:r>
            <a:r>
              <a:rPr kumimoji="1" lang="en-US" altLang="ko-Kore-KR" dirty="0"/>
              <a:t> = J</a:t>
            </a:r>
            <a:r>
              <a:rPr kumimoji="1" lang="en-US" altLang="ko-Kore-KR" baseline="-25000" dirty="0"/>
              <a:t>A</a:t>
            </a:r>
            <a:r>
              <a:rPr kumimoji="1" lang="en-US" altLang="ko-Kore-KR" dirty="0"/>
              <a:t>(</a:t>
            </a:r>
            <a:r>
              <a:rPr kumimoji="1" lang="en-US" altLang="ko-Kore-KR" b="1" dirty="0">
                <a:solidFill>
                  <a:srgbClr val="C00000"/>
                </a:solidFill>
              </a:rPr>
              <a:t>X</a:t>
            </a:r>
            <a:r>
              <a:rPr kumimoji="1" lang="en-US" altLang="ko-KR" b="1" baseline="-25000" dirty="0">
                <a:solidFill>
                  <a:srgbClr val="C00000"/>
                </a:solidFill>
              </a:rPr>
              <a:t>3t</a:t>
            </a:r>
            <a:r>
              <a:rPr kumimoji="1" lang="en-US" altLang="ko-Kore-KR" dirty="0"/>
              <a:t>,p</a:t>
            </a:r>
            <a:r>
              <a:rPr kumimoji="1" lang="en-US" altLang="ko-Kore-KR" baseline="-25000" dirty="0"/>
              <a:t>3</a:t>
            </a:r>
            <a:r>
              <a:rPr kumimoji="1" lang="en-US" altLang="ko-KR" baseline="-25000" dirty="0"/>
              <a:t>t</a:t>
            </a:r>
            <a:r>
              <a:rPr kumimoji="1" lang="en-US" altLang="ko-Kore-KR" dirty="0"/>
              <a:t>) </a:t>
            </a:r>
            <a:endParaRPr kumimoji="1" lang="en-US" altLang="ko-Kore-KR" spc="-40" dirty="0">
              <a:latin typeface="+mn-ea"/>
            </a:endParaRPr>
          </a:p>
        </p:txBody>
      </p:sp>
      <p:pic>
        <p:nvPicPr>
          <p:cNvPr id="5" name="그림 4">
            <a:extLst>
              <a:ext uri="{FF2B5EF4-FFF2-40B4-BE49-F238E27FC236}">
                <a16:creationId xmlns:a16="http://schemas.microsoft.com/office/drawing/2014/main" id="{7A888BD3-7C45-FF59-70E9-E2C88B5221B5}"/>
              </a:ext>
            </a:extLst>
          </p:cNvPr>
          <p:cNvPicPr>
            <a:picLocks noChangeAspect="1"/>
          </p:cNvPicPr>
          <p:nvPr/>
        </p:nvPicPr>
        <p:blipFill>
          <a:blip r:embed="rId3"/>
          <a:stretch>
            <a:fillRect/>
          </a:stretch>
        </p:blipFill>
        <p:spPr>
          <a:xfrm>
            <a:off x="-3405102" y="1274045"/>
            <a:ext cx="2394486" cy="843275"/>
          </a:xfrm>
          <a:prstGeom prst="rect">
            <a:avLst/>
          </a:prstGeom>
        </p:spPr>
      </p:pic>
      <p:pic>
        <p:nvPicPr>
          <p:cNvPr id="8" name="그림 7">
            <a:extLst>
              <a:ext uri="{FF2B5EF4-FFF2-40B4-BE49-F238E27FC236}">
                <a16:creationId xmlns:a16="http://schemas.microsoft.com/office/drawing/2014/main" id="{F24AC273-6A6B-BED7-282A-417140F72E19}"/>
              </a:ext>
            </a:extLst>
          </p:cNvPr>
          <p:cNvPicPr>
            <a:picLocks noChangeAspect="1"/>
          </p:cNvPicPr>
          <p:nvPr/>
        </p:nvPicPr>
        <p:blipFill>
          <a:blip r:embed="rId4"/>
          <a:stretch>
            <a:fillRect/>
          </a:stretch>
        </p:blipFill>
        <p:spPr>
          <a:xfrm>
            <a:off x="-4215683" y="429827"/>
            <a:ext cx="3205067" cy="734288"/>
          </a:xfrm>
          <a:prstGeom prst="rect">
            <a:avLst/>
          </a:prstGeom>
        </p:spPr>
      </p:pic>
      <p:pic>
        <p:nvPicPr>
          <p:cNvPr id="15" name="그림 14">
            <a:extLst>
              <a:ext uri="{FF2B5EF4-FFF2-40B4-BE49-F238E27FC236}">
                <a16:creationId xmlns:a16="http://schemas.microsoft.com/office/drawing/2014/main" id="{B983C856-3191-82FF-3C46-C26280A03BBA}"/>
              </a:ext>
            </a:extLst>
          </p:cNvPr>
          <p:cNvPicPr>
            <a:picLocks noChangeAspect="1"/>
          </p:cNvPicPr>
          <p:nvPr/>
        </p:nvPicPr>
        <p:blipFill>
          <a:blip r:embed="rId5"/>
          <a:stretch>
            <a:fillRect/>
          </a:stretch>
        </p:blipFill>
        <p:spPr>
          <a:xfrm>
            <a:off x="-4674049" y="2221305"/>
            <a:ext cx="3667797" cy="1071186"/>
          </a:xfrm>
          <a:prstGeom prst="rect">
            <a:avLst/>
          </a:prstGeom>
        </p:spPr>
      </p:pic>
      <p:pic>
        <p:nvPicPr>
          <p:cNvPr id="16" name="그림 15">
            <a:extLst>
              <a:ext uri="{FF2B5EF4-FFF2-40B4-BE49-F238E27FC236}">
                <a16:creationId xmlns:a16="http://schemas.microsoft.com/office/drawing/2014/main" id="{6F0C64AB-726C-252F-6D7A-61B5063DEEB6}"/>
              </a:ext>
            </a:extLst>
          </p:cNvPr>
          <p:cNvPicPr>
            <a:picLocks noChangeAspect="1"/>
          </p:cNvPicPr>
          <p:nvPr/>
        </p:nvPicPr>
        <p:blipFill>
          <a:blip r:embed="rId6"/>
          <a:stretch>
            <a:fillRect/>
          </a:stretch>
        </p:blipFill>
        <p:spPr>
          <a:xfrm>
            <a:off x="-4041758" y="3388729"/>
            <a:ext cx="3031142" cy="1262428"/>
          </a:xfrm>
          <a:prstGeom prst="rect">
            <a:avLst/>
          </a:prstGeom>
        </p:spPr>
      </p:pic>
      <p:sp>
        <p:nvSpPr>
          <p:cNvPr id="6" name="TextBox 5">
            <a:extLst>
              <a:ext uri="{FF2B5EF4-FFF2-40B4-BE49-F238E27FC236}">
                <a16:creationId xmlns:a16="http://schemas.microsoft.com/office/drawing/2014/main" id="{402C5892-A9BC-E3DC-AA34-493442CBF5B5}"/>
              </a:ext>
            </a:extLst>
          </p:cNvPr>
          <p:cNvSpPr txBox="1"/>
          <p:nvPr/>
        </p:nvSpPr>
        <p:spPr>
          <a:xfrm>
            <a:off x="6136957" y="896751"/>
            <a:ext cx="2612703" cy="553998"/>
          </a:xfrm>
          <a:prstGeom prst="rect">
            <a:avLst/>
          </a:prstGeom>
          <a:noFill/>
        </p:spPr>
        <p:txBody>
          <a:bodyPr wrap="none" lIns="0" tIns="0" rIns="0" bIns="0" rtlCol="0">
            <a:spAutoFit/>
          </a:bodyPr>
          <a:lstStyle/>
          <a:p>
            <a:pPr algn="l"/>
            <a:r>
              <a:rPr kumimoji="1" lang="en-US" altLang="ko-Kore-KR" spc="-40" dirty="0" err="1">
                <a:latin typeface="+mn-ea"/>
              </a:rPr>
              <a:t>P</a:t>
            </a:r>
            <a:r>
              <a:rPr kumimoji="1" lang="en-US" altLang="ko-Kore-KR" spc="-40" baseline="-25000" dirty="0" err="1">
                <a:latin typeface="+mn-ea"/>
              </a:rPr>
              <a:t>ij</a:t>
            </a:r>
            <a:r>
              <a:rPr kumimoji="1" lang="en-US" altLang="ko-Kore-KR" spc="-40" dirty="0">
                <a:latin typeface="+mn-ea"/>
              </a:rPr>
              <a:t> : market segment </a:t>
            </a:r>
            <a:r>
              <a:rPr kumimoji="1" lang="en-US" altLang="ko-KR" spc="-40" dirty="0" err="1">
                <a:latin typeface="+mn-ea"/>
              </a:rPr>
              <a:t>i</a:t>
            </a:r>
            <a:r>
              <a:rPr kumimoji="1" lang="ko-Kore-KR" altLang="en-US" spc="-40" dirty="0">
                <a:latin typeface="+mn-ea"/>
              </a:rPr>
              <a:t> 에 </a:t>
            </a:r>
            <a:r>
              <a:rPr kumimoji="1" lang="en-US" altLang="ko-Kore-KR" spc="-40" dirty="0">
                <a:latin typeface="+mn-ea"/>
              </a:rPr>
              <a:t> </a:t>
            </a:r>
          </a:p>
          <a:p>
            <a:pPr algn="l"/>
            <a:r>
              <a:rPr kumimoji="1" lang="ko-Kore-KR" altLang="en-US" spc="-40" dirty="0">
                <a:latin typeface="+mn-ea"/>
              </a:rPr>
              <a:t>      판매되는 </a:t>
            </a:r>
            <a:r>
              <a:rPr kumimoji="1" lang="en-US" altLang="ko-Kore-KR" spc="-40" dirty="0">
                <a:latin typeface="+mn-ea"/>
              </a:rPr>
              <a:t>j</a:t>
            </a:r>
            <a:r>
              <a:rPr kumimoji="1" lang="ko-Kore-KR" altLang="en-US" spc="-40" dirty="0">
                <a:latin typeface="+mn-ea"/>
              </a:rPr>
              <a:t>번째 제품</a:t>
            </a:r>
          </a:p>
        </p:txBody>
      </p:sp>
      <p:sp>
        <p:nvSpPr>
          <p:cNvPr id="7" name="TextBox 6">
            <a:extLst>
              <a:ext uri="{FF2B5EF4-FFF2-40B4-BE49-F238E27FC236}">
                <a16:creationId xmlns:a16="http://schemas.microsoft.com/office/drawing/2014/main" id="{853C2555-1481-F0E0-A8BB-3763521457FD}"/>
              </a:ext>
            </a:extLst>
          </p:cNvPr>
          <p:cNvSpPr txBox="1"/>
          <p:nvPr/>
        </p:nvSpPr>
        <p:spPr>
          <a:xfrm>
            <a:off x="218262" y="5324411"/>
            <a:ext cx="2170702" cy="830997"/>
          </a:xfrm>
          <a:prstGeom prst="rect">
            <a:avLst/>
          </a:prstGeom>
          <a:noFill/>
        </p:spPr>
        <p:txBody>
          <a:bodyPr wrap="square" lIns="0" tIns="0" rIns="0" bIns="0" rtlCol="0">
            <a:spAutoFit/>
          </a:bodyPr>
          <a:lstStyle/>
          <a:p>
            <a:r>
              <a:rPr kumimoji="1" lang="en-US" altLang="ko-Kore-KR" dirty="0"/>
              <a:t>P</a:t>
            </a:r>
            <a:r>
              <a:rPr kumimoji="1" lang="en-US" altLang="ko-Kore-KR" baseline="-25000" dirty="0"/>
              <a:t>1,t-1</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t-1</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t-1</a:t>
            </a:r>
            <a:r>
              <a:rPr kumimoji="1" lang="en-US" altLang="ko-Kore-KR" dirty="0"/>
              <a:t>)  </a:t>
            </a:r>
          </a:p>
          <a:p>
            <a:r>
              <a:rPr kumimoji="1" lang="en-US" altLang="ko-Kore-KR" dirty="0"/>
              <a:t>P</a:t>
            </a:r>
            <a:r>
              <a:rPr kumimoji="1" lang="en-US" altLang="ko-Kore-KR" baseline="-25000" dirty="0"/>
              <a:t>1</a:t>
            </a:r>
            <a:r>
              <a:rPr kumimoji="1" lang="en-US" altLang="ko-KR" baseline="-25000" dirty="0"/>
              <a:t>,t-2</a:t>
            </a:r>
            <a:r>
              <a:rPr kumimoji="1" lang="en-US" altLang="ko-Kore-KR" dirty="0"/>
              <a:t> = J</a:t>
            </a:r>
            <a:r>
              <a:rPr kumimoji="1" lang="en-US" altLang="ko-Kore-KR" baseline="-25000" dirty="0"/>
              <a:t>A</a:t>
            </a:r>
            <a:r>
              <a:rPr kumimoji="1" lang="en-US" altLang="ko-Kore-KR" dirty="0"/>
              <a:t>(X</a:t>
            </a:r>
            <a:r>
              <a:rPr kumimoji="1" lang="en-US" altLang="ko-KR" baseline="-25000" dirty="0"/>
              <a:t>1,t-2</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t-2</a:t>
            </a:r>
            <a:r>
              <a:rPr kumimoji="1" lang="en-US" altLang="ko-Kore-KR" dirty="0"/>
              <a:t>) </a:t>
            </a:r>
            <a:r>
              <a:rPr kumimoji="1" lang="en-US" altLang="ko-Kore-KR" spc="-40" dirty="0">
                <a:latin typeface="+mn-ea"/>
              </a:rPr>
              <a:t> </a:t>
            </a:r>
          </a:p>
          <a:p>
            <a:r>
              <a:rPr kumimoji="1" lang="en-US" altLang="ko-Kore-KR" dirty="0"/>
              <a:t>P</a:t>
            </a:r>
            <a:r>
              <a:rPr kumimoji="1" lang="en-US" altLang="ko-KR" baseline="-25000" dirty="0"/>
              <a:t>1,t-3</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t-3</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t-3</a:t>
            </a:r>
            <a:r>
              <a:rPr kumimoji="1" lang="en-US" altLang="ko-Kore-KR" dirty="0"/>
              <a:t>) </a:t>
            </a:r>
            <a:endParaRPr kumimoji="1" lang="en-US" altLang="ko-Kore-KR" spc="-40" dirty="0">
              <a:latin typeface="+mn-ea"/>
            </a:endParaRPr>
          </a:p>
        </p:txBody>
      </p:sp>
      <p:sp>
        <p:nvSpPr>
          <p:cNvPr id="10" name="TextBox 9">
            <a:extLst>
              <a:ext uri="{FF2B5EF4-FFF2-40B4-BE49-F238E27FC236}">
                <a16:creationId xmlns:a16="http://schemas.microsoft.com/office/drawing/2014/main" id="{C509C337-C056-1431-0D48-F59AF2C9C062}"/>
              </a:ext>
            </a:extLst>
          </p:cNvPr>
          <p:cNvSpPr txBox="1"/>
          <p:nvPr/>
        </p:nvSpPr>
        <p:spPr>
          <a:xfrm>
            <a:off x="400553" y="2673422"/>
            <a:ext cx="2514086" cy="492443"/>
          </a:xfrm>
          <a:prstGeom prst="rect">
            <a:avLst/>
          </a:prstGeom>
          <a:noFill/>
        </p:spPr>
        <p:txBody>
          <a:bodyPr wrap="none" lIns="0" tIns="0" rIns="0" bIns="0" rtlCol="0">
            <a:spAutoFit/>
          </a:bodyPr>
          <a:lstStyle/>
          <a:p>
            <a:pPr algn="l"/>
            <a:r>
              <a:rPr kumimoji="1" lang="en-US" altLang="ko-Kore-KR" sz="3200" b="1" spc="-40" dirty="0">
                <a:latin typeface="+mn-ea"/>
              </a:rPr>
              <a:t>Market share</a:t>
            </a:r>
            <a:endParaRPr kumimoji="1" lang="ko-Kore-KR" altLang="en-US" sz="3200" b="1" spc="-40" dirty="0">
              <a:latin typeface="+mn-ea"/>
            </a:endParaRPr>
          </a:p>
        </p:txBody>
      </p:sp>
      <p:sp>
        <p:nvSpPr>
          <p:cNvPr id="11" name="TextBox 10">
            <a:extLst>
              <a:ext uri="{FF2B5EF4-FFF2-40B4-BE49-F238E27FC236}">
                <a16:creationId xmlns:a16="http://schemas.microsoft.com/office/drawing/2014/main" id="{1DF26134-C150-AB27-E1AB-BEF6E9F8EE08}"/>
              </a:ext>
            </a:extLst>
          </p:cNvPr>
          <p:cNvSpPr txBox="1"/>
          <p:nvPr/>
        </p:nvSpPr>
        <p:spPr>
          <a:xfrm>
            <a:off x="3412009" y="2720218"/>
            <a:ext cx="2387770" cy="492443"/>
          </a:xfrm>
          <a:prstGeom prst="rect">
            <a:avLst/>
          </a:prstGeom>
          <a:noFill/>
        </p:spPr>
        <p:txBody>
          <a:bodyPr wrap="none" lIns="0" tIns="0" rIns="0" bIns="0" rtlCol="0">
            <a:spAutoFit/>
          </a:bodyPr>
          <a:lstStyle/>
          <a:p>
            <a:pPr algn="l"/>
            <a:r>
              <a:rPr kumimoji="1" lang="en-US" altLang="ko-Kore-KR" sz="3200" b="1" spc="-40" dirty="0">
                <a:latin typeface="+mn-ea"/>
              </a:rPr>
              <a:t>Cost of SCM</a:t>
            </a:r>
            <a:endParaRPr kumimoji="1" lang="ko-Kore-KR" altLang="en-US" sz="3200" b="1" spc="-40" dirty="0">
              <a:latin typeface="+mn-ea"/>
            </a:endParaRPr>
          </a:p>
        </p:txBody>
      </p:sp>
      <p:sp>
        <p:nvSpPr>
          <p:cNvPr id="12" name="TextBox 11">
            <a:extLst>
              <a:ext uri="{FF2B5EF4-FFF2-40B4-BE49-F238E27FC236}">
                <a16:creationId xmlns:a16="http://schemas.microsoft.com/office/drawing/2014/main" id="{0E52800F-C22A-5B26-7EF4-498AAA52CE75}"/>
              </a:ext>
            </a:extLst>
          </p:cNvPr>
          <p:cNvSpPr txBox="1"/>
          <p:nvPr/>
        </p:nvSpPr>
        <p:spPr>
          <a:xfrm>
            <a:off x="2417176" y="5324411"/>
            <a:ext cx="2170702" cy="830997"/>
          </a:xfrm>
          <a:prstGeom prst="rect">
            <a:avLst/>
          </a:prstGeom>
          <a:noFill/>
        </p:spPr>
        <p:txBody>
          <a:bodyPr wrap="square" lIns="0" tIns="0" rIns="0" bIns="0" rtlCol="0">
            <a:spAutoFit/>
          </a:bodyPr>
          <a:lstStyle/>
          <a:p>
            <a:r>
              <a:rPr kumimoji="1" lang="en-US" altLang="ko-Kore-KR" dirty="0"/>
              <a:t>P</a:t>
            </a:r>
            <a:r>
              <a:rPr kumimoji="1" lang="en-US" altLang="ko-Kore-KR" baseline="-25000" dirty="0"/>
              <a:t>1,t-1</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t-1</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t-1</a:t>
            </a:r>
            <a:r>
              <a:rPr kumimoji="1" lang="en-US" altLang="ko-Kore-KR" dirty="0"/>
              <a:t>)  </a:t>
            </a:r>
          </a:p>
          <a:p>
            <a:r>
              <a:rPr kumimoji="1" lang="en-US" altLang="ko-Kore-KR" dirty="0"/>
              <a:t>P</a:t>
            </a:r>
            <a:r>
              <a:rPr kumimoji="1" lang="en-US" altLang="ko-Kore-KR" baseline="-25000" dirty="0"/>
              <a:t>1</a:t>
            </a:r>
            <a:r>
              <a:rPr kumimoji="1" lang="en-US" altLang="ko-KR" baseline="-25000" dirty="0"/>
              <a:t>,t-2</a:t>
            </a:r>
            <a:r>
              <a:rPr kumimoji="1" lang="en-US" altLang="ko-Kore-KR" dirty="0"/>
              <a:t> = J</a:t>
            </a:r>
            <a:r>
              <a:rPr kumimoji="1" lang="en-US" altLang="ko-Kore-KR" baseline="-25000" dirty="0"/>
              <a:t>A</a:t>
            </a:r>
            <a:r>
              <a:rPr kumimoji="1" lang="en-US" altLang="ko-Kore-KR" dirty="0"/>
              <a:t>(X</a:t>
            </a:r>
            <a:r>
              <a:rPr kumimoji="1" lang="en-US" altLang="ko-KR" baseline="-25000" dirty="0"/>
              <a:t>1,t-2</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t-2</a:t>
            </a:r>
            <a:r>
              <a:rPr kumimoji="1" lang="en-US" altLang="ko-Kore-KR" dirty="0"/>
              <a:t>) </a:t>
            </a:r>
            <a:r>
              <a:rPr kumimoji="1" lang="en-US" altLang="ko-Kore-KR" spc="-40" dirty="0">
                <a:latin typeface="+mn-ea"/>
              </a:rPr>
              <a:t> </a:t>
            </a:r>
          </a:p>
          <a:p>
            <a:r>
              <a:rPr kumimoji="1" lang="en-US" altLang="ko-Kore-KR" dirty="0"/>
              <a:t>P</a:t>
            </a:r>
            <a:r>
              <a:rPr kumimoji="1" lang="en-US" altLang="ko-KR" baseline="-25000" dirty="0"/>
              <a:t>1,t-3</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t-3</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t-3</a:t>
            </a:r>
            <a:r>
              <a:rPr kumimoji="1" lang="en-US" altLang="ko-Kore-KR" dirty="0"/>
              <a:t>) </a:t>
            </a:r>
            <a:endParaRPr kumimoji="1" lang="en-US" altLang="ko-Kore-KR" spc="-40" dirty="0">
              <a:latin typeface="+mn-ea"/>
            </a:endParaRPr>
          </a:p>
        </p:txBody>
      </p:sp>
      <p:sp>
        <p:nvSpPr>
          <p:cNvPr id="13" name="TextBox 12">
            <a:extLst>
              <a:ext uri="{FF2B5EF4-FFF2-40B4-BE49-F238E27FC236}">
                <a16:creationId xmlns:a16="http://schemas.microsoft.com/office/drawing/2014/main" id="{1398E56A-33D3-DC0A-A65D-7480AC3A56F0}"/>
              </a:ext>
            </a:extLst>
          </p:cNvPr>
          <p:cNvSpPr txBox="1"/>
          <p:nvPr/>
        </p:nvSpPr>
        <p:spPr>
          <a:xfrm>
            <a:off x="4533647" y="5324411"/>
            <a:ext cx="2170702" cy="830997"/>
          </a:xfrm>
          <a:prstGeom prst="rect">
            <a:avLst/>
          </a:prstGeom>
          <a:noFill/>
        </p:spPr>
        <p:txBody>
          <a:bodyPr wrap="square" lIns="0" tIns="0" rIns="0" bIns="0" rtlCol="0">
            <a:spAutoFit/>
          </a:bodyPr>
          <a:lstStyle/>
          <a:p>
            <a:r>
              <a:rPr kumimoji="1" lang="en-US" altLang="ko-Kore-KR" dirty="0"/>
              <a:t>P</a:t>
            </a:r>
            <a:r>
              <a:rPr kumimoji="1" lang="en-US" altLang="ko-Kore-KR" baseline="-25000" dirty="0"/>
              <a:t>1,t-1</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t-1</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t-1</a:t>
            </a:r>
            <a:r>
              <a:rPr kumimoji="1" lang="en-US" altLang="ko-Kore-KR" dirty="0"/>
              <a:t>)  </a:t>
            </a:r>
          </a:p>
          <a:p>
            <a:r>
              <a:rPr kumimoji="1" lang="en-US" altLang="ko-Kore-KR" dirty="0"/>
              <a:t>P</a:t>
            </a:r>
            <a:r>
              <a:rPr kumimoji="1" lang="en-US" altLang="ko-Kore-KR" baseline="-25000" dirty="0"/>
              <a:t>1</a:t>
            </a:r>
            <a:r>
              <a:rPr kumimoji="1" lang="en-US" altLang="ko-KR" baseline="-25000" dirty="0"/>
              <a:t>,t-2</a:t>
            </a:r>
            <a:r>
              <a:rPr kumimoji="1" lang="en-US" altLang="ko-Kore-KR" dirty="0"/>
              <a:t> = J</a:t>
            </a:r>
            <a:r>
              <a:rPr kumimoji="1" lang="en-US" altLang="ko-Kore-KR" baseline="-25000" dirty="0"/>
              <a:t>A</a:t>
            </a:r>
            <a:r>
              <a:rPr kumimoji="1" lang="en-US" altLang="ko-Kore-KR" dirty="0"/>
              <a:t>(X</a:t>
            </a:r>
            <a:r>
              <a:rPr kumimoji="1" lang="en-US" altLang="ko-KR" baseline="-25000" dirty="0"/>
              <a:t>1,t-2</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t-2</a:t>
            </a:r>
            <a:r>
              <a:rPr kumimoji="1" lang="en-US" altLang="ko-Kore-KR" dirty="0"/>
              <a:t>) </a:t>
            </a:r>
            <a:r>
              <a:rPr kumimoji="1" lang="en-US" altLang="ko-Kore-KR" spc="-40" dirty="0">
                <a:latin typeface="+mn-ea"/>
              </a:rPr>
              <a:t> </a:t>
            </a:r>
          </a:p>
          <a:p>
            <a:r>
              <a:rPr kumimoji="1" lang="en-US" altLang="ko-Kore-KR" dirty="0"/>
              <a:t>P</a:t>
            </a:r>
            <a:r>
              <a:rPr kumimoji="1" lang="en-US" altLang="ko-KR" baseline="-25000" dirty="0"/>
              <a:t>1,t-3</a:t>
            </a:r>
            <a:r>
              <a:rPr kumimoji="1" lang="en-US" altLang="ko-Kore-KR" dirty="0"/>
              <a:t> = J</a:t>
            </a:r>
            <a:r>
              <a:rPr kumimoji="1" lang="en-US" altLang="ko-Kore-KR" baseline="-25000" dirty="0"/>
              <a:t>A</a:t>
            </a:r>
            <a:r>
              <a:rPr kumimoji="1" lang="en-US" altLang="ko-Kore-KR" dirty="0"/>
              <a:t>(X</a:t>
            </a:r>
            <a:r>
              <a:rPr kumimoji="1" lang="en-US" altLang="ko-Kore-KR" baseline="-25000" dirty="0"/>
              <a:t>1,</a:t>
            </a:r>
            <a:r>
              <a:rPr kumimoji="1" lang="en-US" altLang="ko-KR" baseline="-25000" dirty="0"/>
              <a:t>t-3</a:t>
            </a:r>
            <a:r>
              <a:rPr kumimoji="1" lang="en-US" altLang="ko-Kore-KR" dirty="0"/>
              <a:t>,</a:t>
            </a:r>
            <a:r>
              <a:rPr kumimoji="1" lang="en-US" altLang="ko-Kore-KR" b="1" dirty="0">
                <a:solidFill>
                  <a:srgbClr val="1D6FA9"/>
                </a:solidFill>
              </a:rPr>
              <a:t>p</a:t>
            </a:r>
            <a:r>
              <a:rPr kumimoji="1" lang="en-US" altLang="ko-Kore-KR" b="1" baseline="-25000" dirty="0">
                <a:solidFill>
                  <a:srgbClr val="1D6FA9"/>
                </a:solidFill>
              </a:rPr>
              <a:t>1,</a:t>
            </a:r>
            <a:r>
              <a:rPr kumimoji="1" lang="en-US" altLang="ko-KR" b="1" baseline="-25000" dirty="0">
                <a:solidFill>
                  <a:srgbClr val="1D6FA9"/>
                </a:solidFill>
              </a:rPr>
              <a:t>t-3</a:t>
            </a:r>
            <a:r>
              <a:rPr kumimoji="1" lang="en-US" altLang="ko-Kore-KR" dirty="0"/>
              <a:t>) </a:t>
            </a:r>
            <a:endParaRPr kumimoji="1" lang="en-US" altLang="ko-Kore-KR" spc="-40" dirty="0">
              <a:latin typeface="+mn-ea"/>
            </a:endParaRPr>
          </a:p>
        </p:txBody>
      </p:sp>
      <p:grpSp>
        <p:nvGrpSpPr>
          <p:cNvPr id="24" name="그룹 23">
            <a:extLst>
              <a:ext uri="{FF2B5EF4-FFF2-40B4-BE49-F238E27FC236}">
                <a16:creationId xmlns:a16="http://schemas.microsoft.com/office/drawing/2014/main" id="{21231299-74A6-58AA-33F8-35B817BB5094}"/>
              </a:ext>
            </a:extLst>
          </p:cNvPr>
          <p:cNvGrpSpPr/>
          <p:nvPr/>
        </p:nvGrpSpPr>
        <p:grpSpPr>
          <a:xfrm>
            <a:off x="5678317" y="2436588"/>
            <a:ext cx="3470573" cy="817949"/>
            <a:chOff x="2990719" y="2284955"/>
            <a:chExt cx="3470573" cy="817949"/>
          </a:xfrm>
        </p:grpSpPr>
        <p:sp>
          <p:nvSpPr>
            <p:cNvPr id="14" name="모서리가 둥근 직사각형 13">
              <a:extLst>
                <a:ext uri="{FF2B5EF4-FFF2-40B4-BE49-F238E27FC236}">
                  <a16:creationId xmlns:a16="http://schemas.microsoft.com/office/drawing/2014/main" id="{50121A9B-7B20-7657-C2B5-27237CF8C96A}"/>
                </a:ext>
              </a:extLst>
            </p:cNvPr>
            <p:cNvSpPr/>
            <p:nvPr/>
          </p:nvSpPr>
          <p:spPr>
            <a:xfrm>
              <a:off x="2990719" y="2284955"/>
              <a:ext cx="3470573" cy="746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ysClr val="windowText" lastClr="000000"/>
                  </a:solidFill>
                </a:rPr>
                <a:t>       Max profit = </a:t>
              </a:r>
              <a:r>
                <a:rPr kumimoji="1" lang="en-US" altLang="ko-Kore-KR" sz="2400" dirty="0">
                  <a:solidFill>
                    <a:sysClr val="windowText" lastClr="000000"/>
                  </a:solidFill>
                </a:rPr>
                <a:t>∑ (∑ </a:t>
              </a:r>
              <a:r>
                <a:rPr kumimoji="1" lang="en-US" altLang="ko-Kore-KR" sz="2400" dirty="0" err="1">
                  <a:solidFill>
                    <a:sysClr val="windowText" lastClr="000000"/>
                  </a:solidFill>
                </a:rPr>
                <a:t>q</a:t>
              </a:r>
              <a:r>
                <a:rPr kumimoji="1" lang="en-US" altLang="ko-Kore-KR" sz="2400" baseline="-25000" dirty="0" err="1">
                  <a:solidFill>
                    <a:sysClr val="windowText" lastClr="000000"/>
                  </a:solidFill>
                </a:rPr>
                <a:t>ij</a:t>
              </a:r>
              <a:r>
                <a:rPr kumimoji="1" lang="en-US" altLang="ko-Kore-KR" sz="2400" dirty="0">
                  <a:solidFill>
                    <a:sysClr val="windowText" lastClr="000000"/>
                  </a:solidFill>
                </a:rPr>
                <a:t>(</a:t>
              </a:r>
              <a:r>
                <a:rPr kumimoji="1" lang="en-US" altLang="ko-Kore-KR" sz="2400" dirty="0" err="1">
                  <a:solidFill>
                    <a:sysClr val="windowText" lastClr="000000"/>
                  </a:solidFill>
                </a:rPr>
                <a:t>p</a:t>
              </a:r>
              <a:r>
                <a:rPr kumimoji="1" lang="en-US" altLang="ko-Kore-KR" sz="2400" baseline="-25000" dirty="0" err="1">
                  <a:solidFill>
                    <a:sysClr val="windowText" lastClr="000000"/>
                  </a:solidFill>
                </a:rPr>
                <a:t>ij</a:t>
              </a:r>
              <a:r>
                <a:rPr kumimoji="1" lang="en-US" altLang="ko-Kore-KR" sz="2400" dirty="0" err="1">
                  <a:solidFill>
                    <a:sysClr val="windowText" lastClr="000000"/>
                  </a:solidFill>
                </a:rPr>
                <a:t>-c</a:t>
              </a:r>
              <a:r>
                <a:rPr kumimoji="1" lang="en-US" altLang="ko-Kore-KR" sz="2400" baseline="-25000" dirty="0" err="1">
                  <a:solidFill>
                    <a:sysClr val="windowText" lastClr="000000"/>
                  </a:solidFill>
                </a:rPr>
                <a:t>ij</a:t>
              </a:r>
              <a:r>
                <a:rPr kumimoji="1" lang="en-US" altLang="ko-Kore-KR" sz="2400" dirty="0">
                  <a:solidFill>
                    <a:sysClr val="windowText" lastClr="000000"/>
                  </a:solidFill>
                </a:rPr>
                <a:t>))</a:t>
              </a:r>
              <a:endParaRPr kumimoji="1" lang="ko-Kore-KR" altLang="en-US" dirty="0">
                <a:solidFill>
                  <a:sysClr val="windowText" lastClr="000000"/>
                </a:solidFill>
              </a:endParaRPr>
            </a:p>
          </p:txBody>
        </p:sp>
        <p:sp>
          <p:nvSpPr>
            <p:cNvPr id="21" name="TextBox 20">
              <a:extLst>
                <a:ext uri="{FF2B5EF4-FFF2-40B4-BE49-F238E27FC236}">
                  <a16:creationId xmlns:a16="http://schemas.microsoft.com/office/drawing/2014/main" id="{483038E3-A792-A34D-2B7F-D6FF4816DDD6}"/>
                </a:ext>
              </a:extLst>
            </p:cNvPr>
            <p:cNvSpPr txBox="1"/>
            <p:nvPr/>
          </p:nvSpPr>
          <p:spPr>
            <a:xfrm>
              <a:off x="4726006" y="2825905"/>
              <a:ext cx="408445" cy="276999"/>
            </a:xfrm>
            <a:prstGeom prst="rect">
              <a:avLst/>
            </a:prstGeom>
            <a:noFill/>
          </p:spPr>
          <p:txBody>
            <a:bodyPr wrap="none" lIns="0" tIns="0" rIns="0" bIns="0" rtlCol="0">
              <a:spAutoFit/>
            </a:bodyPr>
            <a:lstStyle/>
            <a:p>
              <a:pPr algn="l"/>
              <a:r>
                <a:rPr kumimoji="1" lang="en-US" altLang="ko-Kore-KR" spc="-40" dirty="0" err="1">
                  <a:latin typeface="+mn-ea"/>
                </a:rPr>
                <a:t>i</a:t>
              </a:r>
              <a:r>
                <a:rPr kumimoji="1" lang="en-US" altLang="ko-Kore-KR" spc="-40" dirty="0">
                  <a:latin typeface="+mn-ea"/>
                </a:rPr>
                <a:t>    j</a:t>
              </a:r>
              <a:endParaRPr kumimoji="1" lang="ko-Kore-KR" altLang="en-US" spc="-40" dirty="0">
                <a:latin typeface="+mn-ea"/>
              </a:endParaRPr>
            </a:p>
          </p:txBody>
        </p:sp>
      </p:grpSp>
      <p:pic>
        <p:nvPicPr>
          <p:cNvPr id="25" name="그림 24">
            <a:extLst>
              <a:ext uri="{FF2B5EF4-FFF2-40B4-BE49-F238E27FC236}">
                <a16:creationId xmlns:a16="http://schemas.microsoft.com/office/drawing/2014/main" id="{50886BF0-4E0B-429C-0274-8451DEE78F3E}"/>
              </a:ext>
            </a:extLst>
          </p:cNvPr>
          <p:cNvPicPr>
            <a:picLocks noChangeAspect="1"/>
          </p:cNvPicPr>
          <p:nvPr/>
        </p:nvPicPr>
        <p:blipFill>
          <a:blip r:embed="rId4"/>
          <a:stretch>
            <a:fillRect/>
          </a:stretch>
        </p:blipFill>
        <p:spPr>
          <a:xfrm>
            <a:off x="359047" y="1034979"/>
            <a:ext cx="3205067" cy="734288"/>
          </a:xfrm>
          <a:prstGeom prst="rect">
            <a:avLst/>
          </a:prstGeom>
        </p:spPr>
      </p:pic>
      <p:pic>
        <p:nvPicPr>
          <p:cNvPr id="26" name="그림 25">
            <a:extLst>
              <a:ext uri="{FF2B5EF4-FFF2-40B4-BE49-F238E27FC236}">
                <a16:creationId xmlns:a16="http://schemas.microsoft.com/office/drawing/2014/main" id="{E39DC32D-2EBC-5DAF-1688-2D21D3325B0A}"/>
              </a:ext>
            </a:extLst>
          </p:cNvPr>
          <p:cNvPicPr>
            <a:picLocks noChangeAspect="1"/>
          </p:cNvPicPr>
          <p:nvPr/>
        </p:nvPicPr>
        <p:blipFill>
          <a:blip r:embed="rId3"/>
          <a:stretch>
            <a:fillRect/>
          </a:stretch>
        </p:blipFill>
        <p:spPr>
          <a:xfrm>
            <a:off x="563565" y="3161382"/>
            <a:ext cx="2188061" cy="770578"/>
          </a:xfrm>
          <a:prstGeom prst="rect">
            <a:avLst/>
          </a:prstGeom>
        </p:spPr>
      </p:pic>
      <p:sp>
        <p:nvSpPr>
          <p:cNvPr id="27" name="직사각형 26">
            <a:extLst>
              <a:ext uri="{FF2B5EF4-FFF2-40B4-BE49-F238E27FC236}">
                <a16:creationId xmlns:a16="http://schemas.microsoft.com/office/drawing/2014/main" id="{F540DD70-D75C-EA55-6743-FE323CD82313}"/>
              </a:ext>
            </a:extLst>
          </p:cNvPr>
          <p:cNvSpPr/>
          <p:nvPr/>
        </p:nvSpPr>
        <p:spPr>
          <a:xfrm>
            <a:off x="1304708" y="1274046"/>
            <a:ext cx="813916" cy="293497"/>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8" name="그림 27">
            <a:extLst>
              <a:ext uri="{FF2B5EF4-FFF2-40B4-BE49-F238E27FC236}">
                <a16:creationId xmlns:a16="http://schemas.microsoft.com/office/drawing/2014/main" id="{69A717BA-3CC8-3DF0-D9DF-4C9F2DBC53B9}"/>
              </a:ext>
            </a:extLst>
          </p:cNvPr>
          <p:cNvPicPr>
            <a:picLocks noChangeAspect="1"/>
          </p:cNvPicPr>
          <p:nvPr/>
        </p:nvPicPr>
        <p:blipFill>
          <a:blip r:embed="rId4"/>
          <a:stretch>
            <a:fillRect/>
          </a:stretch>
        </p:blipFill>
        <p:spPr>
          <a:xfrm>
            <a:off x="157769" y="4503139"/>
            <a:ext cx="3205067" cy="734288"/>
          </a:xfrm>
          <a:prstGeom prst="rect">
            <a:avLst/>
          </a:prstGeom>
        </p:spPr>
      </p:pic>
      <p:sp>
        <p:nvSpPr>
          <p:cNvPr id="29" name="직사각형 28">
            <a:extLst>
              <a:ext uri="{FF2B5EF4-FFF2-40B4-BE49-F238E27FC236}">
                <a16:creationId xmlns:a16="http://schemas.microsoft.com/office/drawing/2014/main" id="{02FFAFF7-288B-2EBE-ECE4-D8551CE3F3A4}"/>
              </a:ext>
            </a:extLst>
          </p:cNvPr>
          <p:cNvSpPr/>
          <p:nvPr/>
        </p:nvSpPr>
        <p:spPr>
          <a:xfrm>
            <a:off x="2049711" y="4736686"/>
            <a:ext cx="339907" cy="293497"/>
          </a:xfrm>
          <a:prstGeom prst="rect">
            <a:avLst/>
          </a:prstGeom>
          <a:solidFill>
            <a:srgbClr val="1D6FA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모서리가 둥근 직사각형 29">
            <a:extLst>
              <a:ext uri="{FF2B5EF4-FFF2-40B4-BE49-F238E27FC236}">
                <a16:creationId xmlns:a16="http://schemas.microsoft.com/office/drawing/2014/main" id="{B472FF69-F941-A932-5AC0-72F51045EDA0}"/>
              </a:ext>
            </a:extLst>
          </p:cNvPr>
          <p:cNvSpPr/>
          <p:nvPr/>
        </p:nvSpPr>
        <p:spPr>
          <a:xfrm>
            <a:off x="295092" y="2644363"/>
            <a:ext cx="2721254" cy="14417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dirty="0">
              <a:solidFill>
                <a:srgbClr val="C00000"/>
              </a:solidFill>
            </a:endParaRPr>
          </a:p>
        </p:txBody>
      </p:sp>
      <p:sp>
        <p:nvSpPr>
          <p:cNvPr id="31" name="모서리가 둥근 직사각형 30">
            <a:extLst>
              <a:ext uri="{FF2B5EF4-FFF2-40B4-BE49-F238E27FC236}">
                <a16:creationId xmlns:a16="http://schemas.microsoft.com/office/drawing/2014/main" id="{F486C90F-42B5-ACD9-34C7-088E18E1DF95}"/>
              </a:ext>
            </a:extLst>
          </p:cNvPr>
          <p:cNvSpPr/>
          <p:nvPr/>
        </p:nvSpPr>
        <p:spPr>
          <a:xfrm>
            <a:off x="3308654" y="2644363"/>
            <a:ext cx="2600674" cy="14417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dirty="0">
              <a:solidFill>
                <a:srgbClr val="C00000"/>
              </a:solidFill>
            </a:endParaRPr>
          </a:p>
        </p:txBody>
      </p:sp>
      <p:cxnSp>
        <p:nvCxnSpPr>
          <p:cNvPr id="45" name="꺾인 연결선[E] 44">
            <a:extLst>
              <a:ext uri="{FF2B5EF4-FFF2-40B4-BE49-F238E27FC236}">
                <a16:creationId xmlns:a16="http://schemas.microsoft.com/office/drawing/2014/main" id="{1AFB0414-937E-FF1C-FA00-886AD779F170}"/>
              </a:ext>
            </a:extLst>
          </p:cNvPr>
          <p:cNvCxnSpPr>
            <a:cxnSpLocks/>
            <a:stCxn id="28" idx="0"/>
            <a:endCxn id="30" idx="2"/>
          </p:cNvCxnSpPr>
          <p:nvPr/>
        </p:nvCxnSpPr>
        <p:spPr>
          <a:xfrm rot="16200000" flipV="1">
            <a:off x="1499496" y="4242332"/>
            <a:ext cx="417031" cy="104584"/>
          </a:xfrm>
          <a:prstGeom prst="bentConnector3">
            <a:avLst>
              <a:gd name="adj1" fmla="val 50000"/>
            </a:avLst>
          </a:prstGeom>
          <a:ln w="22225">
            <a:solidFill>
              <a:srgbClr val="1D6FA9"/>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CFEAAE08-ADD6-CF22-4928-68EBA69C86BE}"/>
              </a:ext>
            </a:extLst>
          </p:cNvPr>
          <p:cNvCxnSpPr>
            <a:cxnSpLocks/>
            <a:stCxn id="25" idx="2"/>
            <a:endCxn id="30" idx="0"/>
          </p:cNvCxnSpPr>
          <p:nvPr/>
        </p:nvCxnSpPr>
        <p:spPr>
          <a:xfrm rot="5400000">
            <a:off x="1371102" y="2053884"/>
            <a:ext cx="875096" cy="305862"/>
          </a:xfrm>
          <a:prstGeom prst="bent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꺾인 연결선[E] 59">
            <a:extLst>
              <a:ext uri="{FF2B5EF4-FFF2-40B4-BE49-F238E27FC236}">
                <a16:creationId xmlns:a16="http://schemas.microsoft.com/office/drawing/2014/main" id="{084D631B-E55F-8564-1AF6-04A8ACD3CFB2}"/>
              </a:ext>
            </a:extLst>
          </p:cNvPr>
          <p:cNvCxnSpPr>
            <a:cxnSpLocks/>
            <a:stCxn id="4" idx="3"/>
            <a:endCxn id="31" idx="0"/>
          </p:cNvCxnSpPr>
          <p:nvPr/>
        </p:nvCxnSpPr>
        <p:spPr>
          <a:xfrm flipH="1">
            <a:off x="4608991" y="685076"/>
            <a:ext cx="46431" cy="1959287"/>
          </a:xfrm>
          <a:prstGeom prst="bentConnector4">
            <a:avLst>
              <a:gd name="adj1" fmla="val -492343"/>
              <a:gd name="adj2" fmla="val 53534"/>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D13B671-627D-7779-0364-46E9FFFDEB51}"/>
              </a:ext>
            </a:extLst>
          </p:cNvPr>
          <p:cNvSpPr txBox="1"/>
          <p:nvPr/>
        </p:nvSpPr>
        <p:spPr>
          <a:xfrm>
            <a:off x="3688367" y="3448591"/>
            <a:ext cx="1835054" cy="276999"/>
          </a:xfrm>
          <a:prstGeom prst="rect">
            <a:avLst/>
          </a:prstGeom>
          <a:noFill/>
        </p:spPr>
        <p:txBody>
          <a:bodyPr wrap="none" lIns="0" tIns="0" rIns="0" bIns="0" rtlCol="0">
            <a:spAutoFit/>
          </a:bodyPr>
          <a:lstStyle/>
          <a:p>
            <a:pPr algn="l"/>
            <a:r>
              <a:rPr kumimoji="1" lang="en-US" altLang="ko-Kore-KR" spc="-40" dirty="0">
                <a:latin typeface="+mn-ea"/>
              </a:rPr>
              <a:t>Depends on order</a:t>
            </a:r>
            <a:endParaRPr kumimoji="1" lang="ko-Kore-KR" altLang="en-US" spc="-40" dirty="0">
              <a:latin typeface="+mn-ea"/>
            </a:endParaRPr>
          </a:p>
        </p:txBody>
      </p:sp>
      <p:cxnSp>
        <p:nvCxnSpPr>
          <p:cNvPr id="76" name="직선 화살표 연결선 75">
            <a:extLst>
              <a:ext uri="{FF2B5EF4-FFF2-40B4-BE49-F238E27FC236}">
                <a16:creationId xmlns:a16="http://schemas.microsoft.com/office/drawing/2014/main" id="{5D6BDB5F-BCD8-4D98-0EC9-F1534DEAD994}"/>
              </a:ext>
            </a:extLst>
          </p:cNvPr>
          <p:cNvCxnSpPr>
            <a:cxnSpLocks/>
            <a:stCxn id="30" idx="3"/>
            <a:endCxn id="31" idx="1"/>
          </p:cNvCxnSpPr>
          <p:nvPr/>
        </p:nvCxnSpPr>
        <p:spPr>
          <a:xfrm>
            <a:off x="3016346" y="3365236"/>
            <a:ext cx="2923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04CCDD4-572F-2F11-4FDE-8D8275DD8B03}"/>
              </a:ext>
            </a:extLst>
          </p:cNvPr>
          <p:cNvSpPr txBox="1"/>
          <p:nvPr/>
        </p:nvSpPr>
        <p:spPr>
          <a:xfrm>
            <a:off x="6463073" y="3304862"/>
            <a:ext cx="2717951" cy="1107996"/>
          </a:xfrm>
          <a:prstGeom prst="rect">
            <a:avLst/>
          </a:prstGeom>
          <a:noFill/>
        </p:spPr>
        <p:txBody>
          <a:bodyPr wrap="square" lIns="0" tIns="0" rIns="0" bIns="0" rtlCol="0">
            <a:spAutoFit/>
          </a:bodyPr>
          <a:lstStyle/>
          <a:p>
            <a:pPr algn="l"/>
            <a:r>
              <a:rPr kumimoji="1" lang="en-US" altLang="ko-Kore-KR" spc="-40" dirty="0" err="1">
                <a:latin typeface="Times New Roman" panose="02020603050405020304" pitchFamily="18" charset="0"/>
                <a:cs typeface="Times New Roman" panose="02020603050405020304" pitchFamily="18" charset="0"/>
              </a:rPr>
              <a:t>s.t.</a:t>
            </a:r>
            <a:r>
              <a:rPr kumimoji="1" lang="en-US" altLang="ko-Kore-KR" spc="-40" dirty="0">
                <a:latin typeface="Times New Roman" panose="02020603050405020304" pitchFamily="18" charset="0"/>
                <a:cs typeface="Times New Roman" panose="02020603050405020304" pitchFamily="18" charset="0"/>
              </a:rPr>
              <a:t> </a:t>
            </a:r>
          </a:p>
          <a:p>
            <a:pPr algn="l"/>
            <a:r>
              <a:rPr kumimoji="1" lang="en-US" altLang="ko-Kore-KR" spc="-40" dirty="0">
                <a:latin typeface="Times New Roman" panose="02020603050405020304" pitchFamily="18" charset="0"/>
                <a:cs typeface="Times New Roman" panose="02020603050405020304" pitchFamily="18" charset="0"/>
              </a:rPr>
              <a:t>    </a:t>
            </a:r>
            <a:r>
              <a:rPr kumimoji="1" lang="en-US" altLang="ko-Kore-KR" spc="-40" dirty="0" err="1">
                <a:latin typeface="Times New Roman" panose="02020603050405020304" pitchFamily="18" charset="0"/>
                <a:cs typeface="Times New Roman" panose="02020603050405020304" pitchFamily="18" charset="0"/>
              </a:rPr>
              <a:t>m</a:t>
            </a:r>
            <a:r>
              <a:rPr kumimoji="1" lang="en-US" altLang="ko-Kore-KR" spc="-40" baseline="-25000" dirty="0" err="1">
                <a:latin typeface="Times New Roman" panose="02020603050405020304" pitchFamily="18" charset="0"/>
                <a:cs typeface="Times New Roman" panose="02020603050405020304" pitchFamily="18" charset="0"/>
              </a:rPr>
              <a:t>ijk</a:t>
            </a:r>
            <a:r>
              <a:rPr kumimoji="1" lang="en-US" altLang="ko-Kore-KR" spc="-40" dirty="0">
                <a:latin typeface="Times New Roman" panose="02020603050405020304" pitchFamily="18" charset="0"/>
                <a:cs typeface="Times New Roman" panose="02020603050405020304" pitchFamily="18" charset="0"/>
              </a:rPr>
              <a:t>  ≥  </a:t>
            </a:r>
            <a:r>
              <a:rPr kumimoji="1" lang="en-US" altLang="ko-Kore-KR" spc="-40" dirty="0" err="1">
                <a:latin typeface="Times New Roman" panose="02020603050405020304" pitchFamily="18" charset="0"/>
                <a:cs typeface="Times New Roman" panose="02020603050405020304" pitchFamily="18" charset="0"/>
              </a:rPr>
              <a:t>ß</a:t>
            </a:r>
            <a:endParaRPr kumimoji="1" lang="en-US" altLang="ko-Kore-KR" spc="-40" dirty="0">
              <a:latin typeface="Times New Roman" panose="02020603050405020304" pitchFamily="18" charset="0"/>
              <a:cs typeface="Times New Roman" panose="02020603050405020304" pitchFamily="18" charset="0"/>
            </a:endParaRPr>
          </a:p>
          <a:p>
            <a:pPr algn="l"/>
            <a:r>
              <a:rPr kumimoji="1" lang="en-US" altLang="ko-Kore-KR" spc="-40" baseline="-25000" dirty="0">
                <a:latin typeface="Times New Roman" panose="02020603050405020304" pitchFamily="18" charset="0"/>
                <a:cs typeface="Times New Roman" panose="02020603050405020304" pitchFamily="18" charset="0"/>
              </a:rPr>
              <a:t>     </a:t>
            </a:r>
            <a:r>
              <a:rPr kumimoji="1" lang="en-US" altLang="ko-Kore-KR" sz="1800" dirty="0" err="1">
                <a:solidFill>
                  <a:sysClr val="windowText" lastClr="000000"/>
                </a:solidFill>
                <a:latin typeface="Times New Roman" panose="02020603050405020304" pitchFamily="18" charset="0"/>
                <a:cs typeface="Times New Roman" panose="02020603050405020304" pitchFamily="18" charset="0"/>
              </a:rPr>
              <a:t>p</a:t>
            </a:r>
            <a:r>
              <a:rPr kumimoji="1" lang="en-US" altLang="ko-Kore-KR" sz="1800" baseline="-25000" dirty="0" err="1">
                <a:solidFill>
                  <a:sysClr val="windowText" lastClr="000000"/>
                </a:solidFill>
                <a:latin typeface="Times New Roman" panose="02020603050405020304" pitchFamily="18" charset="0"/>
                <a:cs typeface="Times New Roman" panose="02020603050405020304" pitchFamily="18" charset="0"/>
              </a:rPr>
              <a:t>ij</a:t>
            </a:r>
            <a:r>
              <a:rPr kumimoji="1" lang="en-US" altLang="ko-Kore-KR" sz="1800" dirty="0" err="1">
                <a:solidFill>
                  <a:sysClr val="windowText" lastClr="000000"/>
                </a:solidFill>
                <a:latin typeface="Times New Roman" panose="02020603050405020304" pitchFamily="18" charset="0"/>
                <a:cs typeface="Times New Roman" panose="02020603050405020304" pitchFamily="18" charset="0"/>
              </a:rPr>
              <a:t>-c</a:t>
            </a:r>
            <a:r>
              <a:rPr kumimoji="1" lang="en-US" altLang="ko-Kore-KR" sz="1800" baseline="-25000" dirty="0" err="1">
                <a:solidFill>
                  <a:sysClr val="windowText" lastClr="000000"/>
                </a:solidFill>
                <a:latin typeface="Times New Roman" panose="02020603050405020304" pitchFamily="18" charset="0"/>
                <a:cs typeface="Times New Roman" panose="02020603050405020304" pitchFamily="18" charset="0"/>
              </a:rPr>
              <a:t>ij</a:t>
            </a:r>
            <a:r>
              <a:rPr kumimoji="1" lang="en-US" altLang="ko-Kore-KR" sz="1800" baseline="-25000" dirty="0">
                <a:solidFill>
                  <a:sysClr val="windowText" lastClr="000000"/>
                </a:solidFill>
                <a:latin typeface="Times New Roman" panose="02020603050405020304" pitchFamily="18" charset="0"/>
                <a:cs typeface="Times New Roman" panose="02020603050405020304" pitchFamily="18" charset="0"/>
              </a:rPr>
              <a:t>  </a:t>
            </a:r>
            <a:r>
              <a:rPr kumimoji="1" lang="en-US" altLang="ko-Kore-KR" spc="-40" dirty="0">
                <a:latin typeface="Times New Roman" panose="02020603050405020304" pitchFamily="18" charset="0"/>
                <a:cs typeface="Times New Roman" panose="02020603050405020304" pitchFamily="18" charset="0"/>
              </a:rPr>
              <a:t>≥ </a:t>
            </a:r>
            <a:r>
              <a:rPr lang="ko-Kore-KR" altLang="en-US" i="0" u="none" strike="noStrike" dirty="0">
                <a:solidFill>
                  <a:srgbClr val="202122"/>
                </a:solidFill>
                <a:effectLst/>
                <a:latin typeface="Arial" panose="020B0604020202020204" pitchFamily="34" charset="0"/>
              </a:rPr>
              <a:t>𝜶</a:t>
            </a:r>
            <a:r>
              <a:rPr kumimoji="1" lang="en-US" altLang="ko-Kore-KR" spc="-40" dirty="0">
                <a:latin typeface="Times New Roman" panose="02020603050405020304" pitchFamily="18" charset="0"/>
                <a:cs typeface="Times New Roman" panose="02020603050405020304" pitchFamily="18" charset="0"/>
              </a:rPr>
              <a:t> </a:t>
            </a:r>
            <a:r>
              <a:rPr kumimoji="1" lang="ko-KR" altLang="en-US" spc="-40" dirty="0">
                <a:latin typeface="Times New Roman" panose="02020603050405020304" pitchFamily="18" charset="0"/>
                <a:cs typeface="Times New Roman" panose="02020603050405020304" pitchFamily="18" charset="0"/>
              </a:rPr>
              <a:t>*</a:t>
            </a:r>
            <a:r>
              <a:rPr kumimoji="1" lang="en-US" altLang="ko-KR" spc="-40" dirty="0">
                <a:latin typeface="Times New Roman" panose="02020603050405020304" pitchFamily="18" charset="0"/>
                <a:cs typeface="Times New Roman" panose="02020603050405020304" pitchFamily="18" charset="0"/>
              </a:rPr>
              <a:t> </a:t>
            </a:r>
            <a:r>
              <a:rPr kumimoji="1" lang="en-US" altLang="ko-Kore-KR" sz="1800" dirty="0" err="1">
                <a:solidFill>
                  <a:sysClr val="windowText" lastClr="000000"/>
                </a:solidFill>
                <a:latin typeface="Times New Roman" panose="02020603050405020304" pitchFamily="18" charset="0"/>
                <a:cs typeface="Times New Roman" panose="02020603050405020304" pitchFamily="18" charset="0"/>
              </a:rPr>
              <a:t>p</a:t>
            </a:r>
            <a:r>
              <a:rPr kumimoji="1" lang="en-US" altLang="ko-Kore-KR" sz="1800" baseline="-25000" dirty="0" err="1">
                <a:solidFill>
                  <a:sysClr val="windowText" lastClr="000000"/>
                </a:solidFill>
                <a:latin typeface="Times New Roman" panose="02020603050405020304" pitchFamily="18" charset="0"/>
                <a:cs typeface="Times New Roman" panose="02020603050405020304" pitchFamily="18" charset="0"/>
              </a:rPr>
              <a:t>ij</a:t>
            </a:r>
            <a:br>
              <a:rPr kumimoji="1" lang="en-US" altLang="ko-Kore-KR" spc="-40" dirty="0">
                <a:latin typeface="Times New Roman" panose="02020603050405020304" pitchFamily="18" charset="0"/>
                <a:cs typeface="Times New Roman" panose="02020603050405020304" pitchFamily="18" charset="0"/>
              </a:rPr>
            </a:br>
            <a:r>
              <a:rPr kumimoji="1" lang="en-US" altLang="ko-Kore-KR" spc="-40" dirty="0">
                <a:latin typeface="Times New Roman" panose="02020603050405020304" pitchFamily="18" charset="0"/>
                <a:cs typeface="Times New Roman" panose="02020603050405020304" pitchFamily="18" charset="0"/>
              </a:rPr>
              <a:t>   </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k</a:t>
            </a:r>
            <a:r>
              <a:rPr kumimoji="1" lang="en-US" altLang="ko-Kore-KR" spc="-40" dirty="0">
                <a:latin typeface="Times New Roman" panose="02020603050405020304" pitchFamily="18" charset="0"/>
                <a:cs typeface="Times New Roman" panose="02020603050405020304" pitchFamily="18" charset="0"/>
              </a:rPr>
              <a:t> ≥ ∑ f(</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l</a:t>
            </a:r>
            <a:r>
              <a:rPr kumimoji="1" lang="en-US" altLang="ko-Kore-KR" spc="-40" dirty="0">
                <a:latin typeface="Times New Roman" panose="02020603050405020304" pitchFamily="18" charset="0"/>
                <a:cs typeface="Times New Roman" panose="02020603050405020304" pitchFamily="18" charset="0"/>
              </a:rPr>
              <a:t>, </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k</a:t>
            </a:r>
            <a:r>
              <a:rPr kumimoji="1" lang="en-US" altLang="ko-Kore-KR" spc="-40" dirty="0">
                <a:latin typeface="Times New Roman" panose="02020603050405020304" pitchFamily="18" charset="0"/>
                <a:cs typeface="Times New Roman" panose="02020603050405020304" pitchFamily="18" charset="0"/>
              </a:rPr>
              <a:t>)</a:t>
            </a:r>
            <a:endParaRPr kumimoji="1" lang="ko-Kore-KR" altLang="en-US" spc="-40" baseline="-25000" dirty="0">
              <a:latin typeface="Times New Roman" panose="02020603050405020304"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21C18526-3B8B-2C87-A986-2726A26A7B45}"/>
              </a:ext>
            </a:extLst>
          </p:cNvPr>
          <p:cNvSpPr txBox="1"/>
          <p:nvPr/>
        </p:nvSpPr>
        <p:spPr>
          <a:xfrm>
            <a:off x="6150255" y="1497029"/>
            <a:ext cx="2779222" cy="553998"/>
          </a:xfrm>
          <a:prstGeom prst="rect">
            <a:avLst/>
          </a:prstGeom>
          <a:noFill/>
        </p:spPr>
        <p:txBody>
          <a:bodyPr wrap="none" lIns="0" tIns="0" rIns="0" bIns="0" rtlCol="0">
            <a:spAutoFit/>
          </a:bodyPr>
          <a:lstStyle/>
          <a:p>
            <a:pPr algn="l"/>
            <a:r>
              <a:rPr kumimoji="1" lang="en-US" altLang="ko-Kore-KR" spc="-40" dirty="0" err="1">
                <a:latin typeface="+mn-ea"/>
              </a:rPr>
              <a:t>ß</a:t>
            </a:r>
            <a:r>
              <a:rPr kumimoji="1" lang="en-US" altLang="ko-Kore-KR" spc="-40" dirty="0">
                <a:latin typeface="+mn-ea"/>
              </a:rPr>
              <a:t> : minimum quantity order</a:t>
            </a:r>
          </a:p>
          <a:p>
            <a:pPr algn="l"/>
            <a:r>
              <a:rPr lang="ko-Kore-KR" altLang="en-US" i="0" u="none" strike="noStrike" dirty="0">
                <a:solidFill>
                  <a:srgbClr val="202122"/>
                </a:solidFill>
                <a:effectLst/>
                <a:latin typeface="Arial" panose="020B0604020202020204" pitchFamily="34" charset="0"/>
              </a:rPr>
              <a:t>𝜶</a:t>
            </a:r>
            <a:r>
              <a:rPr kumimoji="1" lang="en-US" altLang="ko-Kore-KR" i="0" u="none" strike="noStrike" spc="-40" dirty="0">
                <a:solidFill>
                  <a:srgbClr val="202122"/>
                </a:solidFill>
                <a:effectLst/>
                <a:latin typeface="+mn-ea"/>
              </a:rPr>
              <a:t> </a:t>
            </a:r>
            <a:r>
              <a:rPr kumimoji="1" lang="en-US" altLang="ko-KR" i="0" u="none" strike="noStrike" spc="-40" dirty="0">
                <a:solidFill>
                  <a:srgbClr val="202122"/>
                </a:solidFill>
                <a:effectLst/>
                <a:latin typeface="+mn-ea"/>
              </a:rPr>
              <a:t>: </a:t>
            </a:r>
            <a:r>
              <a:rPr kumimoji="1" lang="en-US" altLang="ko-KR" spc="-40" dirty="0">
                <a:solidFill>
                  <a:srgbClr val="202122"/>
                </a:solidFill>
                <a:latin typeface="+mn-ea"/>
              </a:rPr>
              <a:t>minimum margin rate </a:t>
            </a:r>
            <a:endParaRPr kumimoji="1" lang="ko-Kore-KR" altLang="en-US" spc="-40" dirty="0">
              <a:latin typeface="+mn-ea"/>
            </a:endParaRPr>
          </a:p>
        </p:txBody>
      </p:sp>
      <p:sp>
        <p:nvSpPr>
          <p:cNvPr id="88" name="TextBox 87">
            <a:extLst>
              <a:ext uri="{FF2B5EF4-FFF2-40B4-BE49-F238E27FC236}">
                <a16:creationId xmlns:a16="http://schemas.microsoft.com/office/drawing/2014/main" id="{20F1623D-5C1C-CD29-BC49-B5E3E7318A0A}"/>
              </a:ext>
            </a:extLst>
          </p:cNvPr>
          <p:cNvSpPr txBox="1"/>
          <p:nvPr/>
        </p:nvSpPr>
        <p:spPr>
          <a:xfrm>
            <a:off x="6136957" y="2082805"/>
            <a:ext cx="2701060" cy="276999"/>
          </a:xfrm>
          <a:prstGeom prst="rect">
            <a:avLst/>
          </a:prstGeom>
          <a:noFill/>
        </p:spPr>
        <p:txBody>
          <a:bodyPr wrap="none" lIns="0" tIns="0" rIns="0" bIns="0" rtlCol="0">
            <a:spAutoFit/>
          </a:bodyPr>
          <a:lstStyle/>
          <a:p>
            <a:pPr algn="l"/>
            <a:r>
              <a:rPr kumimoji="1" lang="en-US" altLang="ko-Kore-KR" spc="-40" dirty="0">
                <a:latin typeface="Times New Roman" panose="02020603050405020304" pitchFamily="18" charset="0"/>
                <a:cs typeface="Times New Roman" panose="02020603050405020304" pitchFamily="18" charset="0"/>
              </a:rPr>
              <a:t>f(</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l</a:t>
            </a:r>
            <a:r>
              <a:rPr kumimoji="1" lang="en-US" altLang="ko-Kore-KR" spc="-40" dirty="0">
                <a:latin typeface="Times New Roman" panose="02020603050405020304" pitchFamily="18" charset="0"/>
                <a:cs typeface="Times New Roman" panose="02020603050405020304" pitchFamily="18" charset="0"/>
              </a:rPr>
              <a:t>, </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k</a:t>
            </a:r>
            <a:r>
              <a:rPr kumimoji="1" lang="en-US" altLang="ko-Kore-KR" spc="-40" dirty="0">
                <a:latin typeface="Times New Roman" panose="02020603050405020304" pitchFamily="18" charset="0"/>
                <a:cs typeface="Times New Roman" panose="02020603050405020304" pitchFamily="18" charset="0"/>
              </a:rPr>
              <a:t>) : </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l</a:t>
            </a:r>
            <a:r>
              <a:rPr kumimoji="1" lang="en-US" altLang="ko-Kore-KR" spc="-40" dirty="0">
                <a:latin typeface="Times New Roman" panose="02020603050405020304" pitchFamily="18" charset="0"/>
                <a:cs typeface="Times New Roman" panose="02020603050405020304" pitchFamily="18" charset="0"/>
              </a:rPr>
              <a:t> </a:t>
            </a:r>
            <a:r>
              <a:rPr kumimoji="1" lang="ko-Kore-KR" altLang="en-US" spc="-40" dirty="0">
                <a:latin typeface="Times New Roman" panose="02020603050405020304" pitchFamily="18" charset="0"/>
                <a:cs typeface="Times New Roman" panose="02020603050405020304" pitchFamily="18" charset="0"/>
              </a:rPr>
              <a:t>에서 </a:t>
            </a:r>
            <a:r>
              <a:rPr kumimoji="1" lang="en-US" altLang="ko-Kore-KR" spc="-40" dirty="0" err="1">
                <a:latin typeface="Times New Roman" panose="02020603050405020304" pitchFamily="18" charset="0"/>
                <a:cs typeface="Times New Roman" panose="02020603050405020304" pitchFamily="18" charset="0"/>
              </a:rPr>
              <a:t>z</a:t>
            </a:r>
            <a:r>
              <a:rPr kumimoji="1" lang="en-US" altLang="ko-Kore-KR" spc="-40" baseline="-25000" dirty="0" err="1">
                <a:latin typeface="Times New Roman" panose="02020603050405020304" pitchFamily="18" charset="0"/>
                <a:cs typeface="Times New Roman" panose="02020603050405020304" pitchFamily="18" charset="0"/>
              </a:rPr>
              <a:t>k</a:t>
            </a:r>
            <a:r>
              <a:rPr kumimoji="1" lang="en-US" altLang="ko-Kore-KR" spc="-40" baseline="-25000" dirty="0">
                <a:latin typeface="Times New Roman" panose="02020603050405020304" pitchFamily="18" charset="0"/>
                <a:cs typeface="Times New Roman" panose="02020603050405020304" pitchFamily="18" charset="0"/>
              </a:rPr>
              <a:t> </a:t>
            </a:r>
            <a:r>
              <a:rPr kumimoji="1" lang="ko-Kore-KR" altLang="en-US" spc="-40" dirty="0">
                <a:latin typeface="Times New Roman" panose="02020603050405020304" pitchFamily="18" charset="0"/>
                <a:cs typeface="Times New Roman" panose="02020603050405020304" pitchFamily="18" charset="0"/>
              </a:rPr>
              <a:t>로의 영향 </a:t>
            </a:r>
            <a:endParaRPr kumimoji="1" lang="ko-Kore-KR" altLang="en-US" spc="-40" dirty="0">
              <a:latin typeface="+mn-ea"/>
            </a:endParaRPr>
          </a:p>
        </p:txBody>
      </p:sp>
      <p:sp>
        <p:nvSpPr>
          <p:cNvPr id="89" name="TextBox 88">
            <a:extLst>
              <a:ext uri="{FF2B5EF4-FFF2-40B4-BE49-F238E27FC236}">
                <a16:creationId xmlns:a16="http://schemas.microsoft.com/office/drawing/2014/main" id="{6F1602DE-4169-D4B7-DB9F-347145F0A9A6}"/>
              </a:ext>
            </a:extLst>
          </p:cNvPr>
          <p:cNvSpPr txBox="1"/>
          <p:nvPr/>
        </p:nvSpPr>
        <p:spPr>
          <a:xfrm>
            <a:off x="6150255" y="304116"/>
            <a:ext cx="2494465" cy="553998"/>
          </a:xfrm>
          <a:prstGeom prst="rect">
            <a:avLst/>
          </a:prstGeom>
          <a:noFill/>
        </p:spPr>
        <p:txBody>
          <a:bodyPr wrap="none" lIns="0" tIns="0" rIns="0" bIns="0" rtlCol="0">
            <a:spAutoFit/>
          </a:bodyPr>
          <a:lstStyle/>
          <a:p>
            <a:pPr algn="l"/>
            <a:r>
              <a:rPr kumimoji="1" lang="en-US" altLang="ko-KR" spc="-40" dirty="0">
                <a:latin typeface="+mn-ea"/>
              </a:rPr>
              <a:t>i</a:t>
            </a:r>
            <a:r>
              <a:rPr kumimoji="1" lang="ko-Kore-KR" altLang="en-US" spc="-40" dirty="0">
                <a:latin typeface="+mn-ea"/>
              </a:rPr>
              <a:t> </a:t>
            </a:r>
            <a:r>
              <a:rPr kumimoji="1" lang="en-US" altLang="ko-Kore-KR" spc="-40" dirty="0">
                <a:latin typeface="+mn-ea"/>
              </a:rPr>
              <a:t>: </a:t>
            </a:r>
            <a:r>
              <a:rPr kumimoji="1" lang="en-US" altLang="ko-KR" spc="-40" dirty="0">
                <a:latin typeface="+mn-ea"/>
              </a:rPr>
              <a:t>market segment index</a:t>
            </a:r>
          </a:p>
          <a:p>
            <a:r>
              <a:rPr kumimoji="1" lang="en-US" altLang="ko-KR" spc="-40" dirty="0">
                <a:latin typeface="+mn-ea"/>
              </a:rPr>
              <a:t>j</a:t>
            </a:r>
            <a:r>
              <a:rPr kumimoji="1" lang="ko-Kore-KR" altLang="en-US" spc="-40" dirty="0">
                <a:latin typeface="+mn-ea"/>
              </a:rPr>
              <a:t> </a:t>
            </a:r>
            <a:r>
              <a:rPr kumimoji="1" lang="en-US" altLang="ko-Kore-KR" spc="-40" dirty="0">
                <a:latin typeface="+mn-ea"/>
              </a:rPr>
              <a:t>: </a:t>
            </a:r>
            <a:r>
              <a:rPr kumimoji="1" lang="en-US" altLang="ko-KR" spc="-40" dirty="0">
                <a:latin typeface="+mn-ea"/>
              </a:rPr>
              <a:t>product index</a:t>
            </a:r>
            <a:endParaRPr kumimoji="1" lang="ko-Kore-KR" altLang="en-US" spc="-40" dirty="0">
              <a:latin typeface="+mn-ea"/>
            </a:endParaRPr>
          </a:p>
        </p:txBody>
      </p:sp>
    </p:spTree>
    <p:extLst>
      <p:ext uri="{BB962C8B-B14F-4D97-AF65-F5344CB8AC3E}">
        <p14:creationId xmlns:p14="http://schemas.microsoft.com/office/powerpoint/2010/main" val="134354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A4B388-0D0B-8D84-0E4B-531EBE3763DD}"/>
              </a:ext>
            </a:extLst>
          </p:cNvPr>
          <p:cNvSpPr>
            <a:spLocks noGrp="1"/>
          </p:cNvSpPr>
          <p:nvPr>
            <p:ph type="dt" sz="half" idx="10"/>
          </p:nvPr>
        </p:nvSpPr>
        <p:spPr/>
        <p:txBody>
          <a:bodyPr/>
          <a:lstStyle/>
          <a:p>
            <a:fld id="{53F8A0ED-9F90-4AAD-B365-1A0EB382082E}" type="datetime1">
              <a:rPr lang="ko-KR" altLang="en-US" smtClean="0"/>
              <a:t>2023. 3. 6.</a:t>
            </a:fld>
            <a:endParaRPr lang="ko-KR" altLang="en-US" dirty="0"/>
          </a:p>
        </p:txBody>
      </p:sp>
      <p:sp>
        <p:nvSpPr>
          <p:cNvPr id="3" name="슬라이드 번호 개체 틀 2">
            <a:extLst>
              <a:ext uri="{FF2B5EF4-FFF2-40B4-BE49-F238E27FC236}">
                <a16:creationId xmlns:a16="http://schemas.microsoft.com/office/drawing/2014/main" id="{9752868C-B1FC-CF09-FB7B-E9E21FDD1481}"/>
              </a:ext>
            </a:extLst>
          </p:cNvPr>
          <p:cNvSpPr>
            <a:spLocks noGrp="1"/>
          </p:cNvSpPr>
          <p:nvPr>
            <p:ph type="sldNum" sz="quarter" idx="4"/>
          </p:nvPr>
        </p:nvSpPr>
        <p:spPr/>
        <p:txBody>
          <a:bodyPr/>
          <a:lstStyle/>
          <a:p>
            <a:fld id="{528F71E4-6861-4081-93F7-1CE13C0AE979}" type="slidenum">
              <a:rPr lang="ko-KR" altLang="en-US" smtClean="0"/>
              <a:pPr/>
              <a:t>9</a:t>
            </a:fld>
            <a:endParaRPr lang="ko-KR" altLang="en-US" dirty="0"/>
          </a:p>
        </p:txBody>
      </p:sp>
      <p:sp>
        <p:nvSpPr>
          <p:cNvPr id="142" name="TextBox 141">
            <a:extLst>
              <a:ext uri="{FF2B5EF4-FFF2-40B4-BE49-F238E27FC236}">
                <a16:creationId xmlns:a16="http://schemas.microsoft.com/office/drawing/2014/main" id="{0EBC9B2C-DD99-C744-3BF5-8B0556E598E8}"/>
              </a:ext>
            </a:extLst>
          </p:cNvPr>
          <p:cNvSpPr txBox="1"/>
          <p:nvPr/>
        </p:nvSpPr>
        <p:spPr>
          <a:xfrm>
            <a:off x="634912" y="531118"/>
            <a:ext cx="7484156" cy="3600986"/>
          </a:xfrm>
          <a:prstGeom prst="rect">
            <a:avLst/>
          </a:prstGeom>
          <a:noFill/>
        </p:spPr>
        <p:txBody>
          <a:bodyPr wrap="square" lIns="0" tIns="0" rIns="0" bIns="0" rtlCol="0">
            <a:spAutoFit/>
          </a:bodyPr>
          <a:lstStyle/>
          <a:p>
            <a:r>
              <a:rPr kumimoji="1" lang="en-US" altLang="ko-Kore-KR" spc="-40" dirty="0">
                <a:latin typeface="+mn-ea"/>
              </a:rPr>
              <a:t>Module configuration </a:t>
            </a:r>
          </a:p>
          <a:p>
            <a:endParaRPr kumimoji="1" lang="en-US" altLang="ko-Kore-KR" spc="-40" dirty="0">
              <a:latin typeface="+mn-ea"/>
            </a:endParaRPr>
          </a:p>
          <a:p>
            <a:pPr marL="342900" indent="-342900">
              <a:buAutoNum type="arabicParenR"/>
            </a:pPr>
            <a:r>
              <a:rPr kumimoji="1" lang="ko-Kore-KR" altLang="en-US" spc="-40" dirty="0">
                <a:latin typeface="+mn-ea"/>
              </a:rPr>
              <a:t>일종의 선택하는 순서</a:t>
            </a:r>
            <a:endParaRPr kumimoji="1" lang="en-US" altLang="ko-Kore-KR" spc="-40" dirty="0">
              <a:latin typeface="+mn-ea"/>
            </a:endParaRPr>
          </a:p>
          <a:p>
            <a:pPr marL="342900" indent="-342900">
              <a:buAutoNum type="arabicParenR"/>
            </a:pPr>
            <a:endParaRPr kumimoji="1" lang="en-US" altLang="ko-Kore-KR" spc="-40" dirty="0">
              <a:latin typeface="+mn-ea"/>
            </a:endParaRPr>
          </a:p>
          <a:p>
            <a:pPr marL="342900" indent="-342900">
              <a:buAutoNum type="arabicParenR"/>
            </a:pPr>
            <a:r>
              <a:rPr kumimoji="1" lang="en-US" altLang="ko-Kore-KR" spc="-40" dirty="0" err="1">
                <a:latin typeface="+mn-ea"/>
              </a:rPr>
              <a:t>Compatiblity</a:t>
            </a:r>
            <a:r>
              <a:rPr kumimoji="1" lang="ko-Kore-KR" altLang="en-US" spc="-40" dirty="0">
                <a:latin typeface="+mn-ea"/>
              </a:rPr>
              <a:t>를 보는 논문은 많으나</a:t>
            </a:r>
            <a:r>
              <a:rPr kumimoji="1" lang="en-US" altLang="ko-Kore-KR" spc="-40" dirty="0">
                <a:latin typeface="+mn-ea"/>
              </a:rPr>
              <a:t>, </a:t>
            </a:r>
            <a:r>
              <a:rPr kumimoji="1" lang="ko-Kore-KR" altLang="en-US" spc="-40" dirty="0">
                <a:latin typeface="+mn-ea"/>
              </a:rPr>
              <a:t>그에 따른 </a:t>
            </a:r>
            <a:r>
              <a:rPr kumimoji="1" lang="en-US" altLang="ko-Kore-KR" spc="-40" dirty="0">
                <a:latin typeface="+mn-ea"/>
              </a:rPr>
              <a:t>parameter redesign</a:t>
            </a:r>
            <a:br>
              <a:rPr kumimoji="1" lang="en-US" altLang="ko-Kore-KR" spc="-40" dirty="0">
                <a:latin typeface="+mn-ea"/>
              </a:rPr>
            </a:br>
            <a:r>
              <a:rPr kumimoji="1" lang="en-US" altLang="ko-Kore-KR" spc="-40" dirty="0">
                <a:latin typeface="+mn-ea"/>
                <a:sym typeface="Wingdings" pitchFamily="2" charset="2"/>
              </a:rPr>
              <a:t></a:t>
            </a:r>
            <a:r>
              <a:rPr kumimoji="1" lang="ko-Kore-KR" altLang="en-US" spc="-40" dirty="0">
                <a:latin typeface="+mn-ea"/>
                <a:sym typeface="Wingdings" pitchFamily="2" charset="2"/>
              </a:rPr>
              <a:t> 즉</a:t>
            </a:r>
            <a:r>
              <a:rPr kumimoji="1" lang="en-US" altLang="ko-Kore-KR" spc="-40" dirty="0">
                <a:latin typeface="+mn-ea"/>
                <a:sym typeface="Wingdings" pitchFamily="2" charset="2"/>
              </a:rPr>
              <a:t>, </a:t>
            </a:r>
            <a:r>
              <a:rPr kumimoji="1" lang="en-US" altLang="ko-KR" spc="-40" dirty="0">
                <a:latin typeface="+mn-ea"/>
                <a:sym typeface="Wingdings" pitchFamily="2" charset="2"/>
              </a:rPr>
              <a:t>module instance</a:t>
            </a:r>
            <a:r>
              <a:rPr kumimoji="1" lang="ko-KR" altLang="en-US" spc="-40" dirty="0" err="1">
                <a:latin typeface="+mn-ea"/>
                <a:sym typeface="Wingdings" pitchFamily="2" charset="2"/>
              </a:rPr>
              <a:t>를</a:t>
            </a:r>
            <a:r>
              <a:rPr kumimoji="1" lang="ko-KR" altLang="en-US" spc="-40" dirty="0">
                <a:latin typeface="+mn-ea"/>
                <a:sym typeface="Wingdings" pitchFamily="2" charset="2"/>
              </a:rPr>
              <a:t> 고르는 것이 아니라</a:t>
            </a:r>
            <a:r>
              <a:rPr kumimoji="1" lang="en-US" altLang="ko-KR" spc="-40" dirty="0">
                <a:latin typeface="+mn-ea"/>
                <a:sym typeface="Wingdings" pitchFamily="2" charset="2"/>
              </a:rPr>
              <a:t>, module</a:t>
            </a:r>
            <a:r>
              <a:rPr kumimoji="1" lang="ko-KR" altLang="en-US" spc="-40" dirty="0" err="1">
                <a:latin typeface="+mn-ea"/>
                <a:sym typeface="Wingdings" pitchFamily="2" charset="2"/>
              </a:rPr>
              <a:t>를</a:t>
            </a:r>
            <a:r>
              <a:rPr kumimoji="1" lang="ko-KR" altLang="en-US" spc="-40" dirty="0">
                <a:latin typeface="+mn-ea"/>
                <a:sym typeface="Wingdings" pitchFamily="2" charset="2"/>
              </a:rPr>
              <a:t> 하나로 보고</a:t>
            </a:r>
            <a:r>
              <a:rPr kumimoji="1" lang="en-US" altLang="ko-KR" spc="-40" dirty="0">
                <a:latin typeface="+mn-ea"/>
                <a:sym typeface="Wingdings" pitchFamily="2" charset="2"/>
              </a:rPr>
              <a:t>, </a:t>
            </a:r>
            <a:r>
              <a:rPr kumimoji="1" lang="ko-KR" altLang="en-US" spc="-40" dirty="0">
                <a:latin typeface="+mn-ea"/>
                <a:sym typeface="Wingdings" pitchFamily="2" charset="2"/>
              </a:rPr>
              <a:t>각 모듈 사이의 관계 </a:t>
            </a:r>
            <a:r>
              <a:rPr kumimoji="1" lang="en-US" altLang="ko-KR" spc="-40" dirty="0">
                <a:latin typeface="+mn-ea"/>
                <a:sym typeface="Wingdings" pitchFamily="2" charset="2"/>
              </a:rPr>
              <a:t>(coupling) / </a:t>
            </a:r>
            <a:r>
              <a:rPr kumimoji="1" lang="ko-KR" altLang="en-US" spc="-40" dirty="0">
                <a:latin typeface="+mn-ea"/>
                <a:sym typeface="Wingdings" pitchFamily="2" charset="2"/>
              </a:rPr>
              <a:t>수정</a:t>
            </a:r>
            <a:br>
              <a:rPr kumimoji="1" lang="en-US" altLang="ko-KR" spc="-40" dirty="0">
                <a:latin typeface="+mn-ea"/>
                <a:sym typeface="Wingdings" pitchFamily="2" charset="2"/>
              </a:rPr>
            </a:br>
            <a:endParaRPr kumimoji="1" lang="en-US" altLang="ko-KR" spc="-40" dirty="0">
              <a:latin typeface="+mn-ea"/>
              <a:sym typeface="Wingdings" pitchFamily="2" charset="2"/>
            </a:endParaRPr>
          </a:p>
          <a:p>
            <a:pPr marL="342900" indent="-342900">
              <a:buAutoNum type="arabicParenR"/>
            </a:pPr>
            <a:r>
              <a:rPr kumimoji="1" lang="ko-KR" altLang="en-US" spc="-40" dirty="0">
                <a:latin typeface="+mn-ea"/>
                <a:sym typeface="Wingdings" pitchFamily="2" charset="2"/>
              </a:rPr>
              <a:t>거의 대다수</a:t>
            </a:r>
            <a:r>
              <a:rPr kumimoji="1" lang="en-US" altLang="ko-KR" spc="-40" dirty="0">
                <a:latin typeface="+mn-ea"/>
                <a:sym typeface="Wingdings" pitchFamily="2" charset="2"/>
              </a:rPr>
              <a:t>, LP {max , constraint}</a:t>
            </a:r>
          </a:p>
          <a:p>
            <a:pPr marL="342900" indent="-342900">
              <a:buAutoNum type="arabicParenR"/>
            </a:pPr>
            <a:endParaRPr kumimoji="1" lang="en-US" altLang="ko-KR" spc="-40" dirty="0">
              <a:latin typeface="+mn-ea"/>
              <a:sym typeface="Wingdings" pitchFamily="2" charset="2"/>
            </a:endParaRPr>
          </a:p>
          <a:p>
            <a:r>
              <a:rPr kumimoji="1" lang="en-US" altLang="ko-KR" spc="-40" dirty="0">
                <a:solidFill>
                  <a:srgbClr val="C00000"/>
                </a:solidFill>
                <a:latin typeface="+mn-ea"/>
                <a:sym typeface="Wingdings" pitchFamily="2" charset="2"/>
              </a:rPr>
              <a:t>Cf) </a:t>
            </a:r>
            <a:r>
              <a:rPr kumimoji="1" lang="ko-KR" altLang="en-US" spc="-40" dirty="0">
                <a:solidFill>
                  <a:srgbClr val="C00000"/>
                </a:solidFill>
                <a:latin typeface="+mn-ea"/>
                <a:sym typeface="Wingdings" pitchFamily="2" charset="2"/>
              </a:rPr>
              <a:t>제품을 만들 때</a:t>
            </a:r>
            <a:r>
              <a:rPr kumimoji="1" lang="en-US" altLang="ko-KR" spc="-40" dirty="0">
                <a:solidFill>
                  <a:srgbClr val="C00000"/>
                </a:solidFill>
                <a:latin typeface="+mn-ea"/>
                <a:sym typeface="Wingdings" pitchFamily="2" charset="2"/>
              </a:rPr>
              <a:t>, </a:t>
            </a:r>
            <a:r>
              <a:rPr kumimoji="1" lang="ko-KR" altLang="en-US" spc="-40" dirty="0">
                <a:solidFill>
                  <a:srgbClr val="C00000"/>
                </a:solidFill>
                <a:latin typeface="+mn-ea"/>
                <a:sym typeface="Wingdings" pitchFamily="2" charset="2"/>
              </a:rPr>
              <a:t>회사는 모든 </a:t>
            </a:r>
            <a:r>
              <a:rPr kumimoji="1" lang="en-US" altLang="ko-KR" spc="-40" dirty="0">
                <a:solidFill>
                  <a:srgbClr val="C00000"/>
                </a:solidFill>
                <a:latin typeface="+mn-ea"/>
                <a:sym typeface="Wingdings" pitchFamily="2" charset="2"/>
              </a:rPr>
              <a:t>CR</a:t>
            </a:r>
            <a:r>
              <a:rPr kumimoji="1" lang="ko-KR" altLang="en-US" spc="-40" dirty="0">
                <a:solidFill>
                  <a:srgbClr val="C00000"/>
                </a:solidFill>
                <a:latin typeface="+mn-ea"/>
                <a:sym typeface="Wingdings" pitchFamily="2" charset="2"/>
              </a:rPr>
              <a:t>을 만족하도록 제품을 설계할까</a:t>
            </a:r>
            <a:r>
              <a:rPr kumimoji="1" lang="en-US" altLang="ko-KR" spc="-40" dirty="0">
                <a:solidFill>
                  <a:srgbClr val="C00000"/>
                </a:solidFill>
                <a:latin typeface="+mn-ea"/>
                <a:sym typeface="Wingdings" pitchFamily="2" charset="2"/>
              </a:rPr>
              <a:t>?</a:t>
            </a:r>
          </a:p>
          <a:p>
            <a:r>
              <a:rPr kumimoji="1" lang="en-US" altLang="ko-KR" spc="-40" dirty="0">
                <a:solidFill>
                  <a:srgbClr val="C00000"/>
                </a:solidFill>
                <a:latin typeface="+mn-ea"/>
                <a:sym typeface="Wingdings" pitchFamily="2" charset="2"/>
              </a:rPr>
              <a:t>Weight</a:t>
            </a:r>
            <a:r>
              <a:rPr kumimoji="1" lang="ko-KR" altLang="en-US" spc="-40" dirty="0">
                <a:solidFill>
                  <a:srgbClr val="C00000"/>
                </a:solidFill>
                <a:latin typeface="+mn-ea"/>
                <a:sym typeface="Wingdings" pitchFamily="2" charset="2"/>
              </a:rPr>
              <a:t>순으로 낮은 </a:t>
            </a:r>
            <a:r>
              <a:rPr kumimoji="1" lang="en-US" altLang="ko-KR" spc="-40" dirty="0">
                <a:solidFill>
                  <a:srgbClr val="C00000"/>
                </a:solidFill>
                <a:latin typeface="+mn-ea"/>
                <a:sym typeface="Wingdings" pitchFamily="2" charset="2"/>
              </a:rPr>
              <a:t>CR</a:t>
            </a:r>
            <a:r>
              <a:rPr kumimoji="1" lang="ko-KR" altLang="en-US" spc="-40" dirty="0">
                <a:solidFill>
                  <a:srgbClr val="C00000"/>
                </a:solidFill>
                <a:latin typeface="+mn-ea"/>
                <a:sym typeface="Wingdings" pitchFamily="2" charset="2"/>
              </a:rPr>
              <a:t>은 고려하지 않을 수 있겠으나</a:t>
            </a:r>
            <a:r>
              <a:rPr kumimoji="1" lang="en-US" altLang="ko-KR" spc="-40" dirty="0">
                <a:solidFill>
                  <a:srgbClr val="C00000"/>
                </a:solidFill>
                <a:latin typeface="+mn-ea"/>
                <a:sym typeface="Wingdings" pitchFamily="2" charset="2"/>
              </a:rPr>
              <a:t>, </a:t>
            </a:r>
          </a:p>
          <a:p>
            <a:r>
              <a:rPr kumimoji="1" lang="ko-KR" altLang="en-US" spc="-40" dirty="0">
                <a:solidFill>
                  <a:srgbClr val="C00000"/>
                </a:solidFill>
                <a:latin typeface="+mn-ea"/>
                <a:sym typeface="Wingdings" pitchFamily="2" charset="2"/>
              </a:rPr>
              <a:t>그게 실제 </a:t>
            </a:r>
            <a:r>
              <a:rPr kumimoji="1" lang="en-US" altLang="ko-KR" spc="-40" dirty="0">
                <a:solidFill>
                  <a:srgbClr val="C00000"/>
                </a:solidFill>
                <a:latin typeface="+mn-ea"/>
                <a:sym typeface="Wingdings" pitchFamily="2" charset="2"/>
              </a:rPr>
              <a:t>design phase</a:t>
            </a:r>
            <a:r>
              <a:rPr kumimoji="1" lang="ko-KR" altLang="en-US" spc="-40" dirty="0">
                <a:solidFill>
                  <a:srgbClr val="C00000"/>
                </a:solidFill>
                <a:latin typeface="+mn-ea"/>
                <a:sym typeface="Wingdings" pitchFamily="2" charset="2"/>
              </a:rPr>
              <a:t>에서 가능한가</a:t>
            </a:r>
            <a:r>
              <a:rPr kumimoji="1" lang="en-US" altLang="ko-KR" spc="-40" dirty="0">
                <a:solidFill>
                  <a:srgbClr val="C00000"/>
                </a:solidFill>
                <a:latin typeface="+mn-ea"/>
                <a:sym typeface="Wingdings" pitchFamily="2" charset="2"/>
              </a:rPr>
              <a:t>?</a:t>
            </a:r>
          </a:p>
        </p:txBody>
      </p:sp>
      <p:sp>
        <p:nvSpPr>
          <p:cNvPr id="5" name="TextBox 4">
            <a:extLst>
              <a:ext uri="{FF2B5EF4-FFF2-40B4-BE49-F238E27FC236}">
                <a16:creationId xmlns:a16="http://schemas.microsoft.com/office/drawing/2014/main" id="{B19968B7-FA60-F6B6-1068-8C3F89CD3DDA}"/>
              </a:ext>
            </a:extLst>
          </p:cNvPr>
          <p:cNvSpPr txBox="1"/>
          <p:nvPr/>
        </p:nvSpPr>
        <p:spPr>
          <a:xfrm>
            <a:off x="634911" y="4392358"/>
            <a:ext cx="7484155" cy="1754326"/>
          </a:xfrm>
          <a:prstGeom prst="rect">
            <a:avLst/>
          </a:prstGeom>
          <a:noFill/>
        </p:spPr>
        <p:txBody>
          <a:bodyPr wrap="square">
            <a:spAutoFit/>
          </a:bodyPr>
          <a:lstStyle/>
          <a:p>
            <a:r>
              <a:rPr kumimoji="1" lang="en-US" altLang="ko-Kore-KR" spc="-40" dirty="0">
                <a:latin typeface="+mn-ea"/>
              </a:rPr>
              <a:t>Module selection</a:t>
            </a:r>
          </a:p>
          <a:p>
            <a:endParaRPr kumimoji="1" lang="en-US" altLang="ko-Kore-KR" spc="-40" dirty="0">
              <a:latin typeface="+mn-ea"/>
            </a:endParaRPr>
          </a:p>
          <a:p>
            <a:r>
              <a:rPr kumimoji="1" lang="ko-Kore-KR" altLang="en-US" spc="-40" dirty="0">
                <a:latin typeface="+mn-ea"/>
              </a:rPr>
              <a:t>각 모듈들이 있고</a:t>
            </a:r>
            <a:r>
              <a:rPr kumimoji="1" lang="en-US" altLang="ko-Kore-KR" spc="-40" dirty="0">
                <a:latin typeface="+mn-ea"/>
              </a:rPr>
              <a:t>, </a:t>
            </a:r>
            <a:r>
              <a:rPr kumimoji="1" lang="ko-Kore-KR" altLang="en-US" spc="-40" dirty="0">
                <a:latin typeface="+mn-ea"/>
              </a:rPr>
              <a:t>각 모듈들의 </a:t>
            </a:r>
            <a:r>
              <a:rPr kumimoji="1" lang="en-US" altLang="ko-Kore-KR" spc="-40" dirty="0">
                <a:latin typeface="+mn-ea"/>
              </a:rPr>
              <a:t>instance</a:t>
            </a:r>
            <a:r>
              <a:rPr kumimoji="1" lang="en-US" altLang="ko-KR" spc="-40" dirty="0">
                <a:latin typeface="+mn-ea"/>
              </a:rPr>
              <a:t>s </a:t>
            </a:r>
            <a:r>
              <a:rPr kumimoji="1" lang="ko-KR" altLang="en-US" spc="-40" dirty="0">
                <a:latin typeface="+mn-ea"/>
              </a:rPr>
              <a:t>혹은 </a:t>
            </a:r>
            <a:r>
              <a:rPr kumimoji="1" lang="en-US" altLang="ko-KR" spc="-40" dirty="0">
                <a:latin typeface="+mn-ea"/>
              </a:rPr>
              <a:t>options</a:t>
            </a:r>
            <a:r>
              <a:rPr kumimoji="1" lang="ko-KR" altLang="en-US" spc="-40" dirty="0">
                <a:latin typeface="+mn-ea"/>
              </a:rPr>
              <a:t>들이 있다</a:t>
            </a:r>
            <a:r>
              <a:rPr kumimoji="1" lang="en-US" altLang="ko-KR" spc="-40" dirty="0">
                <a:latin typeface="+mn-ea"/>
              </a:rPr>
              <a:t>.</a:t>
            </a:r>
            <a:endParaRPr kumimoji="1" lang="en-US" altLang="ko-Kore-KR" spc="-40" dirty="0">
              <a:latin typeface="+mn-ea"/>
            </a:endParaRPr>
          </a:p>
          <a:p>
            <a:r>
              <a:rPr kumimoji="1" lang="ko-Kore-KR" altLang="en-US" spc="-40" dirty="0">
                <a:latin typeface="+mn-ea"/>
              </a:rPr>
              <a:t>제품을 각 모듈 별로 하나의 </a:t>
            </a:r>
            <a:r>
              <a:rPr kumimoji="1" lang="en-US" altLang="ko-Kore-KR" spc="-40" dirty="0">
                <a:latin typeface="+mn-ea"/>
              </a:rPr>
              <a:t>instance </a:t>
            </a:r>
            <a:r>
              <a:rPr kumimoji="1" lang="ko-Kore-KR" altLang="en-US" spc="-40" dirty="0">
                <a:latin typeface="+mn-ea"/>
              </a:rPr>
              <a:t>를 골라 조합하여 선택한다</a:t>
            </a:r>
            <a:r>
              <a:rPr kumimoji="1" lang="en-US" altLang="ko-Kore-KR" spc="-40" dirty="0">
                <a:latin typeface="+mn-ea"/>
              </a:rPr>
              <a:t>. </a:t>
            </a:r>
          </a:p>
          <a:p>
            <a:endParaRPr kumimoji="1" lang="en-US" altLang="ko-Kore-KR" spc="-40" dirty="0">
              <a:latin typeface="+mn-ea"/>
            </a:endParaRPr>
          </a:p>
          <a:p>
            <a:endParaRPr kumimoji="1" lang="en-US" altLang="ko-Kore-KR" spc="-40" dirty="0">
              <a:latin typeface="+mn-ea"/>
            </a:endParaRPr>
          </a:p>
        </p:txBody>
      </p:sp>
    </p:spTree>
    <p:extLst>
      <p:ext uri="{BB962C8B-B14F-4D97-AF65-F5344CB8AC3E}">
        <p14:creationId xmlns:p14="http://schemas.microsoft.com/office/powerpoint/2010/main" val="997164019"/>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PSE">
      <a:majorFont>
        <a:latin typeface="Arial Narrow"/>
        <a:ea typeface="맑은 고딕"/>
        <a:cs typeface=""/>
      </a:majorFont>
      <a:minorFont>
        <a:latin typeface="Arial Narrow"/>
        <a:ea typeface="맑은 고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defRPr sz="3200" b="1" spc="-40" dirty="0">
            <a:latin typeface="+mn-ea"/>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115773</TotalTime>
  <Words>9003</Words>
  <Application>Microsoft Macintosh PowerPoint</Application>
  <PresentationFormat>화면 슬라이드 쇼(4:3)</PresentationFormat>
  <Paragraphs>1800</Paragraphs>
  <Slides>80</Slides>
  <Notes>52</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80</vt:i4>
      </vt:variant>
    </vt:vector>
  </HeadingPairs>
  <TitlesOfParts>
    <vt:vector size="96" baseType="lpstr">
      <vt:lpstr>맑은고딕</vt:lpstr>
      <vt:lpstr>Apple SD Gothic Neo</vt:lpstr>
      <vt:lpstr>JkbvmfAdvPTimesB</vt:lpstr>
      <vt:lpstr>LmtbsgAdvNPSTim</vt:lpstr>
      <vt:lpstr>맑은 고딕</vt:lpstr>
      <vt:lpstr>NanumBarunGothic</vt:lpstr>
      <vt:lpstr>NxjbglAdvPTimes</vt:lpstr>
      <vt:lpstr>Söhne</vt:lpstr>
      <vt:lpstr>STIXGeneral-Regular</vt:lpstr>
      <vt:lpstr>Times</vt:lpstr>
      <vt:lpstr>TimesNewRomanPSMT</vt:lpstr>
      <vt:lpstr>Arial</vt:lpstr>
      <vt:lpstr>Arial Narrow</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(학생) 유재상 (전기전자컴퓨터공학부)</cp:lastModifiedBy>
  <cp:revision>651</cp:revision>
  <dcterms:created xsi:type="dcterms:W3CDTF">2020-03-18T08:16:07Z</dcterms:created>
  <dcterms:modified xsi:type="dcterms:W3CDTF">2023-03-06T07:22:48Z</dcterms:modified>
</cp:coreProperties>
</file>